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40" r:id="rId1"/>
  </p:sldMasterIdLst>
  <p:notesMasterIdLst>
    <p:notesMasterId r:id="rId17"/>
  </p:notesMasterIdLst>
  <p:sldIdLst>
    <p:sldId id="296" r:id="rId2"/>
    <p:sldId id="387" r:id="rId3"/>
    <p:sldId id="388" r:id="rId4"/>
    <p:sldId id="390" r:id="rId5"/>
    <p:sldId id="391" r:id="rId6"/>
    <p:sldId id="392" r:id="rId7"/>
    <p:sldId id="393" r:id="rId8"/>
    <p:sldId id="394" r:id="rId9"/>
    <p:sldId id="395" r:id="rId10"/>
    <p:sldId id="396" r:id="rId11"/>
    <p:sldId id="397" r:id="rId12"/>
    <p:sldId id="398" r:id="rId13"/>
    <p:sldId id="399" r:id="rId14"/>
    <p:sldId id="400" r:id="rId15"/>
    <p:sldId id="3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97159"/>
    <a:srgbClr val="B9DF63"/>
    <a:srgbClr val="FF6600"/>
    <a:srgbClr val="D6E513"/>
    <a:srgbClr val="D88028"/>
    <a:srgbClr val="6F7CBF"/>
    <a:srgbClr val="59C7E9"/>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2" d="100"/>
          <a:sy n="82" d="100"/>
        </p:scale>
        <p:origin x="715"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5640873-EF0B-4AC7-AF11-57FEBA4985EA}" type="datetimeFigureOut">
              <a:rPr lang="en-US" smtClean="0"/>
              <a:t>9/4/2022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B93B05A-D8BA-4E04-8927-7D3B765C5B2D}"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451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9657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03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463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5640873-EF0B-4AC7-AF11-57FEBA4985EA}" type="datetimeFigureOut">
              <a:rPr lang="en-US" smtClean="0"/>
              <a:t>9/4/2022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B93B05A-D8BA-4E04-8927-7D3B765C5B2D}"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159500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916278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704803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2320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9/4/2022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7302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75640873-EF0B-4AC7-AF11-57FEBA4985EA}" type="datetimeFigureOut">
              <a:rPr lang="en-US" smtClean="0"/>
              <a:t>9/4/2022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2B93B05A-D8BA-4E04-8927-7D3B765C5B2D}"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101034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75640873-EF0B-4AC7-AF11-57FEBA4985EA}" type="datetimeFigureOut">
              <a:rPr lang="en-US" smtClean="0"/>
              <a:t>9/4/2022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9825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5640873-EF0B-4AC7-AF11-57FEBA4985EA}" type="datetimeFigureOut">
              <a:rPr lang="en-US" smtClean="0"/>
              <a:t>9/4/2022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B93B05A-D8BA-4E04-8927-7D3B765C5B2D}"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160871"/>
      </p:ext>
    </p:extLst>
  </p:cSld>
  <p:clrMap bg1="lt1" tx1="dk1" bg2="lt2" tx2="dk2" accent1="accent1" accent2="accent2" accent3="accent3" accent4="accent4" accent5="accent5" accent6="accent6" hlink="hlink" folHlink="folHlink"/>
  <p:sldLayoutIdLst>
    <p:sldLayoutId id="2147485941" r:id="rId1"/>
    <p:sldLayoutId id="2147485942" r:id="rId2"/>
    <p:sldLayoutId id="2147485943" r:id="rId3"/>
    <p:sldLayoutId id="2147485944" r:id="rId4"/>
    <p:sldLayoutId id="2147485945" r:id="rId5"/>
    <p:sldLayoutId id="2147485946" r:id="rId6"/>
    <p:sldLayoutId id="2147485947" r:id="rId7"/>
    <p:sldLayoutId id="2147485948" r:id="rId8"/>
    <p:sldLayoutId id="2147485949" r:id="rId9"/>
    <p:sldLayoutId id="2147485950" r:id="rId10"/>
    <p:sldLayoutId id="214748595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bn.churchofjesuschrist.org/study/scriptures/ot/prov/31?lang=eng&amp;id=11-31#p1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bn.churchofjesuschrist.org/study/manual/preach-my-gospel-a-guide-to-missionary-service/how-do-i-develop-christlike-attributes?lang=eng&amp;para=title6#title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pR31kA_-JqM?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6nLsNRopWQ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bn.churchofjesuschrist.org/study/scriptures/ot/prov/31?lang=eng" TargetMode="External"/><Relationship Id="rId1" Type="http://schemas.openxmlformats.org/officeDocument/2006/relationships/slideLayout" Target="../slideLayouts/slideLayout2.xml"/><Relationship Id="rId4" Type="http://schemas.openxmlformats.org/officeDocument/2006/relationships/hyperlink" Target="https://abn.churchofjesuschrist.org/study/scriptures/ot/prov/31.10?lang=eng#p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abn.churchofjesuschrist.org/study/manual/preach-my-gospel-a-guide-to-missionary-service/how-do-i-develop-christlike-attributes?lang=eng&amp;para=title6#title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9zHiUPGsXPg?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bn.churchofjesuschrist.org/study/scriptures/ot/prov/31?lang=eng&amp;id=11-31#p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bn.churchofjesuschrist.org/study/scriptures/ot/prov/31?lang=eng&amp;id=11-31#p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tx2">
                    <a:lumMod val="50000"/>
                    <a:lumOff val="5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318A0C-1412-EE2D-FAE6-258A8DE7B0CF}"/>
              </a:ext>
            </a:extLst>
          </p:cNvPr>
          <p:cNvSpPr txBox="1"/>
          <p:nvPr/>
        </p:nvSpPr>
        <p:spPr>
          <a:xfrm>
            <a:off x="167951" y="991593"/>
            <a:ext cx="11523305" cy="3139321"/>
          </a:xfrm>
          <a:prstGeom prst="rect">
            <a:avLst/>
          </a:prstGeom>
          <a:noFill/>
        </p:spPr>
        <p:txBody>
          <a:bodyPr wrap="square">
            <a:spAutoFit/>
          </a:bodyPr>
          <a:lstStyle/>
          <a:p>
            <a:pPr algn="just" fontAlgn="base"/>
            <a:r>
              <a:rPr lang="en-US" sz="2200" b="1" i="0" dirty="0">
                <a:effectLst/>
                <a:latin typeface="Ensign:Serif"/>
              </a:rPr>
              <a:t>27 </a:t>
            </a:r>
            <a:r>
              <a:rPr lang="en-US" sz="2200" i="0" dirty="0">
                <a:effectLst/>
                <a:latin typeface="Ensign:Serif"/>
              </a:rPr>
              <a:t>She </a:t>
            </a:r>
            <a:r>
              <a:rPr lang="en-US" sz="2200" i="0" dirty="0" err="1">
                <a:effectLst/>
                <a:latin typeface="Ensign:Serif"/>
              </a:rPr>
              <a:t>looketh</a:t>
            </a:r>
            <a:r>
              <a:rPr lang="en-US" sz="2200" i="0" dirty="0">
                <a:effectLst/>
                <a:latin typeface="Ensign:Serif"/>
              </a:rPr>
              <a:t> well to the ways of her household, and </a:t>
            </a:r>
            <a:r>
              <a:rPr lang="en-US" sz="2200" i="0" dirty="0" err="1">
                <a:effectLst/>
                <a:latin typeface="Ensign:Serif"/>
              </a:rPr>
              <a:t>eateth</a:t>
            </a:r>
            <a:r>
              <a:rPr lang="en-US" sz="2200" i="0" dirty="0">
                <a:effectLst/>
                <a:latin typeface="Ensign:Serif"/>
              </a:rPr>
              <a:t> not the bread of idleness.</a:t>
            </a:r>
          </a:p>
          <a:p>
            <a:pPr algn="just" fontAlgn="base"/>
            <a:endParaRPr lang="en-US" sz="2200" i="0" dirty="0">
              <a:effectLst/>
              <a:latin typeface="Ensign:Serif"/>
            </a:endParaRPr>
          </a:p>
          <a:p>
            <a:pPr algn="just" fontAlgn="base"/>
            <a:r>
              <a:rPr lang="en-US" sz="2200" b="1" i="0" dirty="0">
                <a:effectLst/>
                <a:latin typeface="Ensign:Serif"/>
              </a:rPr>
              <a:t>28 </a:t>
            </a:r>
            <a:r>
              <a:rPr lang="en-US" sz="2200" i="0" dirty="0">
                <a:effectLst/>
                <a:latin typeface="Ensign:Serif"/>
              </a:rPr>
              <a:t>Her children arise up, and call her blessed; her husband </a:t>
            </a:r>
            <a:r>
              <a:rPr lang="en-US" sz="2200" b="0" i="1" dirty="0">
                <a:effectLst/>
                <a:latin typeface="Ensign:Serif"/>
              </a:rPr>
              <a:t>also,</a:t>
            </a:r>
            <a:r>
              <a:rPr lang="en-US" sz="2200" i="0" dirty="0">
                <a:effectLst/>
                <a:latin typeface="Ensign:Serif"/>
              </a:rPr>
              <a:t> and he </a:t>
            </a:r>
            <a:r>
              <a:rPr lang="en-US" sz="2200" i="0" dirty="0" err="1">
                <a:effectLst/>
                <a:latin typeface="Ensign:Serif"/>
              </a:rPr>
              <a:t>praiseth</a:t>
            </a:r>
            <a:r>
              <a:rPr lang="en-US" sz="2200" i="0" dirty="0">
                <a:effectLst/>
                <a:latin typeface="Ensign:Serif"/>
              </a:rPr>
              <a:t> her.</a:t>
            </a:r>
          </a:p>
          <a:p>
            <a:pPr algn="just" fontAlgn="base"/>
            <a:endParaRPr lang="en-US" sz="2200" i="0" dirty="0">
              <a:effectLst/>
              <a:latin typeface="Ensign:Serif"/>
            </a:endParaRPr>
          </a:p>
          <a:p>
            <a:pPr algn="just" fontAlgn="base"/>
            <a:r>
              <a:rPr lang="en-US" sz="2200" b="1" i="0" dirty="0">
                <a:effectLst/>
                <a:latin typeface="Ensign:Serif"/>
              </a:rPr>
              <a:t>29 </a:t>
            </a:r>
            <a:r>
              <a:rPr lang="en-US" sz="2200" i="0" dirty="0">
                <a:effectLst/>
                <a:latin typeface="Ensign:Serif"/>
              </a:rPr>
              <a:t>Many daughters have done virtuously, but thou </a:t>
            </a:r>
            <a:r>
              <a:rPr lang="en-US" sz="2200" i="0" dirty="0" err="1">
                <a:effectLst/>
                <a:latin typeface="Ensign:Serif"/>
              </a:rPr>
              <a:t>excellest</a:t>
            </a:r>
            <a:r>
              <a:rPr lang="en-US" sz="2200" i="0" dirty="0">
                <a:effectLst/>
                <a:latin typeface="Ensign:Serif"/>
              </a:rPr>
              <a:t> them all.</a:t>
            </a:r>
          </a:p>
          <a:p>
            <a:pPr algn="just" fontAlgn="base"/>
            <a:endParaRPr lang="en-US" sz="2200" i="0" dirty="0">
              <a:effectLst/>
              <a:latin typeface="Ensign:Serif"/>
            </a:endParaRPr>
          </a:p>
          <a:p>
            <a:pPr algn="just" fontAlgn="base"/>
            <a:r>
              <a:rPr lang="en-US" sz="2200" b="1" i="0" dirty="0">
                <a:effectLst/>
                <a:latin typeface="Ensign:Serif"/>
              </a:rPr>
              <a:t>30 </a:t>
            </a:r>
            <a:r>
              <a:rPr lang="en-US" sz="2200" i="0" dirty="0" err="1">
                <a:effectLst/>
                <a:latin typeface="Ensign:Serif"/>
              </a:rPr>
              <a:t>Favour</a:t>
            </a:r>
            <a:r>
              <a:rPr lang="en-US" sz="2200" i="0" dirty="0">
                <a:effectLst/>
                <a:latin typeface="Ensign:Serif"/>
              </a:rPr>
              <a:t> </a:t>
            </a:r>
            <a:r>
              <a:rPr lang="en-US" sz="2200" b="0" i="1" dirty="0">
                <a:effectLst/>
                <a:latin typeface="Ensign:Serif"/>
              </a:rPr>
              <a:t>is</a:t>
            </a:r>
            <a:r>
              <a:rPr lang="en-US" sz="2200" i="0" dirty="0">
                <a:effectLst/>
                <a:latin typeface="Ensign:Serif"/>
              </a:rPr>
              <a:t> deceitful, and beauty </a:t>
            </a:r>
            <a:r>
              <a:rPr lang="en-US" sz="2200" b="0" i="1" dirty="0">
                <a:effectLst/>
                <a:latin typeface="Ensign:Serif"/>
              </a:rPr>
              <a:t>is</a:t>
            </a:r>
            <a:r>
              <a:rPr lang="en-US" sz="2200" i="0" dirty="0">
                <a:effectLst/>
                <a:latin typeface="Ensign:Serif"/>
              </a:rPr>
              <a:t> vain: </a:t>
            </a:r>
            <a:r>
              <a:rPr lang="en-US" sz="2200" b="0" i="1" dirty="0">
                <a:effectLst/>
                <a:latin typeface="Ensign:Serif"/>
              </a:rPr>
              <a:t>but</a:t>
            </a:r>
            <a:r>
              <a:rPr lang="en-US" sz="2200" i="0" dirty="0">
                <a:effectLst/>
                <a:latin typeface="Ensign:Serif"/>
              </a:rPr>
              <a:t> a woman </a:t>
            </a:r>
            <a:r>
              <a:rPr lang="en-US" sz="2200" b="0" i="1" dirty="0">
                <a:effectLst/>
                <a:latin typeface="Ensign:Serif"/>
              </a:rPr>
              <a:t>that</a:t>
            </a:r>
            <a:r>
              <a:rPr lang="en-US" sz="2200" i="0" dirty="0">
                <a:effectLst/>
                <a:latin typeface="Ensign:Serif"/>
              </a:rPr>
              <a:t> </a:t>
            </a:r>
            <a:r>
              <a:rPr lang="en-US" sz="2200" i="0" dirty="0" err="1">
                <a:effectLst/>
                <a:latin typeface="Ensign:Serif"/>
              </a:rPr>
              <a:t>feareth</a:t>
            </a:r>
            <a:r>
              <a:rPr lang="en-US" sz="2200" i="0" dirty="0">
                <a:effectLst/>
                <a:latin typeface="Ensign:Serif"/>
              </a:rPr>
              <a:t> the </a:t>
            </a:r>
            <a:r>
              <a:rPr lang="en-US" sz="2200" i="0" cap="small" dirty="0">
                <a:effectLst/>
                <a:latin typeface="inherit"/>
              </a:rPr>
              <a:t>Lord</a:t>
            </a:r>
            <a:r>
              <a:rPr lang="en-US" sz="2200" i="0" dirty="0">
                <a:effectLst/>
                <a:latin typeface="Ensign:Serif"/>
              </a:rPr>
              <a:t>, she shall be praised.</a:t>
            </a:r>
          </a:p>
          <a:p>
            <a:pPr algn="just" fontAlgn="base"/>
            <a:endParaRPr lang="en-US" sz="2200" i="0" dirty="0">
              <a:effectLst/>
              <a:latin typeface="Ensign:Serif"/>
            </a:endParaRPr>
          </a:p>
          <a:p>
            <a:pPr algn="just" fontAlgn="base"/>
            <a:r>
              <a:rPr lang="en-US" sz="2200" b="1" i="0" dirty="0">
                <a:effectLst/>
                <a:latin typeface="Ensign:Serif"/>
              </a:rPr>
              <a:t>31 </a:t>
            </a:r>
            <a:r>
              <a:rPr lang="en-US" sz="2200" i="0" dirty="0">
                <a:effectLst/>
                <a:latin typeface="Ensign:Serif"/>
              </a:rPr>
              <a:t>Give her of the fruit of her hands; and let her own works praise her in the gates.</a:t>
            </a:r>
          </a:p>
        </p:txBody>
      </p:sp>
      <p:sp>
        <p:nvSpPr>
          <p:cNvPr id="6" name="TextBox 5">
            <a:extLst>
              <a:ext uri="{FF2B5EF4-FFF2-40B4-BE49-F238E27FC236}">
                <a16:creationId xmlns:a16="http://schemas.microsoft.com/office/drawing/2014/main" id="{F3D256C3-4496-A42F-EFCA-E112DFA3E2DB}"/>
              </a:ext>
            </a:extLst>
          </p:cNvPr>
          <p:cNvSpPr txBox="1"/>
          <p:nvPr/>
        </p:nvSpPr>
        <p:spPr>
          <a:xfrm>
            <a:off x="167951" y="217210"/>
            <a:ext cx="11346025" cy="523220"/>
          </a:xfrm>
          <a:prstGeom prst="rect">
            <a:avLst/>
          </a:prstGeom>
          <a:noFill/>
        </p:spPr>
        <p:txBody>
          <a:bodyPr wrap="square">
            <a:spAutoFit/>
          </a:bodyPr>
          <a:lstStyle/>
          <a:p>
            <a:pPr algn="just" fontAlgn="base"/>
            <a:r>
              <a:rPr lang="en-US" sz="2800" b="1" i="0" u="none" strike="noStrike" dirty="0">
                <a:solidFill>
                  <a:schemeClr val="tx2"/>
                </a:solidFill>
                <a:effectLst/>
                <a:latin typeface="Ensign:Sans"/>
                <a:hlinkClick r:id="rId2">
                  <a:extLst>
                    <a:ext uri="{A12FA001-AC4F-418D-AE19-62706E023703}">
                      <ahyp:hlinkClr xmlns:ahyp="http://schemas.microsoft.com/office/drawing/2018/hyperlinkcolor" val="tx"/>
                    </a:ext>
                  </a:extLst>
                </a:hlinkClick>
              </a:rPr>
              <a:t>Proverbs 31:11–31</a:t>
            </a:r>
          </a:p>
        </p:txBody>
      </p:sp>
    </p:spTree>
    <p:extLst>
      <p:ext uri="{BB962C8B-B14F-4D97-AF65-F5344CB8AC3E}">
        <p14:creationId xmlns:p14="http://schemas.microsoft.com/office/powerpoint/2010/main" val="90672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C09256-EE70-8EB7-A8AE-D56FEF06A881}"/>
              </a:ext>
            </a:extLst>
          </p:cNvPr>
          <p:cNvSpPr txBox="1"/>
          <p:nvPr/>
        </p:nvSpPr>
        <p:spPr>
          <a:xfrm>
            <a:off x="2385915" y="853666"/>
            <a:ext cx="7420169" cy="4832092"/>
          </a:xfrm>
          <a:prstGeom prst="rect">
            <a:avLst/>
          </a:prstGeom>
          <a:noFill/>
        </p:spPr>
        <p:txBody>
          <a:bodyPr wrap="square">
            <a:spAutoFit/>
          </a:bodyPr>
          <a:lstStyle/>
          <a:p>
            <a:pPr algn="ctr" fontAlgn="base"/>
            <a:r>
              <a:rPr lang="en-US" sz="2800" b="1" i="0" dirty="0">
                <a:solidFill>
                  <a:srgbClr val="000000"/>
                </a:solidFill>
                <a:effectLst/>
                <a:latin typeface="HGMinchoE" panose="020B0400000000000000" pitchFamily="49" charset="-128"/>
                <a:ea typeface="HGMinchoE" panose="020B0400000000000000" pitchFamily="49" charset="-128"/>
              </a:rPr>
              <a:t>What do you think that phrase means?</a:t>
            </a:r>
          </a:p>
          <a:p>
            <a:pPr algn="ctr" fontAlgn="base">
              <a:buFont typeface="Arial" panose="020B0604020202020204" pitchFamily="34" charset="0"/>
              <a:buChar char="•"/>
            </a:pPr>
            <a:endParaRPr lang="en-US" sz="2800" b="1" i="0" dirty="0">
              <a:solidFill>
                <a:srgbClr val="000000"/>
              </a:solidFill>
              <a:effectLst/>
              <a:latin typeface="HGMinchoE" panose="020B0400000000000000" pitchFamily="49" charset="-128"/>
              <a:ea typeface="HGMinchoE" panose="020B0400000000000000" pitchFamily="49" charset="-128"/>
            </a:endParaRPr>
          </a:p>
          <a:p>
            <a:pPr algn="ctr" fontAlgn="base"/>
            <a:r>
              <a:rPr lang="en-US" sz="2800" b="1" i="0" dirty="0">
                <a:solidFill>
                  <a:srgbClr val="000000"/>
                </a:solidFill>
                <a:effectLst/>
                <a:latin typeface="HGMinchoE" panose="020B0400000000000000" pitchFamily="49" charset="-128"/>
                <a:ea typeface="HGMinchoE" panose="020B0400000000000000" pitchFamily="49" charset="-128"/>
              </a:rPr>
              <a:t>Why would these same qualities be valuable for men to cultivate? </a:t>
            </a:r>
          </a:p>
          <a:p>
            <a:pPr algn="ctr" fontAlgn="base">
              <a:buFont typeface="Arial" panose="020B0604020202020204" pitchFamily="34" charset="0"/>
              <a:buChar char="•"/>
            </a:pPr>
            <a:endParaRPr lang="en-US" sz="2800" b="1" dirty="0">
              <a:solidFill>
                <a:srgbClr val="000000"/>
              </a:solidFill>
              <a:latin typeface="HGMinchoE" panose="020B0400000000000000" pitchFamily="49" charset="-128"/>
              <a:ea typeface="HGMinchoE" panose="020B0400000000000000" pitchFamily="49" charset="-128"/>
            </a:endParaRPr>
          </a:p>
          <a:p>
            <a:pPr algn="ctr" fontAlgn="base"/>
            <a:r>
              <a:rPr lang="en-US" sz="2800" b="1" i="0" dirty="0">
                <a:solidFill>
                  <a:srgbClr val="000000"/>
                </a:solidFill>
                <a:effectLst/>
                <a:latin typeface="HGMinchoE" panose="020B0400000000000000" pitchFamily="49" charset="-128"/>
                <a:ea typeface="HGMinchoE" panose="020B0400000000000000" pitchFamily="49" charset="-128"/>
              </a:rPr>
              <a:t>Why do you think that is an important quality to have?</a:t>
            </a:r>
          </a:p>
          <a:p>
            <a:pPr algn="ctr" fontAlgn="base">
              <a:buFont typeface="Arial" panose="020B0604020202020204" pitchFamily="34" charset="0"/>
              <a:buChar char="•"/>
            </a:pPr>
            <a:endParaRPr lang="en-US" sz="2800" b="1" i="0" dirty="0">
              <a:solidFill>
                <a:srgbClr val="000000"/>
              </a:solidFill>
              <a:effectLst/>
              <a:latin typeface="HGMinchoE" panose="020B0400000000000000" pitchFamily="49" charset="-128"/>
              <a:ea typeface="HGMinchoE" panose="020B0400000000000000" pitchFamily="49" charset="-128"/>
            </a:endParaRPr>
          </a:p>
          <a:p>
            <a:pPr algn="ctr" fontAlgn="base"/>
            <a:r>
              <a:rPr lang="en-US" sz="2800" b="1" i="0" dirty="0">
                <a:solidFill>
                  <a:srgbClr val="000000"/>
                </a:solidFill>
                <a:effectLst/>
                <a:latin typeface="HGMinchoE" panose="020B0400000000000000" pitchFamily="49" charset="-128"/>
                <a:ea typeface="HGMinchoE" panose="020B0400000000000000" pitchFamily="49" charset="-128"/>
              </a:rPr>
              <a:t>What is an example of how developing that quality can lead to the blessing you identified?</a:t>
            </a:r>
          </a:p>
        </p:txBody>
      </p:sp>
    </p:spTree>
    <p:extLst>
      <p:ext uri="{BB962C8B-B14F-4D97-AF65-F5344CB8AC3E}">
        <p14:creationId xmlns:p14="http://schemas.microsoft.com/office/powerpoint/2010/main" val="405596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19E5B6-CBF6-6397-B432-7EAF0531EBBA}"/>
              </a:ext>
            </a:extLst>
          </p:cNvPr>
          <p:cNvSpPr txBox="1"/>
          <p:nvPr/>
        </p:nvSpPr>
        <p:spPr>
          <a:xfrm>
            <a:off x="2404577" y="1399134"/>
            <a:ext cx="7382846" cy="2923877"/>
          </a:xfrm>
          <a:prstGeom prst="rect">
            <a:avLst/>
          </a:prstGeom>
          <a:noFill/>
        </p:spPr>
        <p:txBody>
          <a:bodyPr wrap="square">
            <a:spAutoFit/>
          </a:bodyPr>
          <a:lstStyle/>
          <a:p>
            <a:pPr algn="ctr" fontAlgn="base"/>
            <a:r>
              <a:rPr lang="en-US" sz="4600" b="0" i="0" dirty="0">
                <a:solidFill>
                  <a:srgbClr val="000000"/>
                </a:solidFill>
                <a:effectLst/>
                <a:latin typeface="HGMinchoE" panose="02020809000000000000" pitchFamily="49" charset="-128"/>
                <a:ea typeface="HGMinchoE" panose="02020809000000000000" pitchFamily="49" charset="-128"/>
              </a:rPr>
              <a:t>What are some things we can do that will help us to be virtuous in our thoughts and actions?</a:t>
            </a:r>
          </a:p>
        </p:txBody>
      </p:sp>
    </p:spTree>
    <p:extLst>
      <p:ext uri="{BB962C8B-B14F-4D97-AF65-F5344CB8AC3E}">
        <p14:creationId xmlns:p14="http://schemas.microsoft.com/office/powerpoint/2010/main" val="316581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1658F2-1303-61CC-1021-74D0CE7DF168}"/>
              </a:ext>
            </a:extLst>
          </p:cNvPr>
          <p:cNvSpPr txBox="1"/>
          <p:nvPr/>
        </p:nvSpPr>
        <p:spPr>
          <a:xfrm>
            <a:off x="544286" y="1659285"/>
            <a:ext cx="11103427" cy="3539430"/>
          </a:xfrm>
          <a:prstGeom prst="rect">
            <a:avLst/>
          </a:prstGeom>
          <a:noFill/>
        </p:spPr>
        <p:txBody>
          <a:bodyPr wrap="square">
            <a:spAutoFit/>
          </a:bodyPr>
          <a:lstStyle/>
          <a:p>
            <a:pPr algn="just"/>
            <a:r>
              <a:rPr lang="en-US" sz="2800" b="0" i="0" dirty="0">
                <a:solidFill>
                  <a:srgbClr val="000000"/>
                </a:solidFill>
                <a:effectLst/>
                <a:latin typeface="Dosis" panose="02010703020202060003" pitchFamily="2" charset="0"/>
              </a:rPr>
              <a:t>“Your mind is like a stage in a theater; in the theater of your mind, however, only one actor can be on stage at a time. If the stage is left bare, thoughts of darkness and sin often enter the stage to tempt. But these thoughts have no power if the stage of your mind is occupied by wholesome thoughts, such as a memorized hymn or verse of scripture that you can call upon in a moment of temptation. By controlling the stage of your mind, you can successfully resist persistent urges to yield to temptation and indulge in sin. You can become pure and virtuous” (</a:t>
            </a:r>
            <a:r>
              <a:rPr lang="en-US" sz="2800" b="0" i="1" dirty="0">
                <a:solidFill>
                  <a:srgbClr val="000000"/>
                </a:solidFill>
                <a:effectLst/>
                <a:latin typeface="Dosis" panose="02010703020202060003" pitchFamily="2" charset="0"/>
              </a:rPr>
              <a:t>Preach My Gospel</a:t>
            </a:r>
            <a:r>
              <a:rPr lang="en-US" sz="2800" b="0" i="0" dirty="0">
                <a:solidFill>
                  <a:srgbClr val="000000"/>
                </a:solidFill>
                <a:effectLst/>
                <a:latin typeface="Dosis" panose="02010703020202060003" pitchFamily="2" charset="0"/>
              </a:rPr>
              <a:t> [2004],</a:t>
            </a:r>
            <a:r>
              <a:rPr lang="en-US" sz="2800" b="0" i="0" dirty="0">
                <a:solidFill>
                  <a:schemeClr val="tx2"/>
                </a:solidFill>
                <a:effectLst/>
                <a:latin typeface="Dosis" panose="02010703020202060003" pitchFamily="2" charset="0"/>
              </a:rPr>
              <a:t> </a:t>
            </a:r>
            <a:r>
              <a:rPr lang="en-US" sz="2800" b="0" i="0" u="none" strike="noStrike" dirty="0">
                <a:solidFill>
                  <a:schemeClr val="tx2"/>
                </a:solidFill>
                <a:effectLst/>
                <a:latin typeface="Dosis" panose="02010703020202060003" pitchFamily="2" charset="0"/>
                <a:hlinkClick r:id="rId2">
                  <a:extLst>
                    <a:ext uri="{A12FA001-AC4F-418D-AE19-62706E023703}">
                      <ahyp:hlinkClr xmlns:ahyp="http://schemas.microsoft.com/office/drawing/2018/hyperlinkcolor" val="tx"/>
                    </a:ext>
                  </a:extLst>
                </a:hlinkClick>
              </a:rPr>
              <a:t>119</a:t>
            </a:r>
            <a:r>
              <a:rPr lang="en-US" sz="2800" b="0" i="0" dirty="0">
                <a:solidFill>
                  <a:srgbClr val="000000"/>
                </a:solidFill>
                <a:effectLst/>
                <a:latin typeface="Dosis" panose="02010703020202060003" pitchFamily="2" charset="0"/>
              </a:rPr>
              <a:t>).</a:t>
            </a:r>
            <a:endParaRPr lang="en-US" sz="2800" dirty="0">
              <a:latin typeface="Dosis" panose="02010703020202060003" pitchFamily="2" charset="0"/>
            </a:endParaRPr>
          </a:p>
        </p:txBody>
      </p:sp>
    </p:spTree>
    <p:extLst>
      <p:ext uri="{BB962C8B-B14F-4D97-AF65-F5344CB8AC3E}">
        <p14:creationId xmlns:p14="http://schemas.microsoft.com/office/powerpoint/2010/main" val="206792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Virtue: For Such a Time as This (Esther 4:14)">
            <a:hlinkClick r:id="" action="ppaction://media"/>
            <a:extLst>
              <a:ext uri="{FF2B5EF4-FFF2-40B4-BE49-F238E27FC236}">
                <a16:creationId xmlns:a16="http://schemas.microsoft.com/office/drawing/2014/main" id="{702CE895-90A7-671D-7F44-BD1D4560D559}"/>
              </a:ext>
            </a:extLst>
          </p:cNvPr>
          <p:cNvPicPr>
            <a:picLocks noRot="1" noChangeAspect="1"/>
          </p:cNvPicPr>
          <p:nvPr>
            <a:videoFile r:link="rId1"/>
          </p:nvPr>
        </p:nvPicPr>
        <p:blipFill>
          <a:blip r:embed="rId3"/>
          <a:stretch>
            <a:fillRect/>
          </a:stretch>
        </p:blipFill>
        <p:spPr>
          <a:xfrm>
            <a:off x="842865" y="460979"/>
            <a:ext cx="10506269" cy="5936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189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Having Courage &amp; Trusting the Lord: Stand Up for What You Believe In">
            <a:hlinkClick r:id="" action="ppaction://media"/>
            <a:extLst>
              <a:ext uri="{FF2B5EF4-FFF2-40B4-BE49-F238E27FC236}">
                <a16:creationId xmlns:a16="http://schemas.microsoft.com/office/drawing/2014/main" id="{E1370AAB-9D28-4481-A3FF-4700E2B7D339}"/>
              </a:ext>
            </a:extLst>
          </p:cNvPr>
          <p:cNvPicPr>
            <a:picLocks noRot="1" noChangeAspect="1"/>
          </p:cNvPicPr>
          <p:nvPr>
            <a:videoFile r:link="rId1"/>
          </p:nvPr>
        </p:nvPicPr>
        <p:blipFill>
          <a:blip r:embed="rId3"/>
          <a:stretch>
            <a:fillRect/>
          </a:stretch>
        </p:blipFill>
        <p:spPr>
          <a:xfrm>
            <a:off x="1942905" y="1152939"/>
            <a:ext cx="8306190" cy="4672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01512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AAA5CA-3DA7-4C26-B5DB-419C78C7D971}"/>
              </a:ext>
            </a:extLst>
          </p:cNvPr>
          <p:cNvSpPr/>
          <p:nvPr/>
        </p:nvSpPr>
        <p:spPr>
          <a:xfrm>
            <a:off x="2002301" y="2767280"/>
            <a:ext cx="8187397" cy="2123658"/>
          </a:xfrm>
          <a:prstGeom prst="rect">
            <a:avLst/>
          </a:prstGeom>
        </p:spPr>
        <p:txBody>
          <a:bodyPr wrap="square">
            <a:spAutoFit/>
          </a:bodyPr>
          <a:lstStyle/>
          <a:p>
            <a:pPr algn="ctr" fontAlgn="base"/>
            <a:r>
              <a:rPr lang="en-US" sz="4400" b="1" dirty="0">
                <a:cs typeface="Arial" panose="020B0604020202020204" pitchFamily="34" charset="0"/>
              </a:rPr>
              <a:t>“The proverbs offer counsel to gain wisdom and understanding”</a:t>
            </a:r>
            <a:endParaRPr lang="en-US" sz="4400" b="1" dirty="0">
              <a:effectLst/>
              <a:cs typeface="Arial" panose="020B0604020202020204" pitchFamily="34" charset="0"/>
            </a:endParaRPr>
          </a:p>
        </p:txBody>
      </p:sp>
      <p:sp>
        <p:nvSpPr>
          <p:cNvPr id="4" name="Rectángulo 3">
            <a:extLst>
              <a:ext uri="{FF2B5EF4-FFF2-40B4-BE49-F238E27FC236}">
                <a16:creationId xmlns:a16="http://schemas.microsoft.com/office/drawing/2014/main" id="{EE56863E-6CB1-4F45-B011-82883CD3C651}"/>
              </a:ext>
            </a:extLst>
          </p:cNvPr>
          <p:cNvSpPr/>
          <p:nvPr/>
        </p:nvSpPr>
        <p:spPr>
          <a:xfrm>
            <a:off x="1113183" y="783607"/>
            <a:ext cx="1829412" cy="369332"/>
          </a:xfrm>
          <a:prstGeom prst="rect">
            <a:avLst/>
          </a:prstGeom>
        </p:spPr>
        <p:txBody>
          <a:bodyPr wrap="none">
            <a:spAutoFit/>
          </a:bodyPr>
          <a:lstStyle/>
          <a:p>
            <a:pPr fontAlgn="base"/>
            <a:r>
              <a:rPr lang="en-US" b="1" dirty="0">
                <a:latin typeface="Arial" panose="020B0604020202020204" pitchFamily="34" charset="0"/>
                <a:cs typeface="Arial" panose="020B0604020202020204" pitchFamily="34" charset="0"/>
              </a:rPr>
              <a:t>Proverbs 10-30</a:t>
            </a: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43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0065DFE-CF7B-4D47-8C71-B644D6885789}"/>
              </a:ext>
            </a:extLst>
          </p:cNvPr>
          <p:cNvSpPr/>
          <p:nvPr/>
        </p:nvSpPr>
        <p:spPr>
          <a:xfrm>
            <a:off x="904797" y="614708"/>
            <a:ext cx="9786646"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How much better is it to get wisdom than gold! and to get understanding rather to be chosen than silver!</a:t>
            </a:r>
          </a:p>
        </p:txBody>
      </p:sp>
      <p:sp>
        <p:nvSpPr>
          <p:cNvPr id="5" name="Rectángulo 4">
            <a:extLst>
              <a:ext uri="{FF2B5EF4-FFF2-40B4-BE49-F238E27FC236}">
                <a16:creationId xmlns:a16="http://schemas.microsoft.com/office/drawing/2014/main" id="{439A9DD8-6980-4697-9CEB-492C8109A3B0}"/>
              </a:ext>
            </a:extLst>
          </p:cNvPr>
          <p:cNvSpPr/>
          <p:nvPr/>
        </p:nvSpPr>
        <p:spPr>
          <a:xfrm>
            <a:off x="904797" y="347722"/>
            <a:ext cx="190308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Proverbs 16:16 </a:t>
            </a:r>
          </a:p>
        </p:txBody>
      </p:sp>
      <p:sp>
        <p:nvSpPr>
          <p:cNvPr id="6" name="Rectángulo 5">
            <a:extLst>
              <a:ext uri="{FF2B5EF4-FFF2-40B4-BE49-F238E27FC236}">
                <a16:creationId xmlns:a16="http://schemas.microsoft.com/office/drawing/2014/main" id="{64B291A3-48D6-4652-A9AE-F0F1D177E8EE}"/>
              </a:ext>
            </a:extLst>
          </p:cNvPr>
          <p:cNvSpPr/>
          <p:nvPr/>
        </p:nvSpPr>
        <p:spPr>
          <a:xfrm>
            <a:off x="904797" y="1268535"/>
            <a:ext cx="8956956"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Why do you think obtaining wisdom would be more valuable than riches/wealth?</a:t>
            </a:r>
          </a:p>
        </p:txBody>
      </p:sp>
      <p:pic>
        <p:nvPicPr>
          <p:cNvPr id="4" name="Picture 3">
            <a:extLst>
              <a:ext uri="{FF2B5EF4-FFF2-40B4-BE49-F238E27FC236}">
                <a16:creationId xmlns:a16="http://schemas.microsoft.com/office/drawing/2014/main" id="{01012F74-B3F3-E4EB-7B29-4E0BC4296707}"/>
              </a:ext>
            </a:extLst>
          </p:cNvPr>
          <p:cNvPicPr>
            <a:picLocks noChangeAspect="1"/>
          </p:cNvPicPr>
          <p:nvPr/>
        </p:nvPicPr>
        <p:blipFill rotWithShape="1">
          <a:blip r:embed="rId2"/>
          <a:srcRect l="29759" t="34022" r="39999" b="27598"/>
          <a:stretch/>
        </p:blipFill>
        <p:spPr>
          <a:xfrm>
            <a:off x="2799281" y="1961826"/>
            <a:ext cx="5997678" cy="4281466"/>
          </a:xfrm>
          <a:prstGeom prst="rect">
            <a:avLst/>
          </a:prstGeom>
        </p:spPr>
      </p:pic>
    </p:spTree>
    <p:extLst>
      <p:ext uri="{BB962C8B-B14F-4D97-AF65-F5344CB8AC3E}">
        <p14:creationId xmlns:p14="http://schemas.microsoft.com/office/powerpoint/2010/main" val="3918923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33" name="Rectangle 1032">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1034">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7976F-51A2-B173-A08D-7C69D19F9DDA}"/>
              </a:ext>
            </a:extLst>
          </p:cNvPr>
          <p:cNvSpPr>
            <a:spLocks noGrp="1"/>
          </p:cNvSpPr>
          <p:nvPr>
            <p:ph type="title"/>
          </p:nvPr>
        </p:nvSpPr>
        <p:spPr>
          <a:xfrm>
            <a:off x="554775" y="179900"/>
            <a:ext cx="5875694" cy="1635877"/>
          </a:xfrm>
        </p:spPr>
        <p:txBody>
          <a:bodyPr vert="horz" lIns="91440" tIns="45720" rIns="91440" bIns="45720" rtlCol="0" anchor="ctr">
            <a:normAutofit fontScale="90000"/>
          </a:bodyPr>
          <a:lstStyle/>
          <a:p>
            <a:pPr algn="ctr" fontAlgn="base"/>
            <a:r>
              <a:rPr lang="en-US" sz="2500" b="1" i="0" u="none" strike="noStrike" spc="800" dirty="0">
                <a:effectLst/>
                <a:hlinkClick r:id="rId2">
                  <a:extLst>
                    <a:ext uri="{A12FA001-AC4F-418D-AE19-62706E023703}">
                      <ahyp:hlinkClr xmlns:ahyp="http://schemas.microsoft.com/office/drawing/2018/hyperlinkcolor" val="tx"/>
                    </a:ext>
                  </a:extLst>
                </a:hlinkClick>
              </a:rPr>
              <a:t>Proverbs 31</a:t>
            </a:r>
            <a:br>
              <a:rPr lang="en-US" sz="2500" b="1" i="0" spc="800" dirty="0">
                <a:effectLst/>
              </a:rPr>
            </a:br>
            <a:r>
              <a:rPr lang="en-US" sz="2500" b="1" i="0" spc="800" dirty="0">
                <a:effectLst/>
              </a:rPr>
              <a:t>The characteristics of a virtuous woman are praised</a:t>
            </a:r>
            <a:br>
              <a:rPr lang="en-US" sz="2500" b="1" i="0" spc="800" dirty="0">
                <a:effectLst/>
              </a:rPr>
            </a:br>
            <a:endParaRPr lang="en-US" sz="2500" b="1" spc="800" dirty="0"/>
          </a:p>
        </p:txBody>
      </p:sp>
      <p:sp>
        <p:nvSpPr>
          <p:cNvPr id="1037" name="Freeform: Shape 1036">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ow one man developed a 'money blueprint' system to get out of debt">
            <a:extLst>
              <a:ext uri="{FF2B5EF4-FFF2-40B4-BE49-F238E27FC236}">
                <a16:creationId xmlns:a16="http://schemas.microsoft.com/office/drawing/2014/main" id="{BC84064A-605C-A04D-524C-B060B0FD7D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777"/>
          <a:stretch/>
        </p:blipFill>
        <p:spPr bwMode="auto">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77E367-BDF9-0D7F-0B87-A53A9EA90EDF}"/>
              </a:ext>
            </a:extLst>
          </p:cNvPr>
          <p:cNvSpPr txBox="1"/>
          <p:nvPr/>
        </p:nvSpPr>
        <p:spPr>
          <a:xfrm>
            <a:off x="716325" y="1749496"/>
            <a:ext cx="5616988" cy="861774"/>
          </a:xfrm>
          <a:prstGeom prst="rect">
            <a:avLst/>
          </a:prstGeom>
          <a:noFill/>
        </p:spPr>
        <p:txBody>
          <a:bodyPr wrap="square">
            <a:spAutoFit/>
          </a:bodyPr>
          <a:lstStyle/>
          <a:p>
            <a:pPr algn="ctr" fontAlgn="base"/>
            <a:r>
              <a:rPr lang="en-US" sz="2500" b="1" i="0" dirty="0">
                <a:solidFill>
                  <a:srgbClr val="000000"/>
                </a:solidFill>
                <a:effectLst/>
                <a:latin typeface="inherit"/>
              </a:rPr>
              <a:t>In addition to wisdom, what else would you say is more valuable than riches?</a:t>
            </a:r>
          </a:p>
        </p:txBody>
      </p:sp>
      <p:sp>
        <p:nvSpPr>
          <p:cNvPr id="7" name="TextBox 6">
            <a:extLst>
              <a:ext uri="{FF2B5EF4-FFF2-40B4-BE49-F238E27FC236}">
                <a16:creationId xmlns:a16="http://schemas.microsoft.com/office/drawing/2014/main" id="{6C190E3C-269F-B9B2-21FD-1E079074001D}"/>
              </a:ext>
            </a:extLst>
          </p:cNvPr>
          <p:cNvSpPr txBox="1"/>
          <p:nvPr/>
        </p:nvSpPr>
        <p:spPr>
          <a:xfrm>
            <a:off x="283464" y="2785208"/>
            <a:ext cx="6097554" cy="584775"/>
          </a:xfrm>
          <a:prstGeom prst="rect">
            <a:avLst/>
          </a:prstGeom>
          <a:noFill/>
        </p:spPr>
        <p:txBody>
          <a:bodyPr wrap="square">
            <a:spAutoFit/>
          </a:bodyPr>
          <a:lstStyle/>
          <a:p>
            <a:pPr algn="l" fontAlgn="base"/>
            <a:r>
              <a:rPr lang="en-US" sz="1600" b="1" dirty="0">
                <a:latin typeface="Ensign:Sans"/>
              </a:rPr>
              <a:t>Proverbs 31:10</a:t>
            </a:r>
            <a:endParaRPr lang="en-US" sz="1600" b="0" i="0" dirty="0">
              <a:solidFill>
                <a:srgbClr val="000000"/>
              </a:solidFill>
              <a:effectLst/>
              <a:latin typeface="Ensign:Sans"/>
            </a:endParaRPr>
          </a:p>
          <a:p>
            <a:pPr algn="l" fontAlgn="base"/>
            <a:r>
              <a:rPr lang="en-US" sz="1600" b="1" i="0" dirty="0">
                <a:effectLst/>
                <a:latin typeface="Ensign:Serif"/>
              </a:rPr>
              <a:t>10 </a:t>
            </a:r>
            <a:r>
              <a:rPr lang="en-US" sz="1600" i="0" dirty="0">
                <a:effectLst/>
                <a:latin typeface="Ensign:Serif"/>
              </a:rPr>
              <a:t>¶ Who can find a virtuous woman? for her price </a:t>
            </a:r>
            <a:r>
              <a:rPr lang="en-US" sz="1600" b="0" i="1" dirty="0">
                <a:effectLst/>
                <a:latin typeface="Ensign:Serif"/>
              </a:rPr>
              <a:t>is</a:t>
            </a:r>
            <a:r>
              <a:rPr lang="en-US" sz="1600" i="0" dirty="0">
                <a:effectLst/>
                <a:latin typeface="Ensign:Serif"/>
              </a:rPr>
              <a:t> far above rubies.</a:t>
            </a:r>
          </a:p>
        </p:txBody>
      </p:sp>
      <p:sp>
        <p:nvSpPr>
          <p:cNvPr id="9" name="TextBox 8">
            <a:extLst>
              <a:ext uri="{FF2B5EF4-FFF2-40B4-BE49-F238E27FC236}">
                <a16:creationId xmlns:a16="http://schemas.microsoft.com/office/drawing/2014/main" id="{CDCEA651-04FF-47AD-921F-B22F3604A355}"/>
              </a:ext>
            </a:extLst>
          </p:cNvPr>
          <p:cNvSpPr txBox="1"/>
          <p:nvPr/>
        </p:nvSpPr>
        <p:spPr>
          <a:xfrm>
            <a:off x="716325" y="3905764"/>
            <a:ext cx="5282518" cy="2308324"/>
          </a:xfrm>
          <a:prstGeom prst="rect">
            <a:avLst/>
          </a:prstGeom>
          <a:noFill/>
        </p:spPr>
        <p:txBody>
          <a:bodyPr wrap="square">
            <a:spAutoFit/>
          </a:bodyPr>
          <a:lstStyle/>
          <a:p>
            <a:pPr algn="ctr" fontAlgn="base"/>
            <a:r>
              <a:rPr lang="en-US" sz="2400" b="1" i="0" dirty="0">
                <a:solidFill>
                  <a:srgbClr val="000000"/>
                </a:solidFill>
                <a:effectLst/>
                <a:latin typeface="inherit"/>
              </a:rPr>
              <a:t>Who is more valuable than riches? </a:t>
            </a:r>
          </a:p>
          <a:p>
            <a:pPr algn="ctr" fontAlgn="base"/>
            <a:endParaRPr lang="en-US" sz="2400" b="1" i="0" dirty="0">
              <a:solidFill>
                <a:srgbClr val="000000"/>
              </a:solidFill>
              <a:effectLst/>
              <a:latin typeface="inherit"/>
            </a:endParaRPr>
          </a:p>
          <a:p>
            <a:pPr algn="ctr" fontAlgn="base"/>
            <a:r>
              <a:rPr lang="en-US" sz="2400" b="1" i="0" dirty="0">
                <a:solidFill>
                  <a:srgbClr val="000000"/>
                </a:solidFill>
                <a:effectLst/>
                <a:latin typeface="inherit"/>
              </a:rPr>
              <a:t>What principle can we learn from </a:t>
            </a:r>
            <a:r>
              <a:rPr lang="en-US" sz="2400" b="1" i="0" u="none" strike="noStrike" dirty="0">
                <a:solidFill>
                  <a:srgbClr val="000000"/>
                </a:solidFill>
                <a:effectLst/>
                <a:latin typeface="inherit"/>
                <a:hlinkClick r:id="rId4"/>
              </a:rPr>
              <a:t>verse 10</a:t>
            </a:r>
            <a:r>
              <a:rPr lang="en-US" sz="2400" b="1" i="0" dirty="0">
                <a:solidFill>
                  <a:srgbClr val="000000"/>
                </a:solidFill>
                <a:effectLst/>
                <a:latin typeface="inherit"/>
              </a:rPr>
              <a:t> about the value of virtue? </a:t>
            </a:r>
          </a:p>
          <a:p>
            <a:pPr algn="ctr" fontAlgn="base"/>
            <a:endParaRPr lang="en-US" sz="2400" b="1" dirty="0">
              <a:solidFill>
                <a:srgbClr val="000000"/>
              </a:solidFill>
              <a:latin typeface="inherit"/>
            </a:endParaRPr>
          </a:p>
          <a:p>
            <a:pPr algn="ctr" fontAlgn="base"/>
            <a:r>
              <a:rPr lang="en-US" sz="2400" b="1" i="0" dirty="0">
                <a:solidFill>
                  <a:srgbClr val="000000"/>
                </a:solidFill>
                <a:effectLst/>
                <a:latin typeface="inherit"/>
              </a:rPr>
              <a:t>How would you explain what virtue is?</a:t>
            </a:r>
          </a:p>
        </p:txBody>
      </p:sp>
    </p:spTree>
    <p:extLst>
      <p:ext uri="{BB962C8B-B14F-4D97-AF65-F5344CB8AC3E}">
        <p14:creationId xmlns:p14="http://schemas.microsoft.com/office/powerpoint/2010/main" val="169775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243839-A266-B6F8-0D2A-E5C5984F752C}"/>
              </a:ext>
            </a:extLst>
          </p:cNvPr>
          <p:cNvSpPr txBox="1"/>
          <p:nvPr/>
        </p:nvSpPr>
        <p:spPr>
          <a:xfrm>
            <a:off x="432318" y="270684"/>
            <a:ext cx="11327363" cy="1862048"/>
          </a:xfrm>
          <a:prstGeom prst="rect">
            <a:avLst/>
          </a:prstGeom>
          <a:noFill/>
        </p:spPr>
        <p:txBody>
          <a:bodyPr wrap="square">
            <a:spAutoFit/>
          </a:bodyPr>
          <a:lstStyle/>
          <a:p>
            <a:pPr algn="just"/>
            <a:r>
              <a:rPr lang="en-US" sz="2300" b="0" i="0" dirty="0">
                <a:solidFill>
                  <a:srgbClr val="000000"/>
                </a:solidFill>
                <a:effectLst/>
                <a:latin typeface="Ensign:Sans"/>
              </a:rPr>
              <a:t>“Virtue originates in your innermost thoughts and desires. It is a pattern of thought and behavior based on high moral standards. Since the Holy Ghost does not dwell in unclean tabernacles, virtue is prerequisite to receiving the Spirit’s guidance. What you choose to think and do when you are alone and you believe no one is watching is a strong measure of your virtue.</a:t>
            </a:r>
            <a:endParaRPr lang="en-US" sz="2300" dirty="0"/>
          </a:p>
        </p:txBody>
      </p:sp>
      <p:sp>
        <p:nvSpPr>
          <p:cNvPr id="7" name="TextBox 6">
            <a:extLst>
              <a:ext uri="{FF2B5EF4-FFF2-40B4-BE49-F238E27FC236}">
                <a16:creationId xmlns:a16="http://schemas.microsoft.com/office/drawing/2014/main" id="{EEF96996-750F-CFCF-E386-C6037AA87DAA}"/>
              </a:ext>
            </a:extLst>
          </p:cNvPr>
          <p:cNvSpPr txBox="1"/>
          <p:nvPr/>
        </p:nvSpPr>
        <p:spPr>
          <a:xfrm>
            <a:off x="432318" y="2203990"/>
            <a:ext cx="11327363" cy="1862048"/>
          </a:xfrm>
          <a:prstGeom prst="rect">
            <a:avLst/>
          </a:prstGeom>
          <a:noFill/>
        </p:spPr>
        <p:txBody>
          <a:bodyPr wrap="square">
            <a:spAutoFit/>
          </a:bodyPr>
          <a:lstStyle/>
          <a:p>
            <a:pPr algn="just"/>
            <a:r>
              <a:rPr lang="en-US" sz="2300" b="0" i="0" dirty="0">
                <a:solidFill>
                  <a:srgbClr val="000000"/>
                </a:solidFill>
                <a:effectLst/>
                <a:latin typeface="Ensign:Sans"/>
              </a:rPr>
              <a:t>“Virtuous people are clean and pure spiritually. They focus on righteous, uplifting thoughts and put unworthy thoughts that lead to inappropriate actions out of their minds. They obey God’s commandments and follow the counsel of Church leaders. They pray for the strength to resist temptation and do what is right. They quickly repent of any sins or wrongdoings. They live worthy of a temple recommend” (</a:t>
            </a:r>
            <a:r>
              <a:rPr lang="en-US" sz="2300" b="0" i="1" dirty="0">
                <a:solidFill>
                  <a:srgbClr val="000000"/>
                </a:solidFill>
                <a:effectLst/>
                <a:latin typeface="Ensign:Sans"/>
              </a:rPr>
              <a:t>Preach My Gospel</a:t>
            </a:r>
            <a:r>
              <a:rPr lang="en-US" sz="2300" b="0" i="0" dirty="0">
                <a:solidFill>
                  <a:srgbClr val="000000"/>
                </a:solidFill>
                <a:effectLst/>
                <a:latin typeface="Ensign:Sans"/>
              </a:rPr>
              <a:t> [2004], </a:t>
            </a:r>
            <a:r>
              <a:rPr lang="en-US" sz="2300" b="0" i="0" u="none" strike="noStrike" dirty="0">
                <a:solidFill>
                  <a:schemeClr val="tx2"/>
                </a:solidFill>
                <a:effectLst/>
                <a:latin typeface="Ensign:Sans"/>
                <a:hlinkClick r:id="rId2">
                  <a:extLst>
                    <a:ext uri="{A12FA001-AC4F-418D-AE19-62706E023703}">
                      <ahyp:hlinkClr xmlns:ahyp="http://schemas.microsoft.com/office/drawing/2018/hyperlinkcolor" val="tx"/>
                    </a:ext>
                  </a:extLst>
                </a:hlinkClick>
              </a:rPr>
              <a:t>118–19</a:t>
            </a:r>
            <a:r>
              <a:rPr lang="en-US" sz="2300" b="0" i="0" dirty="0">
                <a:solidFill>
                  <a:srgbClr val="000000"/>
                </a:solidFill>
                <a:effectLst/>
                <a:latin typeface="Ensign:Sans"/>
              </a:rPr>
              <a:t>).</a:t>
            </a:r>
            <a:endParaRPr lang="en-US" sz="2300" dirty="0"/>
          </a:p>
        </p:txBody>
      </p:sp>
      <p:pic>
        <p:nvPicPr>
          <p:cNvPr id="2054" name="Picture 6" descr="Las Virtudes. - Masoneriaglobal">
            <a:extLst>
              <a:ext uri="{FF2B5EF4-FFF2-40B4-BE49-F238E27FC236}">
                <a16:creationId xmlns:a16="http://schemas.microsoft.com/office/drawing/2014/main" id="{5A917C71-227E-8FF3-15F8-C7C4BCDD5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460" y="4308202"/>
            <a:ext cx="4299080" cy="236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Guardians of Virtue">
            <a:hlinkClick r:id="" action="ppaction://media"/>
            <a:extLst>
              <a:ext uri="{FF2B5EF4-FFF2-40B4-BE49-F238E27FC236}">
                <a16:creationId xmlns:a16="http://schemas.microsoft.com/office/drawing/2014/main" id="{CB9BBB6E-4237-0EB7-9415-0B02BFED672B}"/>
              </a:ext>
            </a:extLst>
          </p:cNvPr>
          <p:cNvPicPr>
            <a:picLocks noRot="1" noChangeAspect="1"/>
          </p:cNvPicPr>
          <p:nvPr>
            <a:videoFile r:link="rId1"/>
          </p:nvPr>
        </p:nvPicPr>
        <p:blipFill>
          <a:blip r:embed="rId3"/>
          <a:stretch>
            <a:fillRect/>
          </a:stretch>
        </p:blipFill>
        <p:spPr>
          <a:xfrm>
            <a:off x="1290734" y="714025"/>
            <a:ext cx="9610531" cy="5429950"/>
          </a:xfrm>
          <a:prstGeom prst="rect">
            <a:avLst/>
          </a:prstGeom>
        </p:spPr>
      </p:pic>
    </p:spTree>
    <p:extLst>
      <p:ext uri="{BB962C8B-B14F-4D97-AF65-F5344CB8AC3E}">
        <p14:creationId xmlns:p14="http://schemas.microsoft.com/office/powerpoint/2010/main" val="383318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5819-65C7-A241-F9B1-39422D3E2F82}"/>
              </a:ext>
            </a:extLst>
          </p:cNvPr>
          <p:cNvSpPr>
            <a:spLocks noGrp="1"/>
          </p:cNvSpPr>
          <p:nvPr>
            <p:ph type="title"/>
          </p:nvPr>
        </p:nvSpPr>
        <p:spPr>
          <a:xfrm>
            <a:off x="2383104" y="1936868"/>
            <a:ext cx="7425791" cy="1492132"/>
          </a:xfrm>
        </p:spPr>
        <p:txBody>
          <a:bodyPr>
            <a:noAutofit/>
          </a:bodyPr>
          <a:lstStyle/>
          <a:p>
            <a:pPr algn="ctr"/>
            <a:r>
              <a:rPr lang="en-US" sz="6800" b="1" i="0" dirty="0">
                <a:solidFill>
                  <a:srgbClr val="000000"/>
                </a:solidFill>
                <a:effectLst/>
                <a:latin typeface="inherit"/>
              </a:rPr>
              <a:t>Why do you think virtue is so valuable?</a:t>
            </a:r>
            <a:br>
              <a:rPr lang="en-US" sz="6800" b="1" i="0" dirty="0">
                <a:solidFill>
                  <a:srgbClr val="000000"/>
                </a:solidFill>
                <a:effectLst/>
                <a:latin typeface="inherit"/>
              </a:rPr>
            </a:br>
            <a:endParaRPr lang="en-US" sz="6800" b="1" dirty="0"/>
          </a:p>
        </p:txBody>
      </p:sp>
    </p:spTree>
    <p:extLst>
      <p:ext uri="{BB962C8B-B14F-4D97-AF65-F5344CB8AC3E}">
        <p14:creationId xmlns:p14="http://schemas.microsoft.com/office/powerpoint/2010/main" val="3430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D3DBDE-8FDE-3B69-D4FB-66BDEC4E46C5}"/>
              </a:ext>
            </a:extLst>
          </p:cNvPr>
          <p:cNvSpPr txBox="1"/>
          <p:nvPr/>
        </p:nvSpPr>
        <p:spPr>
          <a:xfrm>
            <a:off x="167951" y="217210"/>
            <a:ext cx="11346025" cy="523220"/>
          </a:xfrm>
          <a:prstGeom prst="rect">
            <a:avLst/>
          </a:prstGeom>
          <a:noFill/>
        </p:spPr>
        <p:txBody>
          <a:bodyPr wrap="square">
            <a:spAutoFit/>
          </a:bodyPr>
          <a:lstStyle/>
          <a:p>
            <a:pPr algn="just" fontAlgn="base"/>
            <a:r>
              <a:rPr lang="en-US" sz="2800" b="1" i="0" u="none" strike="noStrike" dirty="0">
                <a:solidFill>
                  <a:schemeClr val="tx2"/>
                </a:solidFill>
                <a:effectLst/>
                <a:latin typeface="Ensign:Sans"/>
                <a:hlinkClick r:id="rId2">
                  <a:extLst>
                    <a:ext uri="{A12FA001-AC4F-418D-AE19-62706E023703}">
                      <ahyp:hlinkClr xmlns:ahyp="http://schemas.microsoft.com/office/drawing/2018/hyperlinkcolor" val="tx"/>
                    </a:ext>
                  </a:extLst>
                </a:hlinkClick>
              </a:rPr>
              <a:t>Proverbs 31:11–31</a:t>
            </a:r>
          </a:p>
        </p:txBody>
      </p:sp>
      <p:sp>
        <p:nvSpPr>
          <p:cNvPr id="7" name="TextBox 6">
            <a:extLst>
              <a:ext uri="{FF2B5EF4-FFF2-40B4-BE49-F238E27FC236}">
                <a16:creationId xmlns:a16="http://schemas.microsoft.com/office/drawing/2014/main" id="{2493B6E4-556C-896B-C681-B385759CF4AF}"/>
              </a:ext>
            </a:extLst>
          </p:cNvPr>
          <p:cNvSpPr txBox="1"/>
          <p:nvPr/>
        </p:nvSpPr>
        <p:spPr>
          <a:xfrm>
            <a:off x="167950" y="820780"/>
            <a:ext cx="11346025" cy="5509200"/>
          </a:xfrm>
          <a:prstGeom prst="rect">
            <a:avLst/>
          </a:prstGeom>
          <a:noFill/>
        </p:spPr>
        <p:txBody>
          <a:bodyPr wrap="square">
            <a:spAutoFit/>
          </a:bodyPr>
          <a:lstStyle/>
          <a:p>
            <a:pPr algn="just" fontAlgn="base"/>
            <a:r>
              <a:rPr lang="en-US" sz="2200" b="1" i="0" dirty="0">
                <a:effectLst/>
                <a:latin typeface="Ensign:Serif"/>
              </a:rPr>
              <a:t>11 </a:t>
            </a:r>
            <a:r>
              <a:rPr lang="en-US" sz="2200" i="0" dirty="0">
                <a:effectLst/>
                <a:latin typeface="Ensign:Serif"/>
              </a:rPr>
              <a:t>The heart of her husband doth safely trust in her, so that he shall have no need of spoil.</a:t>
            </a:r>
          </a:p>
          <a:p>
            <a:pPr algn="just" fontAlgn="base"/>
            <a:endParaRPr lang="en-US" sz="2200" i="0" dirty="0">
              <a:effectLst/>
              <a:latin typeface="Ensign:Serif"/>
            </a:endParaRPr>
          </a:p>
          <a:p>
            <a:pPr algn="just" fontAlgn="base"/>
            <a:r>
              <a:rPr lang="en-US" sz="2200" b="1" i="0" dirty="0">
                <a:effectLst/>
                <a:latin typeface="Ensign:Serif"/>
              </a:rPr>
              <a:t>12 </a:t>
            </a:r>
            <a:r>
              <a:rPr lang="en-US" sz="2200" i="0" dirty="0">
                <a:effectLst/>
                <a:latin typeface="Ensign:Serif"/>
              </a:rPr>
              <a:t>She will do him good and not evil all the days of her life.</a:t>
            </a:r>
          </a:p>
          <a:p>
            <a:pPr algn="just" fontAlgn="base"/>
            <a:endParaRPr lang="en-US" sz="2200" i="0" dirty="0">
              <a:effectLst/>
              <a:latin typeface="Ensign:Serif"/>
            </a:endParaRPr>
          </a:p>
          <a:p>
            <a:pPr algn="just" fontAlgn="base"/>
            <a:r>
              <a:rPr lang="en-US" sz="2200" b="1" i="0" dirty="0">
                <a:effectLst/>
                <a:latin typeface="Ensign:Serif"/>
              </a:rPr>
              <a:t>13 </a:t>
            </a:r>
            <a:r>
              <a:rPr lang="en-US" sz="2200" i="0" dirty="0">
                <a:effectLst/>
                <a:latin typeface="Ensign:Serif"/>
              </a:rPr>
              <a:t>She </a:t>
            </a:r>
            <a:r>
              <a:rPr lang="en-US" sz="2200" i="0" dirty="0" err="1">
                <a:effectLst/>
                <a:latin typeface="Ensign:Serif"/>
              </a:rPr>
              <a:t>seeketh</a:t>
            </a:r>
            <a:r>
              <a:rPr lang="en-US" sz="2200" i="0" dirty="0">
                <a:effectLst/>
                <a:latin typeface="Ensign:Serif"/>
              </a:rPr>
              <a:t> wool, and flax, and worketh willingly with her hands.</a:t>
            </a:r>
          </a:p>
          <a:p>
            <a:pPr algn="just" fontAlgn="base"/>
            <a:endParaRPr lang="en-US" sz="2200" i="0" dirty="0">
              <a:effectLst/>
              <a:latin typeface="Ensign:Serif"/>
            </a:endParaRPr>
          </a:p>
          <a:p>
            <a:pPr algn="just" fontAlgn="base"/>
            <a:r>
              <a:rPr lang="en-US" sz="2200" b="1" i="0" dirty="0">
                <a:effectLst/>
                <a:latin typeface="Ensign:Serif"/>
              </a:rPr>
              <a:t>14 </a:t>
            </a:r>
            <a:r>
              <a:rPr lang="en-US" sz="2200" i="0" dirty="0">
                <a:effectLst/>
                <a:latin typeface="Ensign:Serif"/>
              </a:rPr>
              <a:t>She is like the merchants’ ships; she bringeth her food from afar.</a:t>
            </a:r>
          </a:p>
          <a:p>
            <a:pPr algn="just" fontAlgn="base"/>
            <a:endParaRPr lang="en-US" sz="2200" i="0" dirty="0">
              <a:effectLst/>
              <a:latin typeface="Ensign:Serif"/>
            </a:endParaRPr>
          </a:p>
          <a:p>
            <a:pPr algn="just" fontAlgn="base"/>
            <a:r>
              <a:rPr lang="en-US" sz="2200" b="1" i="0" dirty="0">
                <a:effectLst/>
                <a:latin typeface="Ensign:Serif"/>
              </a:rPr>
              <a:t>15 </a:t>
            </a:r>
            <a:r>
              <a:rPr lang="en-US" sz="2200" i="0" dirty="0">
                <a:effectLst/>
                <a:latin typeface="Ensign:Serif"/>
              </a:rPr>
              <a:t>She </a:t>
            </a:r>
            <a:r>
              <a:rPr lang="en-US" sz="2200" i="0" dirty="0" err="1">
                <a:effectLst/>
                <a:latin typeface="Ensign:Serif"/>
              </a:rPr>
              <a:t>riseth</a:t>
            </a:r>
            <a:r>
              <a:rPr lang="en-US" sz="2200" i="0" dirty="0">
                <a:effectLst/>
                <a:latin typeface="Ensign:Serif"/>
              </a:rPr>
              <a:t> also while it is yet night, and giveth meat to her household, and a portion to her maidens.</a:t>
            </a:r>
          </a:p>
          <a:p>
            <a:pPr algn="just" fontAlgn="base"/>
            <a:endParaRPr lang="en-US" sz="2200" i="0" dirty="0">
              <a:effectLst/>
              <a:latin typeface="Ensign:Serif"/>
            </a:endParaRPr>
          </a:p>
          <a:p>
            <a:pPr algn="just" fontAlgn="base"/>
            <a:r>
              <a:rPr lang="en-US" sz="2200" b="1" i="0" dirty="0">
                <a:effectLst/>
                <a:latin typeface="Ensign:Serif"/>
              </a:rPr>
              <a:t>16 </a:t>
            </a:r>
            <a:r>
              <a:rPr lang="en-US" sz="2200" i="0" dirty="0">
                <a:effectLst/>
                <a:latin typeface="Ensign:Serif"/>
              </a:rPr>
              <a:t>She </a:t>
            </a:r>
            <a:r>
              <a:rPr lang="en-US" sz="2200" i="0" dirty="0" err="1">
                <a:effectLst/>
                <a:latin typeface="Ensign:Serif"/>
              </a:rPr>
              <a:t>considereth</a:t>
            </a:r>
            <a:r>
              <a:rPr lang="en-US" sz="2200" i="0" dirty="0">
                <a:effectLst/>
                <a:latin typeface="Ensign:Serif"/>
              </a:rPr>
              <a:t> a field, and </a:t>
            </a:r>
            <a:r>
              <a:rPr lang="en-US" sz="2200" i="0" dirty="0" err="1">
                <a:effectLst/>
                <a:latin typeface="Ensign:Serif"/>
              </a:rPr>
              <a:t>buyeth</a:t>
            </a:r>
            <a:r>
              <a:rPr lang="en-US" sz="2200" i="0" dirty="0">
                <a:effectLst/>
                <a:latin typeface="Ensign:Serif"/>
              </a:rPr>
              <a:t> it: with the fruit of her hands she </a:t>
            </a:r>
            <a:r>
              <a:rPr lang="en-US" sz="2200" i="0" dirty="0" err="1">
                <a:effectLst/>
                <a:latin typeface="Ensign:Serif"/>
              </a:rPr>
              <a:t>planteth</a:t>
            </a:r>
            <a:r>
              <a:rPr lang="en-US" sz="2200" i="0" dirty="0">
                <a:effectLst/>
                <a:latin typeface="Ensign:Serif"/>
              </a:rPr>
              <a:t> a vineyard.</a:t>
            </a:r>
          </a:p>
          <a:p>
            <a:pPr algn="just" fontAlgn="base"/>
            <a:endParaRPr lang="en-US" sz="2200" i="0" dirty="0">
              <a:effectLst/>
              <a:latin typeface="Ensign:Serif"/>
            </a:endParaRPr>
          </a:p>
          <a:p>
            <a:pPr algn="just" fontAlgn="base"/>
            <a:r>
              <a:rPr lang="en-US" sz="2200" b="1" i="0" dirty="0">
                <a:effectLst/>
                <a:latin typeface="Ensign:Serif"/>
              </a:rPr>
              <a:t>17 </a:t>
            </a:r>
            <a:r>
              <a:rPr lang="en-US" sz="2200" i="0" dirty="0">
                <a:effectLst/>
                <a:latin typeface="Ensign:Serif"/>
              </a:rPr>
              <a:t>She </a:t>
            </a:r>
            <a:r>
              <a:rPr lang="en-US" sz="2200" i="0" dirty="0" err="1">
                <a:effectLst/>
                <a:latin typeface="Ensign:Serif"/>
              </a:rPr>
              <a:t>girdeth</a:t>
            </a:r>
            <a:r>
              <a:rPr lang="en-US" sz="2200" i="0" dirty="0">
                <a:effectLst/>
                <a:latin typeface="Ensign:Serif"/>
              </a:rPr>
              <a:t> her loins with strength, and </a:t>
            </a:r>
            <a:r>
              <a:rPr lang="en-US" sz="2200" i="0" dirty="0" err="1">
                <a:effectLst/>
                <a:latin typeface="Ensign:Serif"/>
              </a:rPr>
              <a:t>strengtheneth</a:t>
            </a:r>
            <a:r>
              <a:rPr lang="en-US" sz="2200" i="0" dirty="0">
                <a:effectLst/>
                <a:latin typeface="Ensign:Serif"/>
              </a:rPr>
              <a:t> her arms.</a:t>
            </a:r>
          </a:p>
          <a:p>
            <a:pPr algn="just" fontAlgn="base"/>
            <a:endParaRPr lang="en-US" sz="2200" i="0" dirty="0">
              <a:effectLst/>
              <a:latin typeface="Ensign:Serif"/>
            </a:endParaRPr>
          </a:p>
          <a:p>
            <a:pPr algn="just" fontAlgn="base"/>
            <a:r>
              <a:rPr lang="en-US" sz="2200" b="1" i="0" dirty="0">
                <a:effectLst/>
                <a:latin typeface="Ensign:Serif"/>
              </a:rPr>
              <a:t>18 </a:t>
            </a:r>
            <a:r>
              <a:rPr lang="en-US" sz="2200" i="0" dirty="0">
                <a:effectLst/>
                <a:latin typeface="Ensign:Serif"/>
              </a:rPr>
              <a:t>She </a:t>
            </a:r>
            <a:r>
              <a:rPr lang="en-US" sz="2200" i="0" dirty="0" err="1">
                <a:effectLst/>
                <a:latin typeface="Ensign:Serif"/>
              </a:rPr>
              <a:t>perceiveth</a:t>
            </a:r>
            <a:r>
              <a:rPr lang="en-US" sz="2200" i="0" dirty="0">
                <a:effectLst/>
                <a:latin typeface="Ensign:Serif"/>
              </a:rPr>
              <a:t> that her merchandise </a:t>
            </a:r>
            <a:r>
              <a:rPr lang="en-US" sz="2200" b="0" i="1" dirty="0">
                <a:effectLst/>
                <a:latin typeface="Ensign:Serif"/>
              </a:rPr>
              <a:t>is</a:t>
            </a:r>
            <a:r>
              <a:rPr lang="en-US" sz="2200" i="0" dirty="0">
                <a:effectLst/>
                <a:latin typeface="Ensign:Serif"/>
              </a:rPr>
              <a:t> good: her candle </a:t>
            </a:r>
            <a:r>
              <a:rPr lang="en-US" sz="2200" i="0" dirty="0" err="1">
                <a:effectLst/>
                <a:latin typeface="Ensign:Serif"/>
              </a:rPr>
              <a:t>goeth</a:t>
            </a:r>
            <a:r>
              <a:rPr lang="en-US" sz="2200" i="0" dirty="0">
                <a:effectLst/>
                <a:latin typeface="Ensign:Serif"/>
              </a:rPr>
              <a:t> not out by night.</a:t>
            </a:r>
          </a:p>
        </p:txBody>
      </p:sp>
    </p:spTree>
    <p:extLst>
      <p:ext uri="{BB962C8B-B14F-4D97-AF65-F5344CB8AC3E}">
        <p14:creationId xmlns:p14="http://schemas.microsoft.com/office/powerpoint/2010/main" val="32445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E3593-0347-B95C-5605-72F9D9B6FA8F}"/>
              </a:ext>
            </a:extLst>
          </p:cNvPr>
          <p:cNvSpPr txBox="1"/>
          <p:nvPr/>
        </p:nvSpPr>
        <p:spPr>
          <a:xfrm>
            <a:off x="167951" y="856328"/>
            <a:ext cx="11765902" cy="5170646"/>
          </a:xfrm>
          <a:prstGeom prst="rect">
            <a:avLst/>
          </a:prstGeom>
          <a:noFill/>
        </p:spPr>
        <p:txBody>
          <a:bodyPr wrap="square">
            <a:spAutoFit/>
          </a:bodyPr>
          <a:lstStyle/>
          <a:p>
            <a:pPr algn="just" fontAlgn="base"/>
            <a:r>
              <a:rPr lang="en-US" sz="2200" b="1" i="0" dirty="0">
                <a:effectLst/>
                <a:latin typeface="Ensign:Serif"/>
              </a:rPr>
              <a:t>19 </a:t>
            </a:r>
            <a:r>
              <a:rPr lang="en-US" sz="2200" i="0" dirty="0">
                <a:effectLst/>
                <a:latin typeface="Ensign:Serif"/>
              </a:rPr>
              <a:t>She </a:t>
            </a:r>
            <a:r>
              <a:rPr lang="en-US" sz="2200" i="0" dirty="0" err="1">
                <a:effectLst/>
                <a:latin typeface="Ensign:Serif"/>
              </a:rPr>
              <a:t>layeth</a:t>
            </a:r>
            <a:r>
              <a:rPr lang="en-US" sz="2200" i="0" dirty="0">
                <a:effectLst/>
                <a:latin typeface="Ensign:Serif"/>
              </a:rPr>
              <a:t> her hands to the spindle, and her hands hold the distaff.</a:t>
            </a:r>
          </a:p>
          <a:p>
            <a:pPr algn="just" fontAlgn="base"/>
            <a:endParaRPr lang="en-US" sz="2200" i="0" dirty="0">
              <a:effectLst/>
              <a:latin typeface="Ensign:Serif"/>
            </a:endParaRPr>
          </a:p>
          <a:p>
            <a:pPr algn="just" fontAlgn="base"/>
            <a:r>
              <a:rPr lang="en-US" sz="2200" b="1" i="0" dirty="0">
                <a:effectLst/>
                <a:latin typeface="Ensign:Serif"/>
              </a:rPr>
              <a:t>20 </a:t>
            </a:r>
            <a:r>
              <a:rPr lang="en-US" sz="2200" i="0" dirty="0">
                <a:effectLst/>
                <a:latin typeface="Ensign:Serif"/>
              </a:rPr>
              <a:t>She </a:t>
            </a:r>
            <a:r>
              <a:rPr lang="en-US" sz="2200" i="0" dirty="0" err="1">
                <a:effectLst/>
                <a:latin typeface="Ensign:Serif"/>
              </a:rPr>
              <a:t>stretcheth</a:t>
            </a:r>
            <a:r>
              <a:rPr lang="en-US" sz="2200" i="0" dirty="0">
                <a:effectLst/>
                <a:latin typeface="Ensign:Serif"/>
              </a:rPr>
              <a:t> out her hand to the poor; yea, she </a:t>
            </a:r>
            <a:r>
              <a:rPr lang="en-US" sz="2200" i="0" dirty="0" err="1">
                <a:effectLst/>
                <a:latin typeface="Ensign:Serif"/>
              </a:rPr>
              <a:t>reacheth</a:t>
            </a:r>
            <a:r>
              <a:rPr lang="en-US" sz="2200" i="0" dirty="0">
                <a:effectLst/>
                <a:latin typeface="Ensign:Serif"/>
              </a:rPr>
              <a:t> forth her hands to the needy.</a:t>
            </a:r>
          </a:p>
          <a:p>
            <a:pPr algn="just" fontAlgn="base"/>
            <a:endParaRPr lang="en-US" sz="2200" i="0" dirty="0">
              <a:effectLst/>
              <a:latin typeface="Ensign:Serif"/>
            </a:endParaRPr>
          </a:p>
          <a:p>
            <a:pPr algn="just" fontAlgn="base"/>
            <a:r>
              <a:rPr lang="en-US" sz="2200" b="1" i="0" dirty="0">
                <a:effectLst/>
                <a:latin typeface="Ensign:Serif"/>
              </a:rPr>
              <a:t>21 </a:t>
            </a:r>
            <a:r>
              <a:rPr lang="en-US" sz="2200" i="0" dirty="0">
                <a:effectLst/>
                <a:latin typeface="Ensign:Serif"/>
              </a:rPr>
              <a:t>She is not afraid of the snow for her household: for all her household </a:t>
            </a:r>
            <a:r>
              <a:rPr lang="en-US" sz="2200" b="0" i="1" dirty="0">
                <a:effectLst/>
                <a:latin typeface="Ensign:Serif"/>
              </a:rPr>
              <a:t>are</a:t>
            </a:r>
            <a:r>
              <a:rPr lang="en-US" sz="2200" i="0" dirty="0">
                <a:effectLst/>
                <a:latin typeface="Ensign:Serif"/>
              </a:rPr>
              <a:t> clothed with scarlet.</a:t>
            </a:r>
          </a:p>
          <a:p>
            <a:pPr algn="just" fontAlgn="base"/>
            <a:endParaRPr lang="en-US" sz="2200" i="0" dirty="0">
              <a:effectLst/>
              <a:latin typeface="Ensign:Serif"/>
            </a:endParaRPr>
          </a:p>
          <a:p>
            <a:pPr algn="just" fontAlgn="base"/>
            <a:r>
              <a:rPr lang="en-US" sz="2200" b="1" i="0" dirty="0">
                <a:effectLst/>
                <a:latin typeface="Ensign:Serif"/>
              </a:rPr>
              <a:t>22 </a:t>
            </a:r>
            <a:r>
              <a:rPr lang="en-US" sz="2200" i="0" dirty="0">
                <a:effectLst/>
                <a:latin typeface="Ensign:Serif"/>
              </a:rPr>
              <a:t>She </a:t>
            </a:r>
            <a:r>
              <a:rPr lang="en-US" sz="2200" i="0" dirty="0" err="1">
                <a:effectLst/>
                <a:latin typeface="Ensign:Serif"/>
              </a:rPr>
              <a:t>maketh</a:t>
            </a:r>
            <a:r>
              <a:rPr lang="en-US" sz="2200" i="0" dirty="0">
                <a:effectLst/>
                <a:latin typeface="Ensign:Serif"/>
              </a:rPr>
              <a:t> herself coverings of tapestry; her clothing </a:t>
            </a:r>
            <a:r>
              <a:rPr lang="en-US" sz="2200" b="0" i="1" dirty="0">
                <a:effectLst/>
                <a:latin typeface="Ensign:Serif"/>
              </a:rPr>
              <a:t>is</a:t>
            </a:r>
            <a:r>
              <a:rPr lang="en-US" sz="2200" i="0" dirty="0">
                <a:effectLst/>
                <a:latin typeface="Ensign:Serif"/>
              </a:rPr>
              <a:t> silk and purple.</a:t>
            </a:r>
          </a:p>
          <a:p>
            <a:pPr algn="just" fontAlgn="base"/>
            <a:endParaRPr lang="en-US" sz="2200" i="0" dirty="0">
              <a:effectLst/>
              <a:latin typeface="Ensign:Serif"/>
            </a:endParaRPr>
          </a:p>
          <a:p>
            <a:pPr algn="just" fontAlgn="base"/>
            <a:r>
              <a:rPr lang="en-US" sz="2200" b="1" i="0" dirty="0">
                <a:effectLst/>
                <a:latin typeface="Ensign:Serif"/>
              </a:rPr>
              <a:t>23 </a:t>
            </a:r>
            <a:r>
              <a:rPr lang="en-US" sz="2200" i="0" dirty="0">
                <a:effectLst/>
                <a:latin typeface="Ensign:Serif"/>
              </a:rPr>
              <a:t>Her husband is known in the gates, when he </a:t>
            </a:r>
            <a:r>
              <a:rPr lang="en-US" sz="2200" i="0" dirty="0" err="1">
                <a:effectLst/>
                <a:latin typeface="Ensign:Serif"/>
              </a:rPr>
              <a:t>sitteth</a:t>
            </a:r>
            <a:r>
              <a:rPr lang="en-US" sz="2200" i="0" dirty="0">
                <a:effectLst/>
                <a:latin typeface="Ensign:Serif"/>
              </a:rPr>
              <a:t> among the elders of the land.</a:t>
            </a:r>
          </a:p>
          <a:p>
            <a:pPr algn="just" fontAlgn="base"/>
            <a:endParaRPr lang="en-US" sz="2200" i="0" dirty="0">
              <a:effectLst/>
              <a:latin typeface="Ensign:Serif"/>
            </a:endParaRPr>
          </a:p>
          <a:p>
            <a:pPr algn="just" fontAlgn="base"/>
            <a:r>
              <a:rPr lang="en-US" sz="2200" b="1" i="0" dirty="0">
                <a:effectLst/>
                <a:latin typeface="Ensign:Serif"/>
              </a:rPr>
              <a:t>24 </a:t>
            </a:r>
            <a:r>
              <a:rPr lang="en-US" sz="2200" i="0" dirty="0">
                <a:effectLst/>
                <a:latin typeface="Ensign:Serif"/>
              </a:rPr>
              <a:t>She </a:t>
            </a:r>
            <a:r>
              <a:rPr lang="en-US" sz="2200" i="0" dirty="0" err="1">
                <a:effectLst/>
                <a:latin typeface="Ensign:Serif"/>
              </a:rPr>
              <a:t>maketh</a:t>
            </a:r>
            <a:r>
              <a:rPr lang="en-US" sz="2200" i="0" dirty="0">
                <a:effectLst/>
                <a:latin typeface="Ensign:Serif"/>
              </a:rPr>
              <a:t> fine linen, and </a:t>
            </a:r>
            <a:r>
              <a:rPr lang="en-US" sz="2200" i="0" dirty="0" err="1">
                <a:effectLst/>
                <a:latin typeface="Ensign:Serif"/>
              </a:rPr>
              <a:t>selleth</a:t>
            </a:r>
            <a:r>
              <a:rPr lang="en-US" sz="2200" i="0" dirty="0">
                <a:effectLst/>
                <a:latin typeface="Ensign:Serif"/>
              </a:rPr>
              <a:t> </a:t>
            </a:r>
            <a:r>
              <a:rPr lang="en-US" sz="2200" b="0" i="1" dirty="0">
                <a:effectLst/>
                <a:latin typeface="Ensign:Serif"/>
              </a:rPr>
              <a:t>it;</a:t>
            </a:r>
            <a:r>
              <a:rPr lang="en-US" sz="2200" i="0" dirty="0">
                <a:effectLst/>
                <a:latin typeface="Ensign:Serif"/>
              </a:rPr>
              <a:t> and </a:t>
            </a:r>
            <a:r>
              <a:rPr lang="en-US" sz="2200" i="0" dirty="0" err="1">
                <a:effectLst/>
                <a:latin typeface="Ensign:Serif"/>
              </a:rPr>
              <a:t>delivereth</a:t>
            </a:r>
            <a:r>
              <a:rPr lang="en-US" sz="2200" i="0" dirty="0">
                <a:effectLst/>
                <a:latin typeface="Ensign:Serif"/>
              </a:rPr>
              <a:t> girdles unto the merchant.</a:t>
            </a:r>
          </a:p>
          <a:p>
            <a:pPr algn="just" fontAlgn="base"/>
            <a:endParaRPr lang="en-US" sz="2200" i="0" dirty="0">
              <a:effectLst/>
              <a:latin typeface="Ensign:Serif"/>
            </a:endParaRPr>
          </a:p>
          <a:p>
            <a:pPr algn="just" fontAlgn="base"/>
            <a:r>
              <a:rPr lang="en-US" sz="2200" b="1" i="0" dirty="0">
                <a:effectLst/>
                <a:latin typeface="Ensign:Serif"/>
              </a:rPr>
              <a:t>25 </a:t>
            </a:r>
            <a:r>
              <a:rPr lang="en-US" sz="2200" i="0" dirty="0">
                <a:effectLst/>
                <a:latin typeface="Ensign:Serif"/>
              </a:rPr>
              <a:t>Strength and </a:t>
            </a:r>
            <a:r>
              <a:rPr lang="en-US" sz="2200" i="0" dirty="0" err="1">
                <a:effectLst/>
                <a:latin typeface="Ensign:Serif"/>
              </a:rPr>
              <a:t>honour</a:t>
            </a:r>
            <a:r>
              <a:rPr lang="en-US" sz="2200" i="0" dirty="0">
                <a:effectLst/>
                <a:latin typeface="Ensign:Serif"/>
              </a:rPr>
              <a:t> </a:t>
            </a:r>
            <a:r>
              <a:rPr lang="en-US" sz="2200" b="0" i="1" dirty="0">
                <a:effectLst/>
                <a:latin typeface="Ensign:Serif"/>
              </a:rPr>
              <a:t>are</a:t>
            </a:r>
            <a:r>
              <a:rPr lang="en-US" sz="2200" i="0" dirty="0">
                <a:effectLst/>
                <a:latin typeface="Ensign:Serif"/>
              </a:rPr>
              <a:t> her clothing; and she shall rejoice in time to come.</a:t>
            </a:r>
          </a:p>
          <a:p>
            <a:pPr algn="just" fontAlgn="base"/>
            <a:endParaRPr lang="en-US" sz="2200" i="0" dirty="0">
              <a:effectLst/>
              <a:latin typeface="Ensign:Serif"/>
            </a:endParaRPr>
          </a:p>
          <a:p>
            <a:pPr algn="just" fontAlgn="base"/>
            <a:r>
              <a:rPr lang="en-US" sz="2200" b="1" i="0" dirty="0">
                <a:effectLst/>
                <a:latin typeface="Ensign:Serif"/>
              </a:rPr>
              <a:t>26 </a:t>
            </a:r>
            <a:r>
              <a:rPr lang="en-US" sz="2200" i="0" dirty="0">
                <a:effectLst/>
                <a:latin typeface="Ensign:Serif"/>
              </a:rPr>
              <a:t>She </a:t>
            </a:r>
            <a:r>
              <a:rPr lang="en-US" sz="2200" i="0" dirty="0" err="1">
                <a:effectLst/>
                <a:latin typeface="Ensign:Serif"/>
              </a:rPr>
              <a:t>openeth</a:t>
            </a:r>
            <a:r>
              <a:rPr lang="en-US" sz="2200" i="0" dirty="0">
                <a:effectLst/>
                <a:latin typeface="Ensign:Serif"/>
              </a:rPr>
              <a:t> her mouth with wisdom; and in her tongue </a:t>
            </a:r>
            <a:r>
              <a:rPr lang="en-US" sz="2200" b="0" i="1" dirty="0">
                <a:effectLst/>
                <a:latin typeface="Ensign:Serif"/>
              </a:rPr>
              <a:t>is</a:t>
            </a:r>
            <a:r>
              <a:rPr lang="en-US" sz="2200" i="0" dirty="0">
                <a:effectLst/>
                <a:latin typeface="Ensign:Serif"/>
              </a:rPr>
              <a:t> the law of kindness.</a:t>
            </a:r>
          </a:p>
        </p:txBody>
      </p:sp>
      <p:sp>
        <p:nvSpPr>
          <p:cNvPr id="6" name="TextBox 5">
            <a:extLst>
              <a:ext uri="{FF2B5EF4-FFF2-40B4-BE49-F238E27FC236}">
                <a16:creationId xmlns:a16="http://schemas.microsoft.com/office/drawing/2014/main" id="{B8A461DD-887A-FA2E-11F2-03DA6BB8EBC7}"/>
              </a:ext>
            </a:extLst>
          </p:cNvPr>
          <p:cNvSpPr txBox="1"/>
          <p:nvPr/>
        </p:nvSpPr>
        <p:spPr>
          <a:xfrm>
            <a:off x="167951" y="217210"/>
            <a:ext cx="11346025" cy="523220"/>
          </a:xfrm>
          <a:prstGeom prst="rect">
            <a:avLst/>
          </a:prstGeom>
          <a:noFill/>
        </p:spPr>
        <p:txBody>
          <a:bodyPr wrap="square">
            <a:spAutoFit/>
          </a:bodyPr>
          <a:lstStyle/>
          <a:p>
            <a:pPr algn="just" fontAlgn="base"/>
            <a:r>
              <a:rPr lang="en-US" sz="2800" b="1" i="0" u="none" strike="noStrike" dirty="0">
                <a:solidFill>
                  <a:schemeClr val="tx2"/>
                </a:solidFill>
                <a:effectLst/>
                <a:latin typeface="Ensign:Sans"/>
                <a:hlinkClick r:id="rId2">
                  <a:extLst>
                    <a:ext uri="{A12FA001-AC4F-418D-AE19-62706E023703}">
                      <ahyp:hlinkClr xmlns:ahyp="http://schemas.microsoft.com/office/drawing/2018/hyperlinkcolor" val="tx"/>
                    </a:ext>
                  </a:extLst>
                </a:hlinkClick>
              </a:rPr>
              <a:t>Proverbs 31:11–31</a:t>
            </a:r>
          </a:p>
        </p:txBody>
      </p:sp>
    </p:spTree>
    <p:extLst>
      <p:ext uri="{BB962C8B-B14F-4D97-AF65-F5344CB8AC3E}">
        <p14:creationId xmlns:p14="http://schemas.microsoft.com/office/powerpoint/2010/main" val="1089128137"/>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TM10001106[[fn=Distintivo]]</Template>
  <TotalTime>54</TotalTime>
  <Words>879</Words>
  <Application>Microsoft Office PowerPoint</Application>
  <PresentationFormat>Widescreen</PresentationFormat>
  <Paragraphs>70</Paragraphs>
  <Slides>15</Slides>
  <Notes>0</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HGMinchoE</vt:lpstr>
      <vt:lpstr>Arial</vt:lpstr>
      <vt:lpstr>Calibri</vt:lpstr>
      <vt:lpstr>Dosis</vt:lpstr>
      <vt:lpstr>Dubai</vt:lpstr>
      <vt:lpstr>Ensign:Sans</vt:lpstr>
      <vt:lpstr>Ensign:Serif</vt:lpstr>
      <vt:lpstr>Gill Sans MT</vt:lpstr>
      <vt:lpstr>Impact</vt:lpstr>
      <vt:lpstr>inherit</vt:lpstr>
      <vt:lpstr>Rockwell</vt:lpstr>
      <vt:lpstr>Distintivo</vt:lpstr>
      <vt:lpstr>PowerPoint Presentation</vt:lpstr>
      <vt:lpstr>PowerPoint Presentation</vt:lpstr>
      <vt:lpstr>PowerPoint Presentation</vt:lpstr>
      <vt:lpstr>Proverbs 31 The characteristics of a virtuous woman are praised </vt:lpstr>
      <vt:lpstr>PowerPoint Presentation</vt:lpstr>
      <vt:lpstr>PowerPoint Presentation</vt:lpstr>
      <vt:lpstr>Why do you think virtue is so valuable?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4876</cp:revision>
  <dcterms:created xsi:type="dcterms:W3CDTF">2018-08-29T04:26:39Z</dcterms:created>
  <dcterms:modified xsi:type="dcterms:W3CDTF">2022-09-04T22:31:55Z</dcterms:modified>
</cp:coreProperties>
</file>