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81" r:id="rId3"/>
    <p:sldId id="382" r:id="rId4"/>
    <p:sldId id="383" r:id="rId5"/>
    <p:sldId id="384" r:id="rId6"/>
    <p:sldId id="385" r:id="rId7"/>
    <p:sldId id="386" r:id="rId8"/>
    <p:sldId id="387" r:id="rId9"/>
    <p:sldId id="388" r:id="rId10"/>
    <p:sldId id="389" r:id="rId11"/>
    <p:sldId id="390" r:id="rId12"/>
    <p:sldId id="391" r:id="rId13"/>
    <p:sldId id="39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8"/>
    <a:srgbClr val="6F7CBF"/>
    <a:srgbClr val="59C7E9"/>
    <a:srgbClr val="FFD757"/>
    <a:srgbClr val="FF6600"/>
    <a:srgbClr val="6372DF"/>
    <a:srgbClr val="E97159"/>
    <a:srgbClr val="D6E513"/>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31000" b="-31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j8nSv95wXy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Bahnschrift Condensed" panose="020B0502040204020203" pitchFamily="34" charset="0"/>
                <a:ea typeface="MS Gothic" panose="020B0609070205080204" pitchFamily="49" charset="-128"/>
                <a:cs typeface="Courier New" panose="02070309020205020404" pitchFamily="49"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98F5BBB4-64EB-4675-B19A-892DF4564B6D}"/>
              </a:ext>
            </a:extLst>
          </p:cNvPr>
          <p:cNvSpPr/>
          <p:nvPr/>
        </p:nvSpPr>
        <p:spPr>
          <a:xfrm>
            <a:off x="1042200" y="792935"/>
            <a:ext cx="1544014" cy="53982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B84447C9-1625-4B38-99CC-7E812C30966D}"/>
              </a:ext>
            </a:extLst>
          </p:cNvPr>
          <p:cNvSpPr/>
          <p:nvPr/>
        </p:nvSpPr>
        <p:spPr>
          <a:xfrm>
            <a:off x="1042200" y="1099930"/>
            <a:ext cx="9745069" cy="58196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79322EC8-7707-4EB7-889F-2E3DFC71F82A}"/>
              </a:ext>
            </a:extLst>
          </p:cNvPr>
          <p:cNvSpPr/>
          <p:nvPr/>
        </p:nvSpPr>
        <p:spPr>
          <a:xfrm>
            <a:off x="899410" y="2609100"/>
            <a:ext cx="1956107" cy="97297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7E442A48-0A06-4CD9-BE6D-579F6DF4663D}"/>
              </a:ext>
            </a:extLst>
          </p:cNvPr>
          <p:cNvSpPr/>
          <p:nvPr/>
        </p:nvSpPr>
        <p:spPr>
          <a:xfrm>
            <a:off x="899410" y="2978432"/>
            <a:ext cx="10058400" cy="304698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8C080E54-7823-4F3A-8B78-6924D19C25E3}"/>
              </a:ext>
            </a:extLst>
          </p:cNvPr>
          <p:cNvSpPr/>
          <p:nvPr/>
        </p:nvSpPr>
        <p:spPr>
          <a:xfrm>
            <a:off x="1042202" y="779683"/>
            <a:ext cx="15440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19:1</a:t>
            </a:r>
          </a:p>
        </p:txBody>
      </p:sp>
      <p:sp>
        <p:nvSpPr>
          <p:cNvPr id="4" name="Rectángulo 3">
            <a:extLst>
              <a:ext uri="{FF2B5EF4-FFF2-40B4-BE49-F238E27FC236}">
                <a16:creationId xmlns:a16="http://schemas.microsoft.com/office/drawing/2014/main" id="{AB4ABD6E-5E11-4260-839C-686920D37301}"/>
              </a:ext>
            </a:extLst>
          </p:cNvPr>
          <p:cNvSpPr/>
          <p:nvPr/>
        </p:nvSpPr>
        <p:spPr>
          <a:xfrm>
            <a:off x="1042200" y="1923151"/>
            <a:ext cx="69356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Hezekiah turn to the Lord? Where did Hezekiah go?</a:t>
            </a:r>
          </a:p>
        </p:txBody>
      </p:sp>
      <p:sp>
        <p:nvSpPr>
          <p:cNvPr id="5" name="Rectángulo 4">
            <a:extLst>
              <a:ext uri="{FF2B5EF4-FFF2-40B4-BE49-F238E27FC236}">
                <a16:creationId xmlns:a16="http://schemas.microsoft.com/office/drawing/2014/main" id="{6FE8B3C5-E366-4DA2-A141-BD32C1A69A66}"/>
              </a:ext>
            </a:extLst>
          </p:cNvPr>
          <p:cNvSpPr/>
          <p:nvPr/>
        </p:nvSpPr>
        <p:spPr>
          <a:xfrm>
            <a:off x="1042200" y="1042512"/>
            <a:ext cx="9745069"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came to pass, when king Hezekiah heard it, that he rent his clothes, and covered himself with sackcloth, and went into the house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p:txBody>
      </p:sp>
      <p:sp>
        <p:nvSpPr>
          <p:cNvPr id="7" name="Rectángulo 6">
            <a:extLst>
              <a:ext uri="{FF2B5EF4-FFF2-40B4-BE49-F238E27FC236}">
                <a16:creationId xmlns:a16="http://schemas.microsoft.com/office/drawing/2014/main" id="{725A5078-26E3-48A5-A824-10408A069345}"/>
              </a:ext>
            </a:extLst>
          </p:cNvPr>
          <p:cNvSpPr/>
          <p:nvPr/>
        </p:nvSpPr>
        <p:spPr>
          <a:xfrm>
            <a:off x="1042200" y="2609100"/>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19:2-7</a:t>
            </a:r>
          </a:p>
        </p:txBody>
      </p:sp>
      <p:sp>
        <p:nvSpPr>
          <p:cNvPr id="8" name="Rectángulo 7">
            <a:extLst>
              <a:ext uri="{FF2B5EF4-FFF2-40B4-BE49-F238E27FC236}">
                <a16:creationId xmlns:a16="http://schemas.microsoft.com/office/drawing/2014/main" id="{C10C7D78-0D7C-4364-979B-E72CBB14BA84}"/>
              </a:ext>
            </a:extLst>
          </p:cNvPr>
          <p:cNvSpPr/>
          <p:nvPr/>
        </p:nvSpPr>
        <p:spPr>
          <a:xfrm>
            <a:off x="1042200" y="2978432"/>
            <a:ext cx="9745069" cy="304698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he sent Eliakim, which was over the household, and Shebna the scribe, and the elders of the priests, covered with sackcloth, to Isaiah the prophet the son of Amoz.</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they said unto him, Thus saith Hezekiah, This day is a day of trouble, and of rebuke, and blasphemy: for the children are come to the birth, and there is not strength to bring forth.</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It may be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will hear all the words of Rab-shakeh, whom the king of Assyria his master hath sent to reproach the living God; and will reprove the words which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hath heard: wherefore lift up thy prayer for the remnant that are left.</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So the servants of king Hezekiah came to Isaiah.</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 And Isaiah said unto them, Thus shall ye say to your master, Thus saith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Be not afraid of the words which thou hast heard, with which the servants of the king of Assyria have blasphemed me.</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Behold, I will send a blast upon him, and he shall hear a rumour, and shall return to his own land; and I will cause him to fall by the sword in his own land.</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8945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800" decel="100000"/>
                                        <p:tgtEl>
                                          <p:spTgt spid="10"/>
                                        </p:tgtEl>
                                      </p:cBhvr>
                                    </p:animEffect>
                                    <p:anim calcmode="lin" valueType="num">
                                      <p:cBhvr>
                                        <p:cTn id="15" dur="800" decel="100000" fill="hold"/>
                                        <p:tgtEl>
                                          <p:spTgt spid="10"/>
                                        </p:tgtEl>
                                        <p:attrNameLst>
                                          <p:attrName>style.rotation</p:attrName>
                                        </p:attrNameLst>
                                      </p:cBhvr>
                                      <p:tavLst>
                                        <p:tav tm="0">
                                          <p:val>
                                            <p:fltVal val="-90"/>
                                          </p:val>
                                        </p:tav>
                                        <p:tav tm="100000">
                                          <p:val>
                                            <p:fltVal val="0"/>
                                          </p:val>
                                        </p:tav>
                                      </p:tavLst>
                                    </p:anim>
                                    <p:anim calcmode="lin" valueType="num">
                                      <p:cBhvr>
                                        <p:cTn id="16" dur="800" decel="100000" fill="hold"/>
                                        <p:tgtEl>
                                          <p:spTgt spid="10"/>
                                        </p:tgtEl>
                                        <p:attrNameLst>
                                          <p:attrName>ppt_x</p:attrName>
                                        </p:attrNameLst>
                                      </p:cBhvr>
                                      <p:tavLst>
                                        <p:tav tm="0">
                                          <p:val>
                                            <p:strVal val="#ppt_x+0.4"/>
                                          </p:val>
                                        </p:tav>
                                        <p:tav tm="100000">
                                          <p:val>
                                            <p:strVal val="#ppt_x-0.05"/>
                                          </p:val>
                                        </p:tav>
                                      </p:tavLst>
                                    </p:anim>
                                    <p:anim calcmode="lin" valueType="num">
                                      <p:cBhvr>
                                        <p:cTn id="17" dur="800" decel="100000" fill="hold"/>
                                        <p:tgtEl>
                                          <p:spTgt spid="1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20" presetID="3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8" presetID="3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800" decel="100000"/>
                                        <p:tgtEl>
                                          <p:spTgt spid="7"/>
                                        </p:tgtEl>
                                      </p:cBhvr>
                                    </p:animEffect>
                                    <p:anim calcmode="lin" valueType="num">
                                      <p:cBhvr>
                                        <p:cTn id="31" dur="800" decel="100000" fill="hold"/>
                                        <p:tgtEl>
                                          <p:spTgt spid="7"/>
                                        </p:tgtEl>
                                        <p:attrNameLst>
                                          <p:attrName>style.rotation</p:attrName>
                                        </p:attrNameLst>
                                      </p:cBhvr>
                                      <p:tavLst>
                                        <p:tav tm="0">
                                          <p:val>
                                            <p:fltVal val="-90"/>
                                          </p:val>
                                        </p:tav>
                                        <p:tav tm="100000">
                                          <p:val>
                                            <p:fltVal val="0"/>
                                          </p:val>
                                        </p:tav>
                                      </p:tavLst>
                                    </p:anim>
                                    <p:anim calcmode="lin" valueType="num">
                                      <p:cBhvr>
                                        <p:cTn id="32" dur="800" decel="100000" fill="hold"/>
                                        <p:tgtEl>
                                          <p:spTgt spid="7"/>
                                        </p:tgtEl>
                                        <p:attrNameLst>
                                          <p:attrName>ppt_x</p:attrName>
                                        </p:attrNameLst>
                                      </p:cBhvr>
                                      <p:tavLst>
                                        <p:tav tm="0">
                                          <p:val>
                                            <p:strVal val="#ppt_x+0.4"/>
                                          </p:val>
                                        </p:tav>
                                        <p:tav tm="100000">
                                          <p:val>
                                            <p:strVal val="#ppt_x-0.05"/>
                                          </p:val>
                                        </p:tav>
                                      </p:tavLst>
                                    </p:anim>
                                    <p:anim calcmode="lin" valueType="num">
                                      <p:cBhvr>
                                        <p:cTn id="33" dur="800" decel="100000" fill="hold"/>
                                        <p:tgtEl>
                                          <p:spTgt spid="7"/>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36" presetID="3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800" decel="100000"/>
                                        <p:tgtEl>
                                          <p:spTgt spid="8"/>
                                        </p:tgtEl>
                                      </p:cBhvr>
                                    </p:animEffect>
                                    <p:anim calcmode="lin" valueType="num">
                                      <p:cBhvr>
                                        <p:cTn id="39" dur="800" decel="100000" fill="hold"/>
                                        <p:tgtEl>
                                          <p:spTgt spid="8"/>
                                        </p:tgtEl>
                                        <p:attrNameLst>
                                          <p:attrName>style.rotation</p:attrName>
                                        </p:attrNameLst>
                                      </p:cBhvr>
                                      <p:tavLst>
                                        <p:tav tm="0">
                                          <p:val>
                                            <p:fltVal val="-90"/>
                                          </p:val>
                                        </p:tav>
                                        <p:tav tm="100000">
                                          <p:val>
                                            <p:fltVal val="0"/>
                                          </p:val>
                                        </p:tav>
                                      </p:tavLst>
                                    </p:anim>
                                    <p:anim calcmode="lin" valueType="num">
                                      <p:cBhvr>
                                        <p:cTn id="40" dur="800" decel="100000" fill="hold"/>
                                        <p:tgtEl>
                                          <p:spTgt spid="8"/>
                                        </p:tgtEl>
                                        <p:attrNameLst>
                                          <p:attrName>ppt_x</p:attrName>
                                        </p:attrNameLst>
                                      </p:cBhvr>
                                      <p:tavLst>
                                        <p:tav tm="0">
                                          <p:val>
                                            <p:strVal val="#ppt_x+0.4"/>
                                          </p:val>
                                        </p:tav>
                                        <p:tav tm="100000">
                                          <p:val>
                                            <p:strVal val="#ppt_x-0.05"/>
                                          </p:val>
                                        </p:tav>
                                      </p:tavLst>
                                    </p:anim>
                                    <p:anim calcmode="lin" valueType="num">
                                      <p:cBhvr>
                                        <p:cTn id="41" dur="800" decel="100000" fill="hold"/>
                                        <p:tgtEl>
                                          <p:spTgt spid="8"/>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C62F9DD-ED42-45E0-B41E-0CD52A28DF7B}"/>
              </a:ext>
            </a:extLst>
          </p:cNvPr>
          <p:cNvSpPr/>
          <p:nvPr/>
        </p:nvSpPr>
        <p:spPr>
          <a:xfrm>
            <a:off x="833406" y="4998153"/>
            <a:ext cx="919849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to the army during the night? What happened to Sennacherib?</a:t>
            </a:r>
          </a:p>
        </p:txBody>
      </p:sp>
      <p:sp>
        <p:nvSpPr>
          <p:cNvPr id="12" name="Rectángulo 11">
            <a:extLst>
              <a:ext uri="{FF2B5EF4-FFF2-40B4-BE49-F238E27FC236}">
                <a16:creationId xmlns:a16="http://schemas.microsoft.com/office/drawing/2014/main" id="{FAC10C46-96F4-4B0A-B6A1-E0C144AF10B7}"/>
              </a:ext>
            </a:extLst>
          </p:cNvPr>
          <p:cNvSpPr/>
          <p:nvPr/>
        </p:nvSpPr>
        <p:spPr>
          <a:xfrm>
            <a:off x="833406" y="2590946"/>
            <a:ext cx="1997663" cy="83805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40F8AB6F-D91F-4F73-8E37-57DC92D276B5}"/>
              </a:ext>
            </a:extLst>
          </p:cNvPr>
          <p:cNvSpPr/>
          <p:nvPr/>
        </p:nvSpPr>
        <p:spPr>
          <a:xfrm>
            <a:off x="833406" y="2955447"/>
            <a:ext cx="10244325" cy="203132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7106B4A8-95C1-466C-BAAA-CC681FE3A041}"/>
              </a:ext>
            </a:extLst>
          </p:cNvPr>
          <p:cNvSpPr/>
          <p:nvPr/>
        </p:nvSpPr>
        <p:spPr>
          <a:xfrm>
            <a:off x="833406" y="968273"/>
            <a:ext cx="526259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else did Hezekiah do to turn to the Lord?</a:t>
            </a:r>
          </a:p>
        </p:txBody>
      </p:sp>
      <p:sp>
        <p:nvSpPr>
          <p:cNvPr id="4" name="Rectángulo 3">
            <a:extLst>
              <a:ext uri="{FF2B5EF4-FFF2-40B4-BE49-F238E27FC236}">
                <a16:creationId xmlns:a16="http://schemas.microsoft.com/office/drawing/2014/main" id="{EC06CB3B-EB0F-4D43-B38B-41354FF7C368}"/>
              </a:ext>
            </a:extLst>
          </p:cNvPr>
          <p:cNvSpPr/>
          <p:nvPr/>
        </p:nvSpPr>
        <p:spPr>
          <a:xfrm>
            <a:off x="4497476" y="1522271"/>
            <a:ext cx="291618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Isaiah respond?</a:t>
            </a:r>
          </a:p>
        </p:txBody>
      </p:sp>
      <p:sp>
        <p:nvSpPr>
          <p:cNvPr id="5" name="Rectángulo 4">
            <a:extLst>
              <a:ext uri="{FF2B5EF4-FFF2-40B4-BE49-F238E27FC236}">
                <a16:creationId xmlns:a16="http://schemas.microsoft.com/office/drawing/2014/main" id="{2995C718-8CD2-4380-9281-160BB4494BE7}"/>
              </a:ext>
            </a:extLst>
          </p:cNvPr>
          <p:cNvSpPr/>
          <p:nvPr/>
        </p:nvSpPr>
        <p:spPr>
          <a:xfrm>
            <a:off x="5789104" y="2070028"/>
            <a:ext cx="528862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else did Hezekiah do to turn to the Lord?</a:t>
            </a:r>
          </a:p>
        </p:txBody>
      </p:sp>
      <p:sp>
        <p:nvSpPr>
          <p:cNvPr id="6" name="Rectángulo 5">
            <a:extLst>
              <a:ext uri="{FF2B5EF4-FFF2-40B4-BE49-F238E27FC236}">
                <a16:creationId xmlns:a16="http://schemas.microsoft.com/office/drawing/2014/main" id="{BB466FF3-D6D1-452F-AB80-21A74F236F75}"/>
              </a:ext>
            </a:extLst>
          </p:cNvPr>
          <p:cNvSpPr/>
          <p:nvPr/>
        </p:nvSpPr>
        <p:spPr>
          <a:xfrm>
            <a:off x="833406" y="2590946"/>
            <a:ext cx="199766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19:35-37</a:t>
            </a:r>
          </a:p>
        </p:txBody>
      </p:sp>
      <p:sp>
        <p:nvSpPr>
          <p:cNvPr id="7" name="Rectángulo 6">
            <a:extLst>
              <a:ext uri="{FF2B5EF4-FFF2-40B4-BE49-F238E27FC236}">
                <a16:creationId xmlns:a16="http://schemas.microsoft.com/office/drawing/2014/main" id="{E0634F9B-BD88-467F-8F81-9BD13A66659E}"/>
              </a:ext>
            </a:extLst>
          </p:cNvPr>
          <p:cNvSpPr/>
          <p:nvPr/>
        </p:nvSpPr>
        <p:spPr>
          <a:xfrm>
            <a:off x="833406" y="2955447"/>
            <a:ext cx="10126142"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35 </a:t>
            </a:r>
            <a:r>
              <a:rPr lang="en-US" dirty="0">
                <a:solidFill>
                  <a:schemeClr val="bg1"/>
                </a:solidFill>
                <a:latin typeface="Arial" panose="020B0604020202020204" pitchFamily="34" charset="0"/>
                <a:cs typeface="Arial" panose="020B0604020202020204" pitchFamily="34" charset="0"/>
              </a:rPr>
              <a:t>¶ And it came to pass that night, that the angel of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went out, and smote in the camp of the Assyrians an hundred fourscore and five thousand: and when they arose early in the morning, behold, they were all dead corpses.</a:t>
            </a:r>
          </a:p>
          <a:p>
            <a:pPr algn="just" fontAlgn="base"/>
            <a:r>
              <a:rPr lang="en-US" b="1" dirty="0">
                <a:solidFill>
                  <a:schemeClr val="bg1"/>
                </a:solidFill>
                <a:latin typeface="Arial" panose="020B0604020202020204" pitchFamily="34" charset="0"/>
                <a:cs typeface="Arial" panose="020B0604020202020204" pitchFamily="34" charset="0"/>
              </a:rPr>
              <a:t>36 </a:t>
            </a:r>
            <a:r>
              <a:rPr lang="en-US" dirty="0">
                <a:solidFill>
                  <a:schemeClr val="bg1"/>
                </a:solidFill>
                <a:latin typeface="Arial" panose="020B0604020202020204" pitchFamily="34" charset="0"/>
                <a:cs typeface="Arial" panose="020B0604020202020204" pitchFamily="34" charset="0"/>
              </a:rPr>
              <a:t>So Sennacherib king of Assyria departed, and went and returned, and dwelt at Nineveh.</a:t>
            </a:r>
          </a:p>
          <a:p>
            <a:pPr algn="just" fontAlgn="base"/>
            <a:r>
              <a:rPr lang="en-US" b="1" dirty="0">
                <a:solidFill>
                  <a:schemeClr val="bg1"/>
                </a:solidFill>
                <a:latin typeface="Arial" panose="020B0604020202020204" pitchFamily="34" charset="0"/>
                <a:cs typeface="Arial" panose="020B0604020202020204" pitchFamily="34" charset="0"/>
              </a:rPr>
              <a:t>37 </a:t>
            </a:r>
            <a:r>
              <a:rPr lang="en-US" dirty="0">
                <a:solidFill>
                  <a:schemeClr val="bg1"/>
                </a:solidFill>
                <a:latin typeface="Arial" panose="020B0604020202020204" pitchFamily="34" charset="0"/>
                <a:cs typeface="Arial" panose="020B0604020202020204" pitchFamily="34" charset="0"/>
              </a:rPr>
              <a:t>And it came to pass, as he was worshipping in the house of Nisroch his god, that Adrammelech and Sharezer his sons smote him with the sword: and they escaped into the land of Armenia. And Esarhaddon his son reigned in his stead.</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B98047B0-0AE7-4FC7-91D3-369D86899AF6}"/>
              </a:ext>
            </a:extLst>
          </p:cNvPr>
          <p:cNvSpPr/>
          <p:nvPr/>
        </p:nvSpPr>
        <p:spPr>
          <a:xfrm>
            <a:off x="833406" y="5459818"/>
            <a:ext cx="58272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principles can we identify from this account? </a:t>
            </a:r>
          </a:p>
        </p:txBody>
      </p:sp>
      <p:sp>
        <p:nvSpPr>
          <p:cNvPr id="10" name="Rectángulo 9">
            <a:extLst>
              <a:ext uri="{FF2B5EF4-FFF2-40B4-BE49-F238E27FC236}">
                <a16:creationId xmlns:a16="http://schemas.microsoft.com/office/drawing/2014/main" id="{672E70A1-E36A-4759-A1F8-EFE3A97EAFCC}"/>
              </a:ext>
            </a:extLst>
          </p:cNvPr>
          <p:cNvSpPr/>
          <p:nvPr/>
        </p:nvSpPr>
        <p:spPr>
          <a:xfrm>
            <a:off x="833406" y="5921483"/>
            <a:ext cx="8893690" cy="369332"/>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turn to the Lord in faith, then He can help us overcome our fears and challenges.</a:t>
            </a:r>
          </a:p>
        </p:txBody>
      </p:sp>
    </p:spTree>
    <p:extLst>
      <p:ext uri="{BB962C8B-B14F-4D97-AF65-F5344CB8AC3E}">
        <p14:creationId xmlns:p14="http://schemas.microsoft.com/office/powerpoint/2010/main" val="11479969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vertical)">
                                      <p:cBhvr>
                                        <p:cTn id="21" dur="1250"/>
                                        <p:tgtEl>
                                          <p:spTgt spid="12"/>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1250"/>
                                        <p:tgtEl>
                                          <p:spTgt spid="11"/>
                                        </p:tgtEl>
                                      </p:cBhvr>
                                    </p:animEffect>
                                  </p:childTnLst>
                                </p:cTn>
                              </p:par>
                              <p:par>
                                <p:cTn id="25" presetID="14" presetClass="entr" presetSubtype="5"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vertical)">
                                      <p:cBhvr>
                                        <p:cTn id="27" dur="1250"/>
                                        <p:tgtEl>
                                          <p:spTgt spid="6"/>
                                        </p:tgtEl>
                                      </p:cBhvr>
                                    </p:animEffect>
                                  </p:childTnLst>
                                </p:cTn>
                              </p:par>
                              <p:par>
                                <p:cTn id="28" presetID="14" presetClass="entr" presetSubtype="5"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vertical)">
                                      <p:cBhvr>
                                        <p:cTn id="30" dur="125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800" decel="100000"/>
                                        <p:tgtEl>
                                          <p:spTgt spid="10"/>
                                        </p:tgtEl>
                                      </p:cBhvr>
                                    </p:animEffect>
                                    <p:anim calcmode="lin" valueType="num">
                                      <p:cBhvr>
                                        <p:cTn id="48" dur="800" decel="100000" fill="hold"/>
                                        <p:tgtEl>
                                          <p:spTgt spid="10"/>
                                        </p:tgtEl>
                                        <p:attrNameLst>
                                          <p:attrName>style.rotation</p:attrName>
                                        </p:attrNameLst>
                                      </p:cBhvr>
                                      <p:tavLst>
                                        <p:tav tm="0">
                                          <p:val>
                                            <p:fltVal val="-90"/>
                                          </p:val>
                                        </p:tav>
                                        <p:tav tm="100000">
                                          <p:val>
                                            <p:fltVal val="0"/>
                                          </p:val>
                                        </p:tav>
                                      </p:tavLst>
                                    </p:anim>
                                    <p:anim calcmode="lin" valueType="num">
                                      <p:cBhvr>
                                        <p:cTn id="49" dur="800" decel="100000" fill="hold"/>
                                        <p:tgtEl>
                                          <p:spTgt spid="10"/>
                                        </p:tgtEl>
                                        <p:attrNameLst>
                                          <p:attrName>ppt_x</p:attrName>
                                        </p:attrNameLst>
                                      </p:cBhvr>
                                      <p:tavLst>
                                        <p:tav tm="0">
                                          <p:val>
                                            <p:strVal val="#ppt_x+0.4"/>
                                          </p:val>
                                        </p:tav>
                                        <p:tav tm="100000">
                                          <p:val>
                                            <p:strVal val="#ppt_x-0.05"/>
                                          </p:val>
                                        </p:tav>
                                      </p:tavLst>
                                    </p:anim>
                                    <p:anim calcmode="lin" valueType="num">
                                      <p:cBhvr>
                                        <p:cTn id="50" dur="800" decel="100000" fill="hold"/>
                                        <p:tgtEl>
                                          <p:spTgt spid="10"/>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1" grpId="0" animBg="1"/>
      <p:bldP spid="4" grpId="0"/>
      <p:bldP spid="5" grpId="0"/>
      <p:bldP spid="6" grpId="0"/>
      <p:bldP spid="7"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2DD5296-9F0B-4E5F-BEDF-C2939A36ACDD}"/>
              </a:ext>
            </a:extLst>
          </p:cNvPr>
          <p:cNvSpPr/>
          <p:nvPr/>
        </p:nvSpPr>
        <p:spPr>
          <a:xfrm>
            <a:off x="3060585" y="1074327"/>
            <a:ext cx="6070829" cy="523220"/>
          </a:xfrm>
          <a:prstGeom prst="rect">
            <a:avLst/>
          </a:prstGeom>
        </p:spPr>
        <p:txBody>
          <a:bodyPr wrap="none">
            <a:spAutoFit/>
          </a:bodyPr>
          <a:lstStyle/>
          <a:p>
            <a:r>
              <a:rPr lang="en-US" sz="2800" b="1" i="1" dirty="0">
                <a:solidFill>
                  <a:schemeClr val="bg2">
                    <a:lumMod val="75000"/>
                  </a:schemeClr>
                </a:solidFill>
                <a:latin typeface="Arial" panose="020B0604020202020204" pitchFamily="34" charset="0"/>
                <a:cs typeface="Arial" panose="020B0604020202020204" pitchFamily="34" charset="0"/>
              </a:rPr>
              <a:t>Ways Hezekiah turned to the Lord</a:t>
            </a:r>
            <a:r>
              <a:rPr lang="en-US" sz="2800" b="1" dirty="0">
                <a:solidFill>
                  <a:schemeClr val="bg2">
                    <a:lumMod val="75000"/>
                  </a:schemeClr>
                </a:solidFill>
                <a:latin typeface="Arial" panose="020B0604020202020204" pitchFamily="34" charset="0"/>
                <a:cs typeface="Arial" panose="020B0604020202020204" pitchFamily="34" charset="0"/>
              </a:rPr>
              <a:t> </a:t>
            </a:r>
          </a:p>
        </p:txBody>
      </p:sp>
      <p:sp>
        <p:nvSpPr>
          <p:cNvPr id="4" name="Rectángulo 3">
            <a:extLst>
              <a:ext uri="{FF2B5EF4-FFF2-40B4-BE49-F238E27FC236}">
                <a16:creationId xmlns:a16="http://schemas.microsoft.com/office/drawing/2014/main" id="{46E59D08-C841-494F-A0B1-7E77910A3C84}"/>
              </a:ext>
            </a:extLst>
          </p:cNvPr>
          <p:cNvSpPr/>
          <p:nvPr/>
        </p:nvSpPr>
        <p:spPr>
          <a:xfrm>
            <a:off x="3150834" y="1012772"/>
            <a:ext cx="5890330" cy="584775"/>
          </a:xfrm>
          <a:prstGeom prst="rect">
            <a:avLst/>
          </a:prstGeom>
        </p:spPr>
        <p:txBody>
          <a:bodyPr wrap="none">
            <a:spAutoFit/>
          </a:bodyPr>
          <a:lstStyle/>
          <a:p>
            <a:r>
              <a:rPr lang="en-US" sz="3200" b="1" i="1" dirty="0">
                <a:solidFill>
                  <a:schemeClr val="bg2">
                    <a:lumMod val="75000"/>
                  </a:schemeClr>
                </a:solidFill>
                <a:latin typeface="Arial" panose="020B0604020202020204" pitchFamily="34" charset="0"/>
                <a:cs typeface="Arial" panose="020B0604020202020204" pitchFamily="34" charset="0"/>
              </a:rPr>
              <a:t>Ways we can turn to the Lord</a:t>
            </a:r>
            <a:endParaRPr lang="en-US" sz="3200" b="1" dirty="0">
              <a:solidFill>
                <a:schemeClr val="bg2">
                  <a:lumMod val="75000"/>
                </a:schemeClr>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D84E1606-B460-44EA-AE97-F12AC4B2FD62}"/>
              </a:ext>
            </a:extLst>
          </p:cNvPr>
          <p:cNvSpPr/>
          <p:nvPr/>
        </p:nvSpPr>
        <p:spPr>
          <a:xfrm>
            <a:off x="774372" y="1925200"/>
            <a:ext cx="59170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some other ways we can turn to the Lord? </a:t>
            </a:r>
          </a:p>
        </p:txBody>
      </p:sp>
      <p:sp>
        <p:nvSpPr>
          <p:cNvPr id="7" name="Rectángulo 6">
            <a:extLst>
              <a:ext uri="{FF2B5EF4-FFF2-40B4-BE49-F238E27FC236}">
                <a16:creationId xmlns:a16="http://schemas.microsoft.com/office/drawing/2014/main" id="{EAF74159-673C-44B9-96F4-85E8F7D17E78}"/>
              </a:ext>
            </a:extLst>
          </p:cNvPr>
          <p:cNvSpPr/>
          <p:nvPr/>
        </p:nvSpPr>
        <p:spPr>
          <a:xfrm>
            <a:off x="774372" y="2446268"/>
            <a:ext cx="96437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turned to the Lord for help with a fear or challenge? How did the Lord help you?</a:t>
            </a:r>
          </a:p>
        </p:txBody>
      </p:sp>
    </p:spTree>
    <p:extLst>
      <p:ext uri="{BB962C8B-B14F-4D97-AF65-F5344CB8AC3E}">
        <p14:creationId xmlns:p14="http://schemas.microsoft.com/office/powerpoint/2010/main" val="16305859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grpId="0" nodeType="withEffect">
                                  <p:stCondLst>
                                    <p:cond delay="0"/>
                                  </p:stCondLst>
                                  <p:childTnLst>
                                    <p:animEffect transition="out" filter="randombar(horizontal)">
                                      <p:cBhvr>
                                        <p:cTn id="6" dur="1750"/>
                                        <p:tgtEl>
                                          <p:spTgt spid="2"/>
                                        </p:tgtEl>
                                      </p:cBhvr>
                                    </p:animEffect>
                                    <p:set>
                                      <p:cBhvr>
                                        <p:cTn id="7" dur="1" fill="hold">
                                          <p:stCondLst>
                                            <p:cond delay="174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7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Elementos multimedia en línea 4" title="We Need Living Prophets">
            <a:hlinkClick r:id="" action="ppaction://media"/>
            <a:extLst>
              <a:ext uri="{FF2B5EF4-FFF2-40B4-BE49-F238E27FC236}">
                <a16:creationId xmlns:a16="http://schemas.microsoft.com/office/drawing/2014/main" id="{BDB7CE72-1531-48D5-8BF1-C2BC3E0171BC}"/>
              </a:ext>
            </a:extLst>
          </p:cNvPr>
          <p:cNvPicPr>
            <a:picLocks noRot="1" noChangeAspect="1"/>
          </p:cNvPicPr>
          <p:nvPr>
            <a:videoFile r:link="rId1"/>
          </p:nvPr>
        </p:nvPicPr>
        <p:blipFill>
          <a:blip r:embed="rId3"/>
          <a:stretch>
            <a:fillRect/>
          </a:stretch>
        </p:blipFill>
        <p:spPr>
          <a:xfrm>
            <a:off x="1873770" y="1152939"/>
            <a:ext cx="8657798" cy="4870012"/>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6347590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1" y="406428"/>
            <a:ext cx="239308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Bahnschrift Light" panose="020B0502040204020203" pitchFamily="34" charset="0"/>
                <a:ea typeface="MS PMincho" panose="02020600040205080304" pitchFamily="18" charset="-128"/>
                <a:cs typeface="Calibri" panose="020F0502020204030204" pitchFamily="34" charset="0"/>
              </a:rPr>
              <a:t>LESSONs 99 &amp; 100</a:t>
            </a:r>
          </a:p>
        </p:txBody>
      </p:sp>
      <p:sp>
        <p:nvSpPr>
          <p:cNvPr id="4" name="Rectángulo 3">
            <a:extLst>
              <a:ext uri="{FF2B5EF4-FFF2-40B4-BE49-F238E27FC236}">
                <a16:creationId xmlns:a16="http://schemas.microsoft.com/office/drawing/2014/main" id="{920E9850-60C4-4C29-829B-D84D7BEB37EC}"/>
              </a:ext>
            </a:extLst>
          </p:cNvPr>
          <p:cNvSpPr/>
          <p:nvPr/>
        </p:nvSpPr>
        <p:spPr>
          <a:xfrm>
            <a:off x="3737822" y="2921168"/>
            <a:ext cx="4588115" cy="1015663"/>
          </a:xfrm>
          <a:prstGeom prst="rect">
            <a:avLst/>
          </a:prstGeom>
        </p:spPr>
        <p:txBody>
          <a:bodyPr wrap="none">
            <a:spAutoFit/>
          </a:bodyPr>
          <a:lstStyle/>
          <a:p>
            <a:pPr fontAlgn="base"/>
            <a:r>
              <a:rPr lang="en-US" sz="6000" dirty="0">
                <a:solidFill>
                  <a:schemeClr val="bg1"/>
                </a:solidFill>
                <a:latin typeface="Mongolian Baiti" panose="03000500000000000000" pitchFamily="66" charset="0"/>
                <a:cs typeface="Mongolian Baiti" panose="03000500000000000000" pitchFamily="66" charset="0"/>
              </a:rPr>
              <a:t>2 Kings 14-20</a:t>
            </a:r>
            <a:endParaRPr lang="en-US" sz="6000" b="0" i="0" dirty="0">
              <a:solidFill>
                <a:schemeClr val="bg1"/>
              </a:solidFill>
              <a:effectLst/>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EF5A2DB-14D0-4BCA-93C6-BCAEB1D52C46}"/>
              </a:ext>
            </a:extLst>
          </p:cNvPr>
          <p:cNvSpPr/>
          <p:nvPr/>
        </p:nvSpPr>
        <p:spPr>
          <a:xfrm>
            <a:off x="1128829" y="783607"/>
            <a:ext cx="1669047" cy="369332"/>
          </a:xfrm>
          <a:prstGeom prst="rect">
            <a:avLst/>
          </a:prstGeom>
        </p:spPr>
        <p:txBody>
          <a:bodyPr wrap="none">
            <a:spAutoFit/>
          </a:bodyPr>
          <a:lstStyle/>
          <a:p>
            <a:pPr fontAlgn="base"/>
            <a:r>
              <a:rPr lang="en-US" b="1" dirty="0">
                <a:solidFill>
                  <a:schemeClr val="bg1"/>
                </a:solidFill>
                <a:latin typeface="Open Sans"/>
              </a:rPr>
              <a:t>2 Kings 14-17</a:t>
            </a:r>
            <a:endParaRPr lang="en-US" b="1" dirty="0">
              <a:solidFill>
                <a:schemeClr val="bg1"/>
              </a:solidFill>
              <a:effectLst/>
              <a:latin typeface="Open Sans"/>
            </a:endParaRPr>
          </a:p>
        </p:txBody>
      </p:sp>
      <p:sp>
        <p:nvSpPr>
          <p:cNvPr id="4" name="Rectángulo 3">
            <a:extLst>
              <a:ext uri="{FF2B5EF4-FFF2-40B4-BE49-F238E27FC236}">
                <a16:creationId xmlns:a16="http://schemas.microsoft.com/office/drawing/2014/main" id="{3E6576FB-AA51-482E-B68E-FB11CB7C97A4}"/>
              </a:ext>
            </a:extLst>
          </p:cNvPr>
          <p:cNvSpPr/>
          <p:nvPr/>
        </p:nvSpPr>
        <p:spPr>
          <a:xfrm>
            <a:off x="2252869" y="2551837"/>
            <a:ext cx="7686261" cy="1754326"/>
          </a:xfrm>
          <a:prstGeom prst="rect">
            <a:avLst/>
          </a:prstGeom>
        </p:spPr>
        <p:txBody>
          <a:bodyPr wrap="square">
            <a:spAutoFit/>
          </a:bodyPr>
          <a:lstStyle/>
          <a:p>
            <a:pPr algn="ctr" fontAlgn="base"/>
            <a:r>
              <a:rPr lang="en-US" sz="3600" b="1" dirty="0">
                <a:solidFill>
                  <a:schemeClr val="bg1"/>
                </a:solidFill>
                <a:latin typeface="Open Sans"/>
              </a:rPr>
              <a:t>“King Ahaz defiles the temple, and the kingdom of Israel is conquered”</a:t>
            </a:r>
            <a:endParaRPr lang="en-US" sz="3600" b="1" dirty="0">
              <a:solidFill>
                <a:schemeClr val="bg1"/>
              </a:solidFill>
              <a:effectLst/>
              <a:latin typeface="Open Sans"/>
            </a:endParaRPr>
          </a:p>
        </p:txBody>
      </p:sp>
    </p:spTree>
    <p:extLst>
      <p:ext uri="{BB962C8B-B14F-4D97-AF65-F5344CB8AC3E}">
        <p14:creationId xmlns:p14="http://schemas.microsoft.com/office/powerpoint/2010/main" val="28973800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38FB6FB9-EBFE-45F1-8EFB-C3921BE9EB52}"/>
              </a:ext>
            </a:extLst>
          </p:cNvPr>
          <p:cNvSpPr/>
          <p:nvPr/>
        </p:nvSpPr>
        <p:spPr>
          <a:xfrm>
            <a:off x="1136352" y="1448780"/>
            <a:ext cx="1471937" cy="641992"/>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D74EC8D2-4994-42E9-80AB-EE11DF15271F}"/>
              </a:ext>
            </a:extLst>
          </p:cNvPr>
          <p:cNvSpPr/>
          <p:nvPr/>
        </p:nvSpPr>
        <p:spPr>
          <a:xfrm>
            <a:off x="1136354" y="1782349"/>
            <a:ext cx="9332860" cy="64633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59B37778-EAF6-46FA-ADE1-6255BAE7C803}"/>
              </a:ext>
            </a:extLst>
          </p:cNvPr>
          <p:cNvSpPr/>
          <p:nvPr/>
        </p:nvSpPr>
        <p:spPr>
          <a:xfrm>
            <a:off x="1136356" y="968273"/>
            <a:ext cx="554510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some protections the gospel offers us?</a:t>
            </a:r>
          </a:p>
        </p:txBody>
      </p:sp>
      <p:sp>
        <p:nvSpPr>
          <p:cNvPr id="7" name="Rectángulo 6">
            <a:extLst>
              <a:ext uri="{FF2B5EF4-FFF2-40B4-BE49-F238E27FC236}">
                <a16:creationId xmlns:a16="http://schemas.microsoft.com/office/drawing/2014/main" id="{961AD9B6-3766-450D-9036-6F62C96F47DF}"/>
              </a:ext>
            </a:extLst>
          </p:cNvPr>
          <p:cNvSpPr/>
          <p:nvPr/>
        </p:nvSpPr>
        <p:spPr>
          <a:xfrm>
            <a:off x="1136355" y="1722389"/>
            <a:ext cx="9332861"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Against him came up Shalmaneser king of Assyria; and Hoshea became his servant, and gave him presents.</a:t>
            </a:r>
          </a:p>
        </p:txBody>
      </p:sp>
      <p:sp>
        <p:nvSpPr>
          <p:cNvPr id="8" name="Rectángulo 7">
            <a:extLst>
              <a:ext uri="{FF2B5EF4-FFF2-40B4-BE49-F238E27FC236}">
                <a16:creationId xmlns:a16="http://schemas.microsoft.com/office/drawing/2014/main" id="{1C0376A0-A5A0-4ABA-B68C-3E25028F5ED8}"/>
              </a:ext>
            </a:extLst>
          </p:cNvPr>
          <p:cNvSpPr/>
          <p:nvPr/>
        </p:nvSpPr>
        <p:spPr>
          <a:xfrm>
            <a:off x="1136355" y="1448780"/>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17:3 </a:t>
            </a:r>
          </a:p>
        </p:txBody>
      </p:sp>
      <p:sp>
        <p:nvSpPr>
          <p:cNvPr id="10" name="Rectángulo 9">
            <a:extLst>
              <a:ext uri="{FF2B5EF4-FFF2-40B4-BE49-F238E27FC236}">
                <a16:creationId xmlns:a16="http://schemas.microsoft.com/office/drawing/2014/main" id="{68DB5B2B-3959-4C2D-BF04-A1525691ABC8}"/>
              </a:ext>
            </a:extLst>
          </p:cNvPr>
          <p:cNvSpPr/>
          <p:nvPr/>
        </p:nvSpPr>
        <p:spPr>
          <a:xfrm>
            <a:off x="1136352" y="2745957"/>
            <a:ext cx="93328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Israelites respond to the warnings and commandments the Lord gave them through prophets?</a:t>
            </a:r>
          </a:p>
        </p:txBody>
      </p:sp>
      <p:sp>
        <p:nvSpPr>
          <p:cNvPr id="11" name="Rectángulo 10">
            <a:extLst>
              <a:ext uri="{FF2B5EF4-FFF2-40B4-BE49-F238E27FC236}">
                <a16:creationId xmlns:a16="http://schemas.microsoft.com/office/drawing/2014/main" id="{C2D362B9-5F58-4C05-95F2-E6E85D6ABCFC}"/>
              </a:ext>
            </a:extLst>
          </p:cNvPr>
          <p:cNvSpPr/>
          <p:nvPr/>
        </p:nvSpPr>
        <p:spPr>
          <a:xfrm>
            <a:off x="1136352" y="3546239"/>
            <a:ext cx="584826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Israelites reject? What did they follow?</a:t>
            </a:r>
          </a:p>
        </p:txBody>
      </p:sp>
      <p:sp>
        <p:nvSpPr>
          <p:cNvPr id="13" name="Rectángulo 12">
            <a:extLst>
              <a:ext uri="{FF2B5EF4-FFF2-40B4-BE49-F238E27FC236}">
                <a16:creationId xmlns:a16="http://schemas.microsoft.com/office/drawing/2014/main" id="{66851904-0F0E-4B64-98AE-8F330CB3D4B7}"/>
              </a:ext>
            </a:extLst>
          </p:cNvPr>
          <p:cNvSpPr/>
          <p:nvPr/>
        </p:nvSpPr>
        <p:spPr>
          <a:xfrm>
            <a:off x="1136352" y="4166115"/>
            <a:ext cx="9332860" cy="646331"/>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Open Sans"/>
              </a:rPr>
              <a:t>We lose the promise of the Lord’s protection when we, through vanity and hardened hearts, reject His commandments and follow the ways of the world.</a:t>
            </a:r>
            <a:endParaRPr lang="en-US" i="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59738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
                                        <p:tgtEl>
                                          <p:spTgt spid="10"/>
                                        </p:tgtEl>
                                      </p:cBhvr>
                                    </p:animEffect>
                                    <p:anim calcmode="lin" valueType="num">
                                      <p:cBhvr>
                                        <p:cTn id="22" dur="400" fill="hold"/>
                                        <p:tgtEl>
                                          <p:spTgt spid="10"/>
                                        </p:tgtEl>
                                        <p:attrNameLst>
                                          <p:attrName>ppt_x</p:attrName>
                                        </p:attrNameLst>
                                      </p:cBhvr>
                                      <p:tavLst>
                                        <p:tav tm="0">
                                          <p:val>
                                            <p:strVal val="#ppt_x"/>
                                          </p:val>
                                        </p:tav>
                                        <p:tav tm="100000">
                                          <p:val>
                                            <p:strVal val="#ppt_x"/>
                                          </p:val>
                                        </p:tav>
                                      </p:tavLst>
                                    </p:anim>
                                    <p:anim calcmode="lin" valueType="num">
                                      <p:cBhvr>
                                        <p:cTn id="23" dur="400" fill="hold"/>
                                        <p:tgtEl>
                                          <p:spTgt spid="10"/>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7" grpId="0"/>
      <p:bldP spid="8" grpId="0"/>
      <p:bldP spid="10"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DE8A8EC-9364-45F5-8F67-B78400E8388B}"/>
              </a:ext>
            </a:extLst>
          </p:cNvPr>
          <p:cNvSpPr/>
          <p:nvPr/>
        </p:nvSpPr>
        <p:spPr>
          <a:xfrm>
            <a:off x="2460197" y="2828835"/>
            <a:ext cx="7271606" cy="1200329"/>
          </a:xfrm>
          <a:prstGeom prst="rect">
            <a:avLst/>
          </a:prstGeom>
        </p:spPr>
        <p:txBody>
          <a:bodyPr wrap="none">
            <a:spAutoFit/>
          </a:bodyPr>
          <a:lstStyle/>
          <a:p>
            <a:pPr algn="ctr" fontAlgn="base"/>
            <a:r>
              <a:rPr lang="en-US" sz="3600" b="1" dirty="0">
                <a:solidFill>
                  <a:schemeClr val="bg1"/>
                </a:solidFill>
                <a:latin typeface="Open Sans"/>
              </a:rPr>
              <a:t>“Assyria threatens Hezekiah and </a:t>
            </a:r>
          </a:p>
          <a:p>
            <a:pPr algn="ctr" fontAlgn="base"/>
            <a:r>
              <a:rPr lang="en-US" sz="3600" b="1" dirty="0">
                <a:solidFill>
                  <a:schemeClr val="bg1"/>
                </a:solidFill>
                <a:latin typeface="Open Sans"/>
              </a:rPr>
              <a:t>the people of Judah”</a:t>
            </a:r>
            <a:endParaRPr lang="en-US" sz="3600" b="1" dirty="0">
              <a:solidFill>
                <a:schemeClr val="bg1"/>
              </a:solidFill>
              <a:effectLst/>
              <a:latin typeface="Open Sans"/>
            </a:endParaRPr>
          </a:p>
        </p:txBody>
      </p:sp>
      <p:sp>
        <p:nvSpPr>
          <p:cNvPr id="4" name="Rectángulo 3">
            <a:extLst>
              <a:ext uri="{FF2B5EF4-FFF2-40B4-BE49-F238E27FC236}">
                <a16:creationId xmlns:a16="http://schemas.microsoft.com/office/drawing/2014/main" id="{B9C0A3C4-19E7-44D7-BC90-8FEA8103AA57}"/>
              </a:ext>
            </a:extLst>
          </p:cNvPr>
          <p:cNvSpPr/>
          <p:nvPr/>
        </p:nvSpPr>
        <p:spPr>
          <a:xfrm>
            <a:off x="1150223" y="783607"/>
            <a:ext cx="133882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Kings 18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5792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B238930F-CC0C-4719-8CF3-710F839754BA}"/>
              </a:ext>
            </a:extLst>
          </p:cNvPr>
          <p:cNvSpPr/>
          <p:nvPr/>
        </p:nvSpPr>
        <p:spPr>
          <a:xfrm>
            <a:off x="884420" y="2010995"/>
            <a:ext cx="2002321" cy="1073511"/>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8028"/>
              </a:solidFill>
            </a:endParaRPr>
          </a:p>
        </p:txBody>
      </p:sp>
      <p:sp>
        <p:nvSpPr>
          <p:cNvPr id="7" name="Rectángulo: esquinas redondeadas 6">
            <a:extLst>
              <a:ext uri="{FF2B5EF4-FFF2-40B4-BE49-F238E27FC236}">
                <a16:creationId xmlns:a16="http://schemas.microsoft.com/office/drawing/2014/main" id="{E917D03D-C8CF-4446-B3CA-82BEF8DA066B}"/>
              </a:ext>
            </a:extLst>
          </p:cNvPr>
          <p:cNvSpPr/>
          <p:nvPr/>
        </p:nvSpPr>
        <p:spPr>
          <a:xfrm>
            <a:off x="884420" y="2351903"/>
            <a:ext cx="9953469" cy="369331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FFF08EF1-64F6-410F-81AB-1735602C44FC}"/>
              </a:ext>
            </a:extLst>
          </p:cNvPr>
          <p:cNvSpPr/>
          <p:nvPr/>
        </p:nvSpPr>
        <p:spPr>
          <a:xfrm>
            <a:off x="884420" y="967464"/>
            <a:ext cx="84548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concerns or fears do you have about the next five years of your life?</a:t>
            </a:r>
          </a:p>
        </p:txBody>
      </p:sp>
      <p:sp>
        <p:nvSpPr>
          <p:cNvPr id="4" name="Rectángulo 3">
            <a:extLst>
              <a:ext uri="{FF2B5EF4-FFF2-40B4-BE49-F238E27FC236}">
                <a16:creationId xmlns:a16="http://schemas.microsoft.com/office/drawing/2014/main" id="{638B3A78-63B7-44F0-8D46-27FCBB10AB4B}"/>
              </a:ext>
            </a:extLst>
          </p:cNvPr>
          <p:cNvSpPr/>
          <p:nvPr/>
        </p:nvSpPr>
        <p:spPr>
          <a:xfrm>
            <a:off x="884420" y="1486199"/>
            <a:ext cx="759349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those challenges or fears test your faith in the Lord?</a:t>
            </a:r>
          </a:p>
        </p:txBody>
      </p:sp>
      <p:sp>
        <p:nvSpPr>
          <p:cNvPr id="5" name="Rectángulo 4">
            <a:extLst>
              <a:ext uri="{FF2B5EF4-FFF2-40B4-BE49-F238E27FC236}">
                <a16:creationId xmlns:a16="http://schemas.microsoft.com/office/drawing/2014/main" id="{E2E049C8-BC1A-46BE-B58B-74FF284210AC}"/>
              </a:ext>
            </a:extLst>
          </p:cNvPr>
          <p:cNvSpPr/>
          <p:nvPr/>
        </p:nvSpPr>
        <p:spPr>
          <a:xfrm>
            <a:off x="1073424" y="2025985"/>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18:3-8.</a:t>
            </a:r>
          </a:p>
        </p:txBody>
      </p:sp>
      <p:sp>
        <p:nvSpPr>
          <p:cNvPr id="6" name="Rectángulo 5">
            <a:extLst>
              <a:ext uri="{FF2B5EF4-FFF2-40B4-BE49-F238E27FC236}">
                <a16:creationId xmlns:a16="http://schemas.microsoft.com/office/drawing/2014/main" id="{DB11FE84-33A0-4392-BDF7-5FA172E2269E}"/>
              </a:ext>
            </a:extLst>
          </p:cNvPr>
          <p:cNvSpPr/>
          <p:nvPr/>
        </p:nvSpPr>
        <p:spPr>
          <a:xfrm>
            <a:off x="1073424" y="2336913"/>
            <a:ext cx="9541567" cy="369331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he did that which was right in the sight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according to all that David his father did.</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He removed the high places, and brake the images, and cutdown the groves, and brake in pieces the brasen serpent that Moses had made: for unto those days the children of Israel did burn incense to it: and he called it Nehushtan.</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He trusted in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Israel; so that after him was none like him among all the kings of Judah, nor any that were before him.</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For he clave 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departed not from following him, but kept his commandments,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commanded Moses.</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with him; and he prospered whithersoever he went forth: and he rebelled against the king of Assyria, and served him not.</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He smote the Philistines, even unto Gaza, and the borders thereof, from the tower of the watchmen to the fenced city.</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095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084BDC3-6D9A-4753-AC85-FD2CA8E02182}"/>
              </a:ext>
            </a:extLst>
          </p:cNvPr>
          <p:cNvSpPr/>
          <p:nvPr/>
        </p:nvSpPr>
        <p:spPr>
          <a:xfrm>
            <a:off x="1095368" y="1386938"/>
            <a:ext cx="89982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or phrases in verses 3-8 describe Hezekiah’s righteousness?</a:t>
            </a:r>
          </a:p>
        </p:txBody>
      </p:sp>
      <p:sp>
        <p:nvSpPr>
          <p:cNvPr id="4" name="Rectángulo 3">
            <a:extLst>
              <a:ext uri="{FF2B5EF4-FFF2-40B4-BE49-F238E27FC236}">
                <a16:creationId xmlns:a16="http://schemas.microsoft.com/office/drawing/2014/main" id="{16186E27-23AC-4655-8D5F-23A875DFB49D}"/>
              </a:ext>
            </a:extLst>
          </p:cNvPr>
          <p:cNvSpPr/>
          <p:nvPr/>
        </p:nvSpPr>
        <p:spPr>
          <a:xfrm>
            <a:off x="1095368" y="1911137"/>
            <a:ext cx="955481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Given that Hezekiah’s father, Ahaz, was very wicked, does it surprise you that Hezekiah chose to be righteous? Why or why not?</a:t>
            </a:r>
          </a:p>
        </p:txBody>
      </p:sp>
      <p:sp>
        <p:nvSpPr>
          <p:cNvPr id="5" name="Rectángulo 4">
            <a:extLst>
              <a:ext uri="{FF2B5EF4-FFF2-40B4-BE49-F238E27FC236}">
                <a16:creationId xmlns:a16="http://schemas.microsoft.com/office/drawing/2014/main" id="{3201D6DF-5913-4451-BBAF-9F2C0C817422}"/>
              </a:ext>
            </a:extLst>
          </p:cNvPr>
          <p:cNvSpPr/>
          <p:nvPr/>
        </p:nvSpPr>
        <p:spPr>
          <a:xfrm>
            <a:off x="1095369" y="2712335"/>
            <a:ext cx="95548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 did Hezekiah receive for trusting in the Lord and keeping His commandments?</a:t>
            </a:r>
          </a:p>
        </p:txBody>
      </p:sp>
      <p:sp>
        <p:nvSpPr>
          <p:cNvPr id="6" name="Rectángulo 5">
            <a:extLst>
              <a:ext uri="{FF2B5EF4-FFF2-40B4-BE49-F238E27FC236}">
                <a16:creationId xmlns:a16="http://schemas.microsoft.com/office/drawing/2014/main" id="{9BE98B93-DC68-461D-B43E-A6D9A8BFC8DD}"/>
              </a:ext>
            </a:extLst>
          </p:cNvPr>
          <p:cNvSpPr/>
          <p:nvPr/>
        </p:nvSpPr>
        <p:spPr>
          <a:xfrm>
            <a:off x="1095368" y="3449492"/>
            <a:ext cx="567334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identify from these verses?</a:t>
            </a:r>
          </a:p>
        </p:txBody>
      </p:sp>
      <p:sp>
        <p:nvSpPr>
          <p:cNvPr id="7" name="Rectángulo 6">
            <a:extLst>
              <a:ext uri="{FF2B5EF4-FFF2-40B4-BE49-F238E27FC236}">
                <a16:creationId xmlns:a16="http://schemas.microsoft.com/office/drawing/2014/main" id="{F7B7B4CE-A762-4A07-BD03-FF85C5921BAF}"/>
              </a:ext>
            </a:extLst>
          </p:cNvPr>
          <p:cNvSpPr/>
          <p:nvPr/>
        </p:nvSpPr>
        <p:spPr>
          <a:xfrm>
            <a:off x="1095368" y="4017993"/>
            <a:ext cx="789829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trust in the Lord and keep His commandments, then He will be with us.</a:t>
            </a:r>
          </a:p>
        </p:txBody>
      </p:sp>
      <p:sp>
        <p:nvSpPr>
          <p:cNvPr id="8" name="Rectángulo 7">
            <a:extLst>
              <a:ext uri="{FF2B5EF4-FFF2-40B4-BE49-F238E27FC236}">
                <a16:creationId xmlns:a16="http://schemas.microsoft.com/office/drawing/2014/main" id="{7BD32571-F21A-4F04-B3AA-BEBE161F0F11}"/>
              </a:ext>
            </a:extLst>
          </p:cNvPr>
          <p:cNvSpPr/>
          <p:nvPr/>
        </p:nvSpPr>
        <p:spPr>
          <a:xfrm>
            <a:off x="1095368" y="4584045"/>
            <a:ext cx="65197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In what ways do we benefit from having the Lord with us?</a:t>
            </a:r>
          </a:p>
        </p:txBody>
      </p:sp>
    </p:spTree>
    <p:extLst>
      <p:ext uri="{BB962C8B-B14F-4D97-AF65-F5344CB8AC3E}">
        <p14:creationId xmlns:p14="http://schemas.microsoft.com/office/powerpoint/2010/main" val="242800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1+#ppt_w/2"/>
                                          </p:val>
                                        </p:tav>
                                        <p:tav tm="100000">
                                          <p:val>
                                            <p:strVal val="#ppt_x"/>
                                          </p:val>
                                        </p:tav>
                                      </p:tavLst>
                                    </p:anim>
                                    <p:anim calcmode="lin" valueType="num">
                                      <p:cBhvr additive="base">
                                        <p:cTn id="3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trips(down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anim calcmode="lin" valueType="num">
                                      <p:cBhvr>
                                        <p:cTn id="44" dur="2000" fill="hold"/>
                                        <p:tgtEl>
                                          <p:spTgt spid="8"/>
                                        </p:tgtEl>
                                        <p:attrNameLst>
                                          <p:attrName>style.rotation</p:attrName>
                                        </p:attrNameLst>
                                      </p:cBhvr>
                                      <p:tavLst>
                                        <p:tav tm="0">
                                          <p:val>
                                            <p:fltVal val="720"/>
                                          </p:val>
                                        </p:tav>
                                        <p:tav tm="100000">
                                          <p:val>
                                            <p:fltVal val="0"/>
                                          </p:val>
                                        </p:tav>
                                      </p:tavLst>
                                    </p:anim>
                                    <p:anim calcmode="lin" valueType="num">
                                      <p:cBhvr>
                                        <p:cTn id="45" dur="2000" fill="hold"/>
                                        <p:tgtEl>
                                          <p:spTgt spid="8"/>
                                        </p:tgtEl>
                                        <p:attrNameLst>
                                          <p:attrName>ppt_h</p:attrName>
                                        </p:attrNameLst>
                                      </p:cBhvr>
                                      <p:tavLst>
                                        <p:tav tm="0">
                                          <p:val>
                                            <p:fltVal val="0"/>
                                          </p:val>
                                        </p:tav>
                                        <p:tav tm="100000">
                                          <p:val>
                                            <p:strVal val="#ppt_h"/>
                                          </p:val>
                                        </p:tav>
                                      </p:tavLst>
                                    </p:anim>
                                    <p:anim calcmode="lin" valueType="num">
                                      <p:cBhvr>
                                        <p:cTn id="46"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FB16B9F-5132-4E39-9ACA-54C06CF20ECF}"/>
              </a:ext>
            </a:extLst>
          </p:cNvPr>
          <p:cNvSpPr/>
          <p:nvPr/>
        </p:nvSpPr>
        <p:spPr>
          <a:xfrm>
            <a:off x="614597" y="715673"/>
            <a:ext cx="2369600" cy="1140717"/>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15CFD57A-1ADF-4F55-9BB8-059EA0377FAA}"/>
              </a:ext>
            </a:extLst>
          </p:cNvPr>
          <p:cNvSpPr/>
          <p:nvPr/>
        </p:nvSpPr>
        <p:spPr>
          <a:xfrm>
            <a:off x="614597" y="1081014"/>
            <a:ext cx="10472583" cy="434813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52694F62-F36F-4F20-A13B-10E8AD34333D}"/>
              </a:ext>
            </a:extLst>
          </p:cNvPr>
          <p:cNvSpPr/>
          <p:nvPr/>
        </p:nvSpPr>
        <p:spPr>
          <a:xfrm>
            <a:off x="914400" y="753627"/>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18:28-36.</a:t>
            </a:r>
          </a:p>
        </p:txBody>
      </p:sp>
      <p:sp>
        <p:nvSpPr>
          <p:cNvPr id="4" name="Rectángulo 3">
            <a:extLst>
              <a:ext uri="{FF2B5EF4-FFF2-40B4-BE49-F238E27FC236}">
                <a16:creationId xmlns:a16="http://schemas.microsoft.com/office/drawing/2014/main" id="{4BC0FE12-23A3-424F-8505-96ABA69A8629}"/>
              </a:ext>
            </a:extLst>
          </p:cNvPr>
          <p:cNvSpPr/>
          <p:nvPr/>
        </p:nvSpPr>
        <p:spPr>
          <a:xfrm>
            <a:off x="914400" y="1166842"/>
            <a:ext cx="9952383" cy="4247317"/>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28 </a:t>
            </a:r>
            <a:r>
              <a:rPr lang="en-US" sz="1500" dirty="0">
                <a:solidFill>
                  <a:schemeClr val="bg1"/>
                </a:solidFill>
                <a:latin typeface="Arial" panose="020B0604020202020204" pitchFamily="34" charset="0"/>
                <a:cs typeface="Arial" panose="020B0604020202020204" pitchFamily="34" charset="0"/>
              </a:rPr>
              <a:t>Then Rab-shakeh stood and cried with a loud voice in the Jews’ language, and spake, saying, Hear the word of the great king, the king of Assyria:</a:t>
            </a:r>
          </a:p>
          <a:p>
            <a:pPr algn="just" fontAlgn="base"/>
            <a:r>
              <a:rPr lang="en-US" sz="1500" b="1" dirty="0">
                <a:solidFill>
                  <a:schemeClr val="bg1"/>
                </a:solidFill>
                <a:latin typeface="Arial" panose="020B0604020202020204" pitchFamily="34" charset="0"/>
                <a:cs typeface="Arial" panose="020B0604020202020204" pitchFamily="34" charset="0"/>
              </a:rPr>
              <a:t>29 </a:t>
            </a:r>
            <a:r>
              <a:rPr lang="en-US" sz="1500" dirty="0">
                <a:solidFill>
                  <a:schemeClr val="bg1"/>
                </a:solidFill>
                <a:latin typeface="Arial" panose="020B0604020202020204" pitchFamily="34" charset="0"/>
                <a:cs typeface="Arial" panose="020B0604020202020204" pitchFamily="34" charset="0"/>
              </a:rPr>
              <a:t>Thus saith the king, Let not Hezekiah deceive you: for he shall not be able to deliver you out of his hand:</a:t>
            </a:r>
          </a:p>
          <a:p>
            <a:pPr algn="just" fontAlgn="base"/>
            <a:r>
              <a:rPr lang="en-US" sz="1500" b="1" dirty="0">
                <a:solidFill>
                  <a:schemeClr val="bg1"/>
                </a:solidFill>
                <a:latin typeface="Arial" panose="020B0604020202020204" pitchFamily="34" charset="0"/>
                <a:cs typeface="Arial" panose="020B0604020202020204" pitchFamily="34" charset="0"/>
              </a:rPr>
              <a:t>30 </a:t>
            </a:r>
            <a:r>
              <a:rPr lang="en-US" sz="1500" dirty="0">
                <a:solidFill>
                  <a:schemeClr val="bg1"/>
                </a:solidFill>
                <a:latin typeface="Arial" panose="020B0604020202020204" pitchFamily="34" charset="0"/>
                <a:cs typeface="Arial" panose="020B0604020202020204" pitchFamily="34" charset="0"/>
              </a:rPr>
              <a:t>Neither let Hezekiah make you trust in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saying,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will surely deliver us, and this city shall not be delivered into the hand of the king of Assyria.</a:t>
            </a:r>
          </a:p>
          <a:p>
            <a:pPr algn="just" fontAlgn="base"/>
            <a:r>
              <a:rPr lang="en-US" sz="1500" b="1" dirty="0">
                <a:solidFill>
                  <a:schemeClr val="bg1"/>
                </a:solidFill>
                <a:latin typeface="Arial" panose="020B0604020202020204" pitchFamily="34" charset="0"/>
                <a:cs typeface="Arial" panose="020B0604020202020204" pitchFamily="34" charset="0"/>
              </a:rPr>
              <a:t>31 </a:t>
            </a:r>
            <a:r>
              <a:rPr lang="en-US" sz="1500" dirty="0">
                <a:solidFill>
                  <a:schemeClr val="bg1"/>
                </a:solidFill>
                <a:latin typeface="Arial" panose="020B0604020202020204" pitchFamily="34" charset="0"/>
                <a:cs typeface="Arial" panose="020B0604020202020204" pitchFamily="34" charset="0"/>
              </a:rPr>
              <a:t>Hearken not to Hezekiah: for thus saith the king of Assyria, Make an agreement with me by a present, and come out to me, and then eat ye every man of his own vine, and every one of his fig tree, and drink ye every one the waters of his cistern:</a:t>
            </a:r>
          </a:p>
          <a:p>
            <a:pPr algn="just" fontAlgn="base"/>
            <a:r>
              <a:rPr lang="en-US" sz="1500" b="1" dirty="0">
                <a:solidFill>
                  <a:schemeClr val="bg1"/>
                </a:solidFill>
                <a:latin typeface="Arial" panose="020B0604020202020204" pitchFamily="34" charset="0"/>
                <a:cs typeface="Arial" panose="020B0604020202020204" pitchFamily="34" charset="0"/>
              </a:rPr>
              <a:t>32 </a:t>
            </a:r>
            <a:r>
              <a:rPr lang="en-US" sz="1500" dirty="0">
                <a:solidFill>
                  <a:schemeClr val="bg1"/>
                </a:solidFill>
                <a:latin typeface="Arial" panose="020B0604020202020204" pitchFamily="34" charset="0"/>
                <a:cs typeface="Arial" panose="020B0604020202020204" pitchFamily="34" charset="0"/>
              </a:rPr>
              <a:t>Until I come and take you away to a land like your own land, a land of corn and wine, a land of bread and vineyards, a land of oil olive and of honey, that ye may live, and not die: and hearken not unto Hezekiah, when he persuadeth you, saying,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will deliver us.</a:t>
            </a:r>
          </a:p>
          <a:p>
            <a:pPr algn="just" fontAlgn="base"/>
            <a:r>
              <a:rPr lang="en-US" sz="1500" b="1" dirty="0">
                <a:solidFill>
                  <a:schemeClr val="bg1"/>
                </a:solidFill>
                <a:latin typeface="Arial" panose="020B0604020202020204" pitchFamily="34" charset="0"/>
                <a:cs typeface="Arial" panose="020B0604020202020204" pitchFamily="34" charset="0"/>
              </a:rPr>
              <a:t>33 </a:t>
            </a:r>
            <a:r>
              <a:rPr lang="en-US" sz="1500" dirty="0">
                <a:solidFill>
                  <a:schemeClr val="bg1"/>
                </a:solidFill>
                <a:latin typeface="Arial" panose="020B0604020202020204" pitchFamily="34" charset="0"/>
                <a:cs typeface="Arial" panose="020B0604020202020204" pitchFamily="34" charset="0"/>
              </a:rPr>
              <a:t>Hath any of the gods of the nations delivered at all his land out of the hand of the king of Assyria?</a:t>
            </a:r>
          </a:p>
          <a:p>
            <a:pPr algn="just" fontAlgn="base"/>
            <a:r>
              <a:rPr lang="en-US" sz="1500" b="1" dirty="0">
                <a:solidFill>
                  <a:schemeClr val="bg1"/>
                </a:solidFill>
                <a:latin typeface="Arial" panose="020B0604020202020204" pitchFamily="34" charset="0"/>
                <a:cs typeface="Arial" panose="020B0604020202020204" pitchFamily="34" charset="0"/>
              </a:rPr>
              <a:t>34 </a:t>
            </a:r>
            <a:r>
              <a:rPr lang="en-US" sz="1500" dirty="0">
                <a:solidFill>
                  <a:schemeClr val="bg1"/>
                </a:solidFill>
                <a:latin typeface="Arial" panose="020B0604020202020204" pitchFamily="34" charset="0"/>
                <a:cs typeface="Arial" panose="020B0604020202020204" pitchFamily="34" charset="0"/>
              </a:rPr>
              <a:t>Where are the gods of Hamath, and of Arpad? where are the gods of Sepharvaim, Hena, and Ivah? have they delivered Samaria out of mine hand?</a:t>
            </a:r>
          </a:p>
          <a:p>
            <a:pPr algn="just" fontAlgn="base"/>
            <a:r>
              <a:rPr lang="en-US" sz="1500" b="1" dirty="0">
                <a:solidFill>
                  <a:schemeClr val="bg1"/>
                </a:solidFill>
                <a:latin typeface="Arial" panose="020B0604020202020204" pitchFamily="34" charset="0"/>
                <a:cs typeface="Arial" panose="020B0604020202020204" pitchFamily="34" charset="0"/>
              </a:rPr>
              <a:t>35 </a:t>
            </a:r>
            <a:r>
              <a:rPr lang="en-US" sz="1500" dirty="0">
                <a:solidFill>
                  <a:schemeClr val="bg1"/>
                </a:solidFill>
                <a:latin typeface="Arial" panose="020B0604020202020204" pitchFamily="34" charset="0"/>
                <a:cs typeface="Arial" panose="020B0604020202020204" pitchFamily="34" charset="0"/>
              </a:rPr>
              <a:t>Who are they among all the gods of the countries, that have delivered their country out of mine hand, that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should deliver Jerusalem out of mine hand?</a:t>
            </a:r>
          </a:p>
          <a:p>
            <a:pPr algn="just" fontAlgn="base"/>
            <a:r>
              <a:rPr lang="en-US" sz="1500" b="1" dirty="0">
                <a:solidFill>
                  <a:schemeClr val="bg1"/>
                </a:solidFill>
                <a:latin typeface="Arial" panose="020B0604020202020204" pitchFamily="34" charset="0"/>
                <a:cs typeface="Arial" panose="020B0604020202020204" pitchFamily="34" charset="0"/>
              </a:rPr>
              <a:t>36 </a:t>
            </a:r>
            <a:r>
              <a:rPr lang="en-US" sz="1500" dirty="0">
                <a:solidFill>
                  <a:schemeClr val="bg1"/>
                </a:solidFill>
                <a:latin typeface="Arial" panose="020B0604020202020204" pitchFamily="34" charset="0"/>
                <a:cs typeface="Arial" panose="020B0604020202020204" pitchFamily="34" charset="0"/>
              </a:rPr>
              <a:t>But the people held their peace, and answered him not a word: for the king’s commandment was, saying, Answer him not.</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A20D6E3-488A-4D83-9F0A-907A285C812F}"/>
              </a:ext>
            </a:extLst>
          </p:cNvPr>
          <p:cNvSpPr/>
          <p:nvPr/>
        </p:nvSpPr>
        <p:spPr>
          <a:xfrm>
            <a:off x="914399" y="5514977"/>
            <a:ext cx="9952383"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did Rab-shakeh say to try to convince the people of Jerusalem to surrender?</a:t>
            </a:r>
          </a:p>
        </p:txBody>
      </p:sp>
      <p:sp>
        <p:nvSpPr>
          <p:cNvPr id="6" name="Rectángulo 5">
            <a:extLst>
              <a:ext uri="{FF2B5EF4-FFF2-40B4-BE49-F238E27FC236}">
                <a16:creationId xmlns:a16="http://schemas.microsoft.com/office/drawing/2014/main" id="{5EABBF66-AF4B-43B2-BB94-8B041A218A04}"/>
              </a:ext>
            </a:extLst>
          </p:cNvPr>
          <p:cNvSpPr/>
          <p:nvPr/>
        </p:nvSpPr>
        <p:spPr>
          <a:xfrm>
            <a:off x="914399" y="6002528"/>
            <a:ext cx="9952382"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might Rab-shakeh’s words have persuaded some people in Jerusalem to not trust in the Lord?</a:t>
            </a:r>
          </a:p>
        </p:txBody>
      </p:sp>
    </p:spTree>
    <p:extLst>
      <p:ext uri="{BB962C8B-B14F-4D97-AF65-F5344CB8AC3E}">
        <p14:creationId xmlns:p14="http://schemas.microsoft.com/office/powerpoint/2010/main" val="318967617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F93F961-227B-4A8A-AF2E-C2F6029A5526}"/>
              </a:ext>
            </a:extLst>
          </p:cNvPr>
          <p:cNvSpPr/>
          <p:nvPr/>
        </p:nvSpPr>
        <p:spPr>
          <a:xfrm>
            <a:off x="2206487" y="2459504"/>
            <a:ext cx="7779026" cy="1938992"/>
          </a:xfrm>
          <a:prstGeom prst="rect">
            <a:avLst/>
          </a:prstGeom>
        </p:spPr>
        <p:txBody>
          <a:bodyPr wrap="square">
            <a:spAutoFit/>
          </a:bodyPr>
          <a:lstStyle/>
          <a:p>
            <a:pPr algn="ctr" fontAlgn="base"/>
            <a:r>
              <a:rPr lang="en-US" sz="4000" b="1" dirty="0">
                <a:solidFill>
                  <a:schemeClr val="bg1"/>
                </a:solidFill>
                <a:latin typeface="Open Sans"/>
              </a:rPr>
              <a:t>“Hezekiah asks the Lord to save Jerusalem, and an angel destroys the Assyrian army”</a:t>
            </a:r>
            <a:endParaRPr lang="en-US" sz="4000" b="1" dirty="0">
              <a:solidFill>
                <a:schemeClr val="bg1"/>
              </a:solidFill>
              <a:effectLst/>
              <a:latin typeface="Open Sans"/>
            </a:endParaRPr>
          </a:p>
        </p:txBody>
      </p:sp>
      <p:sp>
        <p:nvSpPr>
          <p:cNvPr id="4" name="Rectángulo 3">
            <a:extLst>
              <a:ext uri="{FF2B5EF4-FFF2-40B4-BE49-F238E27FC236}">
                <a16:creationId xmlns:a16="http://schemas.microsoft.com/office/drawing/2014/main" id="{446061D7-7684-4F5F-95C5-7D98361731E4}"/>
              </a:ext>
            </a:extLst>
          </p:cNvPr>
          <p:cNvSpPr/>
          <p:nvPr/>
        </p:nvSpPr>
        <p:spPr>
          <a:xfrm>
            <a:off x="1248099" y="783607"/>
            <a:ext cx="172354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Kings 19–20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737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TotalTime>
  <Words>1363</Words>
  <Application>Microsoft Office PowerPoint</Application>
  <PresentationFormat>Widescreen</PresentationFormat>
  <Paragraphs>68</Paragraphs>
  <Slides>13</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Bahnschrift Condensed</vt:lpstr>
      <vt:lpstr>Bahnschrift Light</vt:lpstr>
      <vt:lpstr>Calibri</vt:lpstr>
      <vt:lpstr>Mongolian Baiti</vt:lpstr>
      <vt:lpstr>Open Sans</vt:lpstr>
      <vt:lpstr>Rockwell</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4758</cp:revision>
  <dcterms:created xsi:type="dcterms:W3CDTF">2018-08-29T04:26:39Z</dcterms:created>
  <dcterms:modified xsi:type="dcterms:W3CDTF">2022-02-05T02:10:54Z</dcterms:modified>
</cp:coreProperties>
</file>