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81"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7CBF"/>
    <a:srgbClr val="FFD757"/>
    <a:srgbClr val="D88028"/>
    <a:srgbClr val="FF6600"/>
    <a:srgbClr val="59C7E9"/>
    <a:srgbClr val="6372DF"/>
    <a:srgbClr val="E97159"/>
    <a:srgbClr val="D6E513"/>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31000" b="-31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6e-xY0Nloqs?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Ink Free" panose="03080402000500000000" pitchFamily="66" charset="0"/>
                <a:ea typeface="MS Gothic" panose="020B0609070205080204" pitchFamily="49" charset="-128"/>
                <a:cs typeface="Courier New" panose="02070309020205020404" pitchFamily="49"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2F85F98-FB82-4357-83C4-7456924C225F}"/>
              </a:ext>
            </a:extLst>
          </p:cNvPr>
          <p:cNvSpPr/>
          <p:nvPr/>
        </p:nvSpPr>
        <p:spPr>
          <a:xfrm>
            <a:off x="1847557" y="2274838"/>
            <a:ext cx="8496886" cy="2308324"/>
          </a:xfrm>
          <a:prstGeom prst="rect">
            <a:avLst/>
          </a:prstGeom>
        </p:spPr>
        <p:txBody>
          <a:bodyPr wrap="square">
            <a:spAutoFit/>
          </a:bodyPr>
          <a:lstStyle/>
          <a:p>
            <a:pPr algn="ctr" fontAlgn="base"/>
            <a:r>
              <a:rPr lang="en-US" sz="4800" b="1" dirty="0">
                <a:solidFill>
                  <a:schemeClr val="bg2">
                    <a:lumMod val="75000"/>
                  </a:schemeClr>
                </a:solidFill>
                <a:latin typeface="Sylfaen" panose="010A0502050306030303" pitchFamily="18" charset="0"/>
                <a:cs typeface="Arial" panose="020B0604020202020204" pitchFamily="34" charset="0"/>
              </a:rPr>
              <a:t>“Elisha multiplies a widow’s oil to help her </a:t>
            </a:r>
          </a:p>
          <a:p>
            <a:pPr algn="ctr" fontAlgn="base"/>
            <a:r>
              <a:rPr lang="en-US" sz="4800" b="1" dirty="0">
                <a:solidFill>
                  <a:schemeClr val="bg2">
                    <a:lumMod val="75000"/>
                  </a:schemeClr>
                </a:solidFill>
                <a:latin typeface="Sylfaen" panose="010A0502050306030303" pitchFamily="18" charset="0"/>
                <a:cs typeface="Arial" panose="020B0604020202020204" pitchFamily="34" charset="0"/>
              </a:rPr>
              <a:t>redeem her sons”</a:t>
            </a:r>
            <a:endParaRPr lang="en-US" sz="4800" b="1" dirty="0">
              <a:solidFill>
                <a:schemeClr val="bg2">
                  <a:lumMod val="75000"/>
                </a:schemeClr>
              </a:solidFill>
              <a:effectLst/>
              <a:latin typeface="Sylfaen" panose="010A0502050306030303" pitchFamily="18" charset="0"/>
              <a:cs typeface="Arial" panose="020B0604020202020204" pitchFamily="34" charset="0"/>
            </a:endParaRPr>
          </a:p>
        </p:txBody>
      </p:sp>
    </p:spTree>
    <p:extLst>
      <p:ext uri="{BB962C8B-B14F-4D97-AF65-F5344CB8AC3E}">
        <p14:creationId xmlns:p14="http://schemas.microsoft.com/office/powerpoint/2010/main" val="1101687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17125DC-2C3B-477B-97C6-6DC22CC0AE99}"/>
              </a:ext>
            </a:extLst>
          </p:cNvPr>
          <p:cNvSpPr/>
          <p:nvPr/>
        </p:nvSpPr>
        <p:spPr>
          <a:xfrm>
            <a:off x="967407" y="779683"/>
            <a:ext cx="1508540" cy="65155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C124DC5E-10D2-4C99-A2B6-236B64F05320}"/>
              </a:ext>
            </a:extLst>
          </p:cNvPr>
          <p:cNvSpPr/>
          <p:nvPr/>
        </p:nvSpPr>
        <p:spPr>
          <a:xfrm>
            <a:off x="967408" y="1149015"/>
            <a:ext cx="9844156" cy="9233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36A2F456-0E6D-45FB-9C29-3290A14AD94C}"/>
              </a:ext>
            </a:extLst>
          </p:cNvPr>
          <p:cNvSpPr/>
          <p:nvPr/>
        </p:nvSpPr>
        <p:spPr>
          <a:xfrm>
            <a:off x="967409" y="1149015"/>
            <a:ext cx="9780104" cy="923330"/>
          </a:xfrm>
          <a:prstGeom prst="rect">
            <a:avLst/>
          </a:prstGeom>
        </p:spPr>
        <p:txBody>
          <a:bodyPr wrap="square">
            <a:spAutoFit/>
          </a:bodyPr>
          <a:lstStyle/>
          <a:p>
            <a:pPr algn="just"/>
            <a:r>
              <a:rPr lang="en-US" b="1" dirty="0">
                <a:solidFill>
                  <a:schemeClr val="bg1"/>
                </a:solidFill>
                <a:latin typeface="Palatino"/>
              </a:rPr>
              <a:t>1 </a:t>
            </a:r>
            <a:r>
              <a:rPr lang="en-US" dirty="0">
                <a:solidFill>
                  <a:schemeClr val="bg1"/>
                </a:solidFill>
                <a:latin typeface="Palatino"/>
              </a:rPr>
              <a:t>Now there cried a certain woman of the wives of the sons of the prophets unto Elisha, saying, Thy servant my husband is dead; and thou knowest that thy servant did fear the </a:t>
            </a:r>
            <a:r>
              <a:rPr lang="en-US" cap="small" dirty="0">
                <a:solidFill>
                  <a:schemeClr val="bg1"/>
                </a:solidFill>
                <a:latin typeface="Palatino"/>
              </a:rPr>
              <a:t>Lord</a:t>
            </a:r>
            <a:r>
              <a:rPr lang="en-US" dirty="0">
                <a:solidFill>
                  <a:schemeClr val="bg1"/>
                </a:solidFill>
                <a:latin typeface="Palatino"/>
              </a:rPr>
              <a:t>: and the creditor is come to take unto him my two sons to be bondmen.</a:t>
            </a:r>
            <a:endParaRPr lang="en-US" dirty="0">
              <a:solidFill>
                <a:schemeClr val="bg1"/>
              </a:solidFill>
            </a:endParaRPr>
          </a:p>
        </p:txBody>
      </p:sp>
      <p:sp>
        <p:nvSpPr>
          <p:cNvPr id="4" name="Rectángulo 3">
            <a:extLst>
              <a:ext uri="{FF2B5EF4-FFF2-40B4-BE49-F238E27FC236}">
                <a16:creationId xmlns:a16="http://schemas.microsoft.com/office/drawing/2014/main" id="{F21C3DA1-9161-4BD5-9D65-3EB30D0F2B4A}"/>
              </a:ext>
            </a:extLst>
          </p:cNvPr>
          <p:cNvSpPr/>
          <p:nvPr/>
        </p:nvSpPr>
        <p:spPr>
          <a:xfrm>
            <a:off x="967409" y="779683"/>
            <a:ext cx="141577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4:1</a:t>
            </a:r>
          </a:p>
        </p:txBody>
      </p:sp>
      <p:sp>
        <p:nvSpPr>
          <p:cNvPr id="5" name="Rectángulo 4">
            <a:extLst>
              <a:ext uri="{FF2B5EF4-FFF2-40B4-BE49-F238E27FC236}">
                <a16:creationId xmlns:a16="http://schemas.microsoft.com/office/drawing/2014/main" id="{90348C64-F6B6-48CD-80AB-1A65E5980E98}"/>
              </a:ext>
            </a:extLst>
          </p:cNvPr>
          <p:cNvSpPr/>
          <p:nvPr/>
        </p:nvSpPr>
        <p:spPr>
          <a:xfrm>
            <a:off x="967409" y="2257011"/>
            <a:ext cx="5138971" cy="369332"/>
          </a:xfrm>
          <a:prstGeom prst="rect">
            <a:avLst/>
          </a:prstGeom>
        </p:spPr>
        <p:txBody>
          <a:bodyPr wrap="none">
            <a:spAutoFit/>
          </a:bodyPr>
          <a:lstStyle/>
          <a:p>
            <a:pPr algn="just"/>
            <a:r>
              <a:rPr lang="en-US" b="1" dirty="0">
                <a:solidFill>
                  <a:srgbClr val="333333"/>
                </a:solidFill>
                <a:latin typeface="Arial" panose="020B0604020202020204" pitchFamily="34" charset="0"/>
                <a:cs typeface="Arial" panose="020B0604020202020204" pitchFamily="34" charset="0"/>
              </a:rPr>
              <a:t>What did this widow need Elisha’s help with?</a:t>
            </a:r>
            <a:endParaRPr lang="en-US" b="1"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60B81FAF-F778-461D-B812-03185BEA0935}"/>
              </a:ext>
            </a:extLst>
          </p:cNvPr>
          <p:cNvSpPr/>
          <p:nvPr/>
        </p:nvSpPr>
        <p:spPr>
          <a:xfrm>
            <a:off x="967408" y="2697843"/>
            <a:ext cx="833561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emotions do you think this mother was experiencing at this time?</a:t>
            </a:r>
          </a:p>
        </p:txBody>
      </p:sp>
      <p:sp>
        <p:nvSpPr>
          <p:cNvPr id="7" name="Rectángulo 6">
            <a:extLst>
              <a:ext uri="{FF2B5EF4-FFF2-40B4-BE49-F238E27FC236}">
                <a16:creationId xmlns:a16="http://schemas.microsoft.com/office/drawing/2014/main" id="{CC87059B-225E-48E6-BF9E-F53B6EC3A397}"/>
              </a:ext>
            </a:extLst>
          </p:cNvPr>
          <p:cNvSpPr/>
          <p:nvPr/>
        </p:nvSpPr>
        <p:spPr>
          <a:xfrm>
            <a:off x="-6717396" y="2170105"/>
            <a:ext cx="608192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the widow demonstrate her faith in the Lord?</a:t>
            </a:r>
          </a:p>
        </p:txBody>
      </p:sp>
    </p:spTree>
    <p:extLst>
      <p:ext uri="{BB962C8B-B14F-4D97-AF65-F5344CB8AC3E}">
        <p14:creationId xmlns:p14="http://schemas.microsoft.com/office/powerpoint/2010/main" val="4056711657"/>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1" presetClass="path" presetSubtype="0" accel="50000" decel="50000" fill="hold" grpId="0" nodeType="clickEffect">
                                  <p:stCondLst>
                                    <p:cond delay="0"/>
                                  </p:stCondLst>
                                  <p:childTnLst>
                                    <p:animMotion origin="layout" path="M 0.05026 0.11435 C 0.02877 0.13611 0.00403 0.1574 -0.00664 0.18426 C -0.01745 0.21435 -0.02266 0.2493 -0.02826 0.28426 C -0.03347 0.31921 -0.02826 0.3493 -0.02266 0.38194 C -0.01745 0.41134 -0.00873 0.44375 0.00924 0.4706 C 0.02526 0.49768 0.05299 0.51944 0.08086 0.53565 C 0.10898 0.55185 0.14114 0.5625 0.17174 0.56805 C 0.20273 0.57315 0.23515 0.57315 0.2651 0.56805 C 0.29726 0.5625 0.32604 0.54953 0.35065 0.52754 C 0.37383 0.50879 0.39479 0.48449 0.40729 0.4544 C 0.42005 0.42731 0.42291 0.39004 0.42291 0.35995 C 0.42877 0.33055 0.42291 0.2949 0.40924 0.26551 C 0.39857 0.23865 0.37383 0.21666 0.34258 0.20602 C 0.31224 0.19791 0.28073 0.20856 0.25911 0.22731 C 0.23763 0.24676 0.22461 0.27615 0.2233 0.31111 C 0.2233 0.34676 0.22461 0.3787 0.23763 0.40625 C 0.25195 0.4331 0.2483 0.43819 0.30351 0.47361 C 0.35065 0.51134 0.39857 0.50069 0.42877 0.50324 C 0.45716 0.50324 0.47773 0.49259 0.51107 0.48194 C 0.54245 0.46805 0.56979 0.44375 0.59114 0.42176 C 0.60807 0.40046 0.61745 0.37361 0.62773 0.33055 C 0.6332 0.2868 0.6332 0.26551 0.6332 0.23287 C 0.6332 0.20046 0.6332 0.16805 0.6332 0.13611 " pathEditMode="relative" rAng="0" ptsTypes="AAAAAAAAAAAAAAAAAAAAAAA">
                                      <p:cBhvr>
                                        <p:cTn id="18" dur="2000" fill="hold"/>
                                        <p:tgtEl>
                                          <p:spTgt spid="7"/>
                                        </p:tgtEl>
                                        <p:attrNameLst>
                                          <p:attrName>ppt_x</p:attrName>
                                          <p:attrName>ppt_y</p:attrName>
                                        </p:attrNameLst>
                                      </p:cBhvr>
                                      <p:rCtr x="25117" y="2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BFAAB2A-73FC-4204-8CD7-306026539C90}"/>
              </a:ext>
            </a:extLst>
          </p:cNvPr>
          <p:cNvSpPr/>
          <p:nvPr/>
        </p:nvSpPr>
        <p:spPr>
          <a:xfrm>
            <a:off x="914400" y="4026902"/>
            <a:ext cx="96135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Elisha tell the widow to do? How much oil did the widow have? How many additional vessels did Elisha tell the widow to gather?</a:t>
            </a:r>
          </a:p>
        </p:txBody>
      </p:sp>
      <p:sp>
        <p:nvSpPr>
          <p:cNvPr id="7" name="Rectángulo 6">
            <a:extLst>
              <a:ext uri="{FF2B5EF4-FFF2-40B4-BE49-F238E27FC236}">
                <a16:creationId xmlns:a16="http://schemas.microsoft.com/office/drawing/2014/main" id="{BBDCF959-423C-4ACD-9A62-988251341D69}"/>
              </a:ext>
            </a:extLst>
          </p:cNvPr>
          <p:cNvSpPr/>
          <p:nvPr/>
        </p:nvSpPr>
        <p:spPr>
          <a:xfrm>
            <a:off x="755374" y="779683"/>
            <a:ext cx="1881808" cy="90334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ángulo: esquinas redondeadas 5">
            <a:extLst>
              <a:ext uri="{FF2B5EF4-FFF2-40B4-BE49-F238E27FC236}">
                <a16:creationId xmlns:a16="http://schemas.microsoft.com/office/drawing/2014/main" id="{AFEC002A-CBC8-4044-887B-4383110A8E0E}"/>
              </a:ext>
            </a:extLst>
          </p:cNvPr>
          <p:cNvSpPr/>
          <p:nvPr/>
        </p:nvSpPr>
        <p:spPr>
          <a:xfrm>
            <a:off x="755374" y="1149015"/>
            <a:ext cx="9772526" cy="275067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E8C05C51-E9F8-4FB5-AC67-A37B281903EE}"/>
              </a:ext>
            </a:extLst>
          </p:cNvPr>
          <p:cNvSpPr/>
          <p:nvPr/>
        </p:nvSpPr>
        <p:spPr>
          <a:xfrm>
            <a:off x="914400" y="779683"/>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4:2-6 </a:t>
            </a:r>
          </a:p>
        </p:txBody>
      </p:sp>
      <p:sp>
        <p:nvSpPr>
          <p:cNvPr id="4" name="Rectángulo 3">
            <a:extLst>
              <a:ext uri="{FF2B5EF4-FFF2-40B4-BE49-F238E27FC236}">
                <a16:creationId xmlns:a16="http://schemas.microsoft.com/office/drawing/2014/main" id="{31F110E8-B15B-4074-92AB-081B2A5A8857}"/>
              </a:ext>
            </a:extLst>
          </p:cNvPr>
          <p:cNvSpPr/>
          <p:nvPr/>
        </p:nvSpPr>
        <p:spPr>
          <a:xfrm>
            <a:off x="914400" y="1149015"/>
            <a:ext cx="9613501" cy="270843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And Elisha said unto her, What shall I do for thee? tell me, what hast thou in the house? And she said, Thine handmaid hath not any thing in the house, save a pot of oil.</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Then he said, Go, borrow thee vessels abroad of all thy neighbours, even empty vessels; borrow not a few.</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And when thou art come in, thou shalt shut the door upon thee and upon thy sons, and shalt pour out into all those vessels, and thou shalt set aside that which is full.</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So she went from him, and shut the door upon her and upon her sons, who brought the vessels to her; and she poured out.</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And it came to pass, when the vessels were full, that she said unto her son, Bring me yet a vessel. And he said unto her, There is not a vessel more. And the oil stayed.</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0430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5B6EECC-1D2E-4A0D-B859-CE4002744C8C}"/>
              </a:ext>
            </a:extLst>
          </p:cNvPr>
          <p:cNvSpPr/>
          <p:nvPr/>
        </p:nvSpPr>
        <p:spPr>
          <a:xfrm>
            <a:off x="914397" y="779683"/>
            <a:ext cx="1415775" cy="47927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71947AB-AC90-4633-98EC-78FCF9161062}"/>
              </a:ext>
            </a:extLst>
          </p:cNvPr>
          <p:cNvSpPr/>
          <p:nvPr/>
        </p:nvSpPr>
        <p:spPr>
          <a:xfrm>
            <a:off x="914398" y="1080225"/>
            <a:ext cx="9740347" cy="60093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CF4C9507-AA47-4281-B11C-C2FA52922A80}"/>
              </a:ext>
            </a:extLst>
          </p:cNvPr>
          <p:cNvSpPr/>
          <p:nvPr/>
        </p:nvSpPr>
        <p:spPr>
          <a:xfrm>
            <a:off x="914400" y="779683"/>
            <a:ext cx="141577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4:7</a:t>
            </a:r>
          </a:p>
        </p:txBody>
      </p:sp>
      <p:sp>
        <p:nvSpPr>
          <p:cNvPr id="2" name="Rectángulo 1">
            <a:extLst>
              <a:ext uri="{FF2B5EF4-FFF2-40B4-BE49-F238E27FC236}">
                <a16:creationId xmlns:a16="http://schemas.microsoft.com/office/drawing/2014/main" id="{BDAF8449-AA65-45CE-94AA-AE29A480020E}"/>
              </a:ext>
            </a:extLst>
          </p:cNvPr>
          <p:cNvSpPr/>
          <p:nvPr/>
        </p:nvSpPr>
        <p:spPr>
          <a:xfrm>
            <a:off x="914399" y="1782997"/>
            <a:ext cx="767300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did Elisha say to do with the oil the Lord had blessed her with?</a:t>
            </a:r>
          </a:p>
        </p:txBody>
      </p:sp>
      <p:sp>
        <p:nvSpPr>
          <p:cNvPr id="5" name="Rectángulo 4">
            <a:extLst>
              <a:ext uri="{FF2B5EF4-FFF2-40B4-BE49-F238E27FC236}">
                <a16:creationId xmlns:a16="http://schemas.microsoft.com/office/drawing/2014/main" id="{8FD2C8BF-3C48-4881-AE73-D80D1DF45439}"/>
              </a:ext>
            </a:extLst>
          </p:cNvPr>
          <p:cNvSpPr/>
          <p:nvPr/>
        </p:nvSpPr>
        <p:spPr>
          <a:xfrm>
            <a:off x="914399" y="2246245"/>
            <a:ext cx="993913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widow and her sons received more oil than they needed to pay their debts?</a:t>
            </a:r>
          </a:p>
        </p:txBody>
      </p:sp>
      <p:sp>
        <p:nvSpPr>
          <p:cNvPr id="6" name="Rectángulo 5">
            <a:extLst>
              <a:ext uri="{FF2B5EF4-FFF2-40B4-BE49-F238E27FC236}">
                <a16:creationId xmlns:a16="http://schemas.microsoft.com/office/drawing/2014/main" id="{D2430FA6-D9D7-4362-A130-DF6238115809}"/>
              </a:ext>
            </a:extLst>
          </p:cNvPr>
          <p:cNvSpPr/>
          <p:nvPr/>
        </p:nvSpPr>
        <p:spPr>
          <a:xfrm>
            <a:off x="914399" y="2892576"/>
            <a:ext cx="993913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this account about what can happen when we turn to the Lord in faith? </a:t>
            </a:r>
          </a:p>
        </p:txBody>
      </p:sp>
      <p:sp>
        <p:nvSpPr>
          <p:cNvPr id="7" name="Rectángulo 6">
            <a:extLst>
              <a:ext uri="{FF2B5EF4-FFF2-40B4-BE49-F238E27FC236}">
                <a16:creationId xmlns:a16="http://schemas.microsoft.com/office/drawing/2014/main" id="{F3ECEE86-6163-4D91-9919-7012DC8C32AE}"/>
              </a:ext>
            </a:extLst>
          </p:cNvPr>
          <p:cNvSpPr/>
          <p:nvPr/>
        </p:nvSpPr>
        <p:spPr>
          <a:xfrm>
            <a:off x="914398" y="3640748"/>
            <a:ext cx="9740347" cy="646331"/>
          </a:xfrm>
          <a:prstGeom prst="rect">
            <a:avLst/>
          </a:prstGeom>
        </p:spPr>
        <p:txBody>
          <a:bodyPr wrap="square">
            <a:spAutoFit/>
          </a:bodyPr>
          <a:lstStyle/>
          <a:p>
            <a:pPr algn="just"/>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turn to the Lord in faith, He can bless us according to our needs and righteous desires.</a:t>
            </a:r>
          </a:p>
        </p:txBody>
      </p:sp>
      <p:sp>
        <p:nvSpPr>
          <p:cNvPr id="8" name="Rectángulo 7">
            <a:extLst>
              <a:ext uri="{FF2B5EF4-FFF2-40B4-BE49-F238E27FC236}">
                <a16:creationId xmlns:a16="http://schemas.microsoft.com/office/drawing/2014/main" id="{5F74325E-538A-4023-A6F0-8902EEEDFF4B}"/>
              </a:ext>
            </a:extLst>
          </p:cNvPr>
          <p:cNvSpPr/>
          <p:nvPr/>
        </p:nvSpPr>
        <p:spPr>
          <a:xfrm>
            <a:off x="914399" y="1040410"/>
            <a:ext cx="974034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Then she came and told the man of God. And he said, Go, sell the oil, and pay thy debt, and live thou and thy children of the rest.</a:t>
            </a:r>
          </a:p>
        </p:txBody>
      </p:sp>
    </p:spTree>
    <p:extLst>
      <p:ext uri="{BB962C8B-B14F-4D97-AF65-F5344CB8AC3E}">
        <p14:creationId xmlns:p14="http://schemas.microsoft.com/office/powerpoint/2010/main" val="2060911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8)">
                                      <p:cBhvr>
                                        <p:cTn id="15" dur="12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p:cTn id="2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25DD063-A874-4D6F-8C77-EA9689DDDC00}"/>
              </a:ext>
            </a:extLst>
          </p:cNvPr>
          <p:cNvSpPr/>
          <p:nvPr/>
        </p:nvSpPr>
        <p:spPr>
          <a:xfrm>
            <a:off x="2526753" y="2767280"/>
            <a:ext cx="7138494" cy="1323439"/>
          </a:xfrm>
          <a:prstGeom prst="rect">
            <a:avLst/>
          </a:prstGeom>
        </p:spPr>
        <p:txBody>
          <a:bodyPr wrap="none">
            <a:spAutoFit/>
          </a:bodyPr>
          <a:lstStyle/>
          <a:p>
            <a:pPr algn="ctr" fontAlgn="base"/>
            <a:r>
              <a:rPr lang="en-US" sz="4000" b="1" dirty="0">
                <a:solidFill>
                  <a:schemeClr val="bg2">
                    <a:lumMod val="50000"/>
                  </a:schemeClr>
                </a:solidFill>
                <a:latin typeface="Sylfaen" panose="010A0502050306030303" pitchFamily="18" charset="0"/>
              </a:rPr>
              <a:t>“Elisha performs miracles by the </a:t>
            </a:r>
          </a:p>
          <a:p>
            <a:pPr algn="ctr" fontAlgn="base"/>
            <a:r>
              <a:rPr lang="en-US" sz="4000" b="1" dirty="0">
                <a:solidFill>
                  <a:schemeClr val="bg2">
                    <a:lumMod val="50000"/>
                  </a:schemeClr>
                </a:solidFill>
                <a:latin typeface="Sylfaen" panose="010A0502050306030303" pitchFamily="18" charset="0"/>
              </a:rPr>
              <a:t>power of God”</a:t>
            </a:r>
            <a:endParaRPr lang="en-US" sz="4000" b="1" dirty="0">
              <a:solidFill>
                <a:schemeClr val="bg2">
                  <a:lumMod val="50000"/>
                </a:schemeClr>
              </a:solidFill>
              <a:effectLst/>
              <a:latin typeface="Sylfaen" panose="010A0502050306030303" pitchFamily="18" charset="0"/>
            </a:endParaRPr>
          </a:p>
        </p:txBody>
      </p:sp>
      <p:sp>
        <p:nvSpPr>
          <p:cNvPr id="4" name="Rectángulo 3">
            <a:extLst>
              <a:ext uri="{FF2B5EF4-FFF2-40B4-BE49-F238E27FC236}">
                <a16:creationId xmlns:a16="http://schemas.microsoft.com/office/drawing/2014/main" id="{019C05BA-946C-4892-8AA3-675DB81A5340}"/>
              </a:ext>
            </a:extLst>
          </p:cNvPr>
          <p:cNvSpPr/>
          <p:nvPr/>
        </p:nvSpPr>
        <p:spPr>
          <a:xfrm>
            <a:off x="1163831" y="968273"/>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Kings 4:8-44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500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6 Destructive Ds - Elder Kevin W. Pearson">
            <a:hlinkClick r:id="" action="ppaction://media"/>
            <a:extLst>
              <a:ext uri="{FF2B5EF4-FFF2-40B4-BE49-F238E27FC236}">
                <a16:creationId xmlns:a16="http://schemas.microsoft.com/office/drawing/2014/main" id="{D1EA0924-A636-4E5A-AF63-8EBF78C3B7F3}"/>
              </a:ext>
            </a:extLst>
          </p:cNvPr>
          <p:cNvPicPr>
            <a:picLocks noRot="1" noChangeAspect="1"/>
          </p:cNvPicPr>
          <p:nvPr>
            <a:videoFile r:link="rId1"/>
          </p:nvPr>
        </p:nvPicPr>
        <p:blipFill>
          <a:blip r:embed="rId3"/>
          <a:stretch>
            <a:fillRect/>
          </a:stretch>
        </p:blipFill>
        <p:spPr>
          <a:xfrm>
            <a:off x="1577008" y="1019589"/>
            <a:ext cx="9037983" cy="50838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56940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C0000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97</a:t>
            </a:r>
          </a:p>
        </p:txBody>
      </p:sp>
      <p:sp>
        <p:nvSpPr>
          <p:cNvPr id="2" name="Rectángulo 1">
            <a:extLst>
              <a:ext uri="{FF2B5EF4-FFF2-40B4-BE49-F238E27FC236}">
                <a16:creationId xmlns:a16="http://schemas.microsoft.com/office/drawing/2014/main" id="{33F8BCDE-5039-4345-AC2E-B7C0E9F06579}"/>
              </a:ext>
            </a:extLst>
          </p:cNvPr>
          <p:cNvSpPr/>
          <p:nvPr/>
        </p:nvSpPr>
        <p:spPr>
          <a:xfrm>
            <a:off x="3884497" y="2921168"/>
            <a:ext cx="5014514" cy="1015663"/>
          </a:xfrm>
          <a:prstGeom prst="rect">
            <a:avLst/>
          </a:prstGeom>
        </p:spPr>
        <p:txBody>
          <a:bodyPr wrap="none">
            <a:spAutoFit/>
          </a:bodyPr>
          <a:lstStyle/>
          <a:p>
            <a:pPr fontAlgn="base"/>
            <a:r>
              <a:rPr lang="en-US" sz="6000" dirty="0">
                <a:solidFill>
                  <a:schemeClr val="bg2">
                    <a:lumMod val="50000"/>
                  </a:schemeClr>
                </a:solidFill>
                <a:latin typeface="Arial Black" panose="020B0A04020102020204" pitchFamily="34" charset="0"/>
                <a:ea typeface="Microsoft YaHei UI" panose="020B0503020204020204" pitchFamily="34" charset="-122"/>
              </a:rPr>
              <a:t>2 Kings 1–4</a:t>
            </a:r>
            <a:endParaRPr lang="en-US" sz="6000" b="0" i="0" dirty="0">
              <a:solidFill>
                <a:schemeClr val="bg2">
                  <a:lumMod val="50000"/>
                </a:schemeClr>
              </a:solidFill>
              <a:effectLst/>
              <a:latin typeface="Arial Black" panose="020B0A04020102020204" pitchFamily="34" charset="0"/>
              <a:ea typeface="Microsoft YaHei UI" panose="020B0503020204020204" pitchFamily="34" charset="-122"/>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81F8168-B1B8-448A-A500-24A2546716DD}"/>
              </a:ext>
            </a:extLst>
          </p:cNvPr>
          <p:cNvSpPr/>
          <p:nvPr/>
        </p:nvSpPr>
        <p:spPr>
          <a:xfrm>
            <a:off x="1106726" y="779683"/>
            <a:ext cx="1595309" cy="369332"/>
          </a:xfrm>
          <a:prstGeom prst="rect">
            <a:avLst/>
          </a:prstGeom>
        </p:spPr>
        <p:txBody>
          <a:bodyPr wrap="none">
            <a:spAutoFit/>
          </a:bodyPr>
          <a:lstStyle/>
          <a:p>
            <a:pPr fontAlgn="base"/>
            <a:r>
              <a:rPr lang="en-US" b="1" dirty="0">
                <a:solidFill>
                  <a:schemeClr val="bg1"/>
                </a:solidFill>
                <a:latin typeface="Arial Black" panose="020B0A04020102020204" pitchFamily="34" charset="0"/>
              </a:rPr>
              <a:t>2 Kings 1-2</a:t>
            </a:r>
            <a:endParaRPr lang="en-US" b="1" dirty="0">
              <a:solidFill>
                <a:schemeClr val="bg1"/>
              </a:solidFill>
              <a:effectLst/>
              <a:latin typeface="Arial Black" panose="020B0A04020102020204" pitchFamily="34" charset="0"/>
            </a:endParaRPr>
          </a:p>
        </p:txBody>
      </p:sp>
      <p:sp>
        <p:nvSpPr>
          <p:cNvPr id="4" name="Rectángulo 3">
            <a:extLst>
              <a:ext uri="{FF2B5EF4-FFF2-40B4-BE49-F238E27FC236}">
                <a16:creationId xmlns:a16="http://schemas.microsoft.com/office/drawing/2014/main" id="{2373B4AC-3ADC-4A62-A042-237C5969E0B5}"/>
              </a:ext>
            </a:extLst>
          </p:cNvPr>
          <p:cNvSpPr/>
          <p:nvPr/>
        </p:nvSpPr>
        <p:spPr>
          <a:xfrm>
            <a:off x="2077363" y="2136338"/>
            <a:ext cx="8037274" cy="2585323"/>
          </a:xfrm>
          <a:prstGeom prst="rect">
            <a:avLst/>
          </a:prstGeom>
        </p:spPr>
        <p:txBody>
          <a:bodyPr wrap="square">
            <a:spAutoFit/>
          </a:bodyPr>
          <a:lstStyle/>
          <a:p>
            <a:pPr algn="ctr" fontAlgn="base"/>
            <a:r>
              <a:rPr lang="en-US" sz="5400" b="1" dirty="0">
                <a:solidFill>
                  <a:schemeClr val="bg2">
                    <a:lumMod val="50000"/>
                  </a:schemeClr>
                </a:solidFill>
                <a:latin typeface="Sylfaen" panose="010A0502050306030303" pitchFamily="18" charset="0"/>
              </a:rPr>
              <a:t>“Elijah is translated, and Elisha takes </a:t>
            </a:r>
          </a:p>
          <a:p>
            <a:pPr algn="ctr" fontAlgn="base"/>
            <a:r>
              <a:rPr lang="en-US" sz="5400" b="1" dirty="0">
                <a:solidFill>
                  <a:schemeClr val="bg2">
                    <a:lumMod val="50000"/>
                  </a:schemeClr>
                </a:solidFill>
                <a:latin typeface="Sylfaen" panose="010A0502050306030303" pitchFamily="18" charset="0"/>
              </a:rPr>
              <a:t>up the prophetic mantle”</a:t>
            </a:r>
            <a:endParaRPr lang="en-US" sz="5400" b="1" dirty="0">
              <a:solidFill>
                <a:schemeClr val="bg2">
                  <a:lumMod val="50000"/>
                </a:schemeClr>
              </a:solidFill>
              <a:effectLst/>
              <a:latin typeface="Sylfaen" panose="010A0502050306030303" pitchFamily="18" charset="0"/>
            </a:endParaRPr>
          </a:p>
        </p:txBody>
      </p:sp>
    </p:spTree>
    <p:extLst>
      <p:ext uri="{BB962C8B-B14F-4D97-AF65-F5344CB8AC3E}">
        <p14:creationId xmlns:p14="http://schemas.microsoft.com/office/powerpoint/2010/main" val="40817878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B67A424-4F32-4A11-B5CE-7495661BCB11}"/>
              </a:ext>
            </a:extLst>
          </p:cNvPr>
          <p:cNvSpPr/>
          <p:nvPr/>
        </p:nvSpPr>
        <p:spPr>
          <a:xfrm>
            <a:off x="914400" y="2353267"/>
            <a:ext cx="1881808" cy="92333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CD7F3494-ABE5-4C6D-8F05-9CA76B1C6573}"/>
              </a:ext>
            </a:extLst>
          </p:cNvPr>
          <p:cNvSpPr/>
          <p:nvPr/>
        </p:nvSpPr>
        <p:spPr>
          <a:xfrm>
            <a:off x="914400" y="2722599"/>
            <a:ext cx="10267175" cy="230832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6CF49C26-F7C7-4244-A9D0-1985D2D408FD}"/>
              </a:ext>
            </a:extLst>
          </p:cNvPr>
          <p:cNvSpPr/>
          <p:nvPr/>
        </p:nvSpPr>
        <p:spPr>
          <a:xfrm>
            <a:off x="1066905" y="968273"/>
            <a:ext cx="5622052" cy="369332"/>
          </a:xfrm>
          <a:prstGeom prst="rect">
            <a:avLst/>
          </a:prstGeom>
        </p:spPr>
        <p:txBody>
          <a:bodyPr wrap="none">
            <a:spAutoFit/>
          </a:bodyPr>
          <a:lstStyle/>
          <a:p>
            <a:pPr algn="just"/>
            <a:r>
              <a:rPr lang="en-US" b="1" dirty="0">
                <a:solidFill>
                  <a:srgbClr val="333333"/>
                </a:solidFill>
                <a:latin typeface="Arial" panose="020B0604020202020204" pitchFamily="34" charset="0"/>
                <a:cs typeface="Arial" panose="020B0604020202020204" pitchFamily="34" charset="0"/>
              </a:rPr>
              <a:t>How did you feel when this person was released?</a:t>
            </a:r>
            <a:endParaRPr lang="en-US" b="1"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C00F5244-B422-4BED-8372-400E3E8554DE}"/>
              </a:ext>
            </a:extLst>
          </p:cNvPr>
          <p:cNvSpPr/>
          <p:nvPr/>
        </p:nvSpPr>
        <p:spPr>
          <a:xfrm>
            <a:off x="1066905" y="1337605"/>
            <a:ext cx="9497932" cy="369332"/>
          </a:xfrm>
          <a:prstGeom prst="rect">
            <a:avLst/>
          </a:prstGeom>
        </p:spPr>
        <p:txBody>
          <a:bodyPr wrap="square">
            <a:spAutoFit/>
          </a:bodyPr>
          <a:lstStyle/>
          <a:p>
            <a:pPr algn="just"/>
            <a:r>
              <a:rPr lang="en-US" b="1" dirty="0">
                <a:solidFill>
                  <a:srgbClr val="333333"/>
                </a:solidFill>
                <a:latin typeface="Arial" panose="020B0604020202020204" pitchFamily="34" charset="0"/>
                <a:cs typeface="Arial" panose="020B0604020202020204" pitchFamily="34" charset="0"/>
              </a:rPr>
              <a:t>Why can it sometimes be difficult when there are changes in Church leadership?</a:t>
            </a:r>
            <a:endParaRPr lang="en-US" b="1"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BA1E311-F330-40CF-B525-366FD97F081F}"/>
              </a:ext>
            </a:extLst>
          </p:cNvPr>
          <p:cNvSpPr/>
          <p:nvPr/>
        </p:nvSpPr>
        <p:spPr>
          <a:xfrm>
            <a:off x="1066904" y="1753103"/>
            <a:ext cx="9244713" cy="369332"/>
          </a:xfrm>
          <a:prstGeom prst="rect">
            <a:avLst/>
          </a:prstGeom>
        </p:spPr>
        <p:txBody>
          <a:bodyPr wrap="square">
            <a:spAutoFit/>
          </a:bodyPr>
          <a:lstStyle/>
          <a:p>
            <a:pPr algn="just"/>
            <a:r>
              <a:rPr lang="en-US" b="1" dirty="0">
                <a:solidFill>
                  <a:srgbClr val="333333"/>
                </a:solidFill>
                <a:latin typeface="Arial" panose="020B0604020202020204" pitchFamily="34" charset="0"/>
                <a:cs typeface="Arial" panose="020B0604020202020204" pitchFamily="34" charset="0"/>
              </a:rPr>
              <a:t>What challenges can we sometimes experience in accepting a new leader?</a:t>
            </a:r>
            <a:endParaRPr lang="en-US" b="1"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CAD5E83D-AEB6-40F2-B83C-36A9899D2BA1}"/>
              </a:ext>
            </a:extLst>
          </p:cNvPr>
          <p:cNvSpPr/>
          <p:nvPr/>
        </p:nvSpPr>
        <p:spPr>
          <a:xfrm>
            <a:off x="1066904" y="2353267"/>
            <a:ext cx="1620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2:1-3</a:t>
            </a:r>
          </a:p>
        </p:txBody>
      </p:sp>
      <p:sp>
        <p:nvSpPr>
          <p:cNvPr id="7" name="Rectángulo 6">
            <a:extLst>
              <a:ext uri="{FF2B5EF4-FFF2-40B4-BE49-F238E27FC236}">
                <a16:creationId xmlns:a16="http://schemas.microsoft.com/office/drawing/2014/main" id="{60D4C633-A3B7-493B-89FE-8FB03CCE100D}"/>
              </a:ext>
            </a:extLst>
          </p:cNvPr>
          <p:cNvSpPr/>
          <p:nvPr/>
        </p:nvSpPr>
        <p:spPr>
          <a:xfrm>
            <a:off x="1066904" y="2722599"/>
            <a:ext cx="10114671"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it came to pass, when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would take up Elijah into heaven by a whirlwind, that Elijah went with Elisha from Gilgal.</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Elijah said unto Elisha, Tarry here, I pray thee; for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hath sent me to Beth-el. And Elisha said unto him, As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liveth, and as thy soul liveth, I will not leave thee. So they went down to Beth-el.</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sons of the prophets that were at Beth-el came forth to Elisha, and said unto him, Knowest thou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take away thy master from thy head to day? And he said, Yea, I know it; hold ye your peace.</a:t>
            </a:r>
          </a:p>
        </p:txBody>
      </p:sp>
    </p:spTree>
    <p:extLst>
      <p:ext uri="{BB962C8B-B14F-4D97-AF65-F5344CB8AC3E}">
        <p14:creationId xmlns:p14="http://schemas.microsoft.com/office/powerpoint/2010/main" val="8045568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750" fill="hold"/>
                                        <p:tgtEl>
                                          <p:spTgt spid="5"/>
                                        </p:tgtEl>
                                        <p:attrNameLst>
                                          <p:attrName>ppt_x</p:attrName>
                                        </p:attrNameLst>
                                      </p:cBhvr>
                                      <p:tavLst>
                                        <p:tav tm="0">
                                          <p:val>
                                            <p:strVal val="0-#ppt_w/2"/>
                                          </p:val>
                                        </p:tav>
                                        <p:tav tm="100000">
                                          <p:val>
                                            <p:strVal val="#ppt_x"/>
                                          </p:val>
                                        </p:tav>
                                      </p:tavLst>
                                    </p:anim>
                                    <p:anim calcmode="lin" valueType="num">
                                      <p:cBhvr additive="base">
                                        <p:cTn id="15" dur="1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plus(in)">
                                      <p:cBhvr>
                                        <p:cTn id="20" dur="2000"/>
                                        <p:tgtEl>
                                          <p:spTgt spid="9"/>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plus(in)">
                                      <p:cBhvr>
                                        <p:cTn id="23" dur="2000"/>
                                        <p:tgtEl>
                                          <p:spTgt spid="8"/>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in)">
                                      <p:cBhvr>
                                        <p:cTn id="26" dur="2000"/>
                                        <p:tgtEl>
                                          <p:spTgt spid="6"/>
                                        </p:tgtEl>
                                      </p:cBhvr>
                                    </p:animEffect>
                                  </p:childTnLst>
                                </p:cTn>
                              </p:par>
                              <p:par>
                                <p:cTn id="27" presetID="1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1BD2531-9B74-4E51-A5EC-7D0BB16194F4}"/>
              </a:ext>
            </a:extLst>
          </p:cNvPr>
          <p:cNvSpPr/>
          <p:nvPr/>
        </p:nvSpPr>
        <p:spPr>
          <a:xfrm>
            <a:off x="1065691" y="4108432"/>
            <a:ext cx="519885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Elijah request of Elisha three times?</a:t>
            </a:r>
          </a:p>
        </p:txBody>
      </p:sp>
      <p:sp>
        <p:nvSpPr>
          <p:cNvPr id="11" name="Rectángulo 10">
            <a:extLst>
              <a:ext uri="{FF2B5EF4-FFF2-40B4-BE49-F238E27FC236}">
                <a16:creationId xmlns:a16="http://schemas.microsoft.com/office/drawing/2014/main" id="{D6AE16AD-42D2-46B7-8BA3-0BEAFE17DEF8}"/>
              </a:ext>
            </a:extLst>
          </p:cNvPr>
          <p:cNvSpPr/>
          <p:nvPr/>
        </p:nvSpPr>
        <p:spPr>
          <a:xfrm>
            <a:off x="1065691" y="1061444"/>
            <a:ext cx="1730518" cy="84686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7841E29-222C-4E0D-81CD-C00F7E633774}"/>
              </a:ext>
            </a:extLst>
          </p:cNvPr>
          <p:cNvSpPr/>
          <p:nvPr/>
        </p:nvSpPr>
        <p:spPr>
          <a:xfrm>
            <a:off x="1065691" y="1430776"/>
            <a:ext cx="9766432" cy="230832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41C77CE1-0BB9-4073-BDC5-C37944A1E47B}"/>
              </a:ext>
            </a:extLst>
          </p:cNvPr>
          <p:cNvSpPr/>
          <p:nvPr/>
        </p:nvSpPr>
        <p:spPr>
          <a:xfrm>
            <a:off x="1065691" y="4643005"/>
            <a:ext cx="475001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Elisha say to Elijah three times?</a:t>
            </a:r>
          </a:p>
        </p:txBody>
      </p:sp>
      <p:sp>
        <p:nvSpPr>
          <p:cNvPr id="5" name="Rectángulo 4">
            <a:extLst>
              <a:ext uri="{FF2B5EF4-FFF2-40B4-BE49-F238E27FC236}">
                <a16:creationId xmlns:a16="http://schemas.microsoft.com/office/drawing/2014/main" id="{5300ABA1-C4CA-4FDF-B996-F3BED3D0F9BE}"/>
              </a:ext>
            </a:extLst>
          </p:cNvPr>
          <p:cNvSpPr/>
          <p:nvPr/>
        </p:nvSpPr>
        <p:spPr>
          <a:xfrm>
            <a:off x="1065691" y="5177578"/>
            <a:ext cx="78391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Elisha’s responses teach us about following the prophet? </a:t>
            </a:r>
          </a:p>
        </p:txBody>
      </p:sp>
      <p:sp>
        <p:nvSpPr>
          <p:cNvPr id="8" name="Rectángulo 7">
            <a:extLst>
              <a:ext uri="{FF2B5EF4-FFF2-40B4-BE49-F238E27FC236}">
                <a16:creationId xmlns:a16="http://schemas.microsoft.com/office/drawing/2014/main" id="{83257CA5-093C-4A1A-971A-E750937DDB6B}"/>
              </a:ext>
            </a:extLst>
          </p:cNvPr>
          <p:cNvSpPr/>
          <p:nvPr/>
        </p:nvSpPr>
        <p:spPr>
          <a:xfrm>
            <a:off x="1065691" y="1430776"/>
            <a:ext cx="9766432"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Elijah said unto him, Elisha, tarry here, I pray thee;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sent me to Jericho. And he said,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liveth, and as thy soul liveth, I will not leave thee. So they came to Jericho.</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sons of the prophets that were at Jericho came to Elisha, and said unto him, Knowest thou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take away thy master from thy head to day? And he answered, Yea, I know it; hold ye your peace.</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Elijah said unto him, Tarry, I pray thee, here; for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hath sent me to Jordan. And he said,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liveth, and asthy soul liveth, I will not leave thee. And they two went on.</a:t>
            </a:r>
          </a:p>
        </p:txBody>
      </p:sp>
      <p:sp>
        <p:nvSpPr>
          <p:cNvPr id="9" name="Rectángulo 8">
            <a:extLst>
              <a:ext uri="{FF2B5EF4-FFF2-40B4-BE49-F238E27FC236}">
                <a16:creationId xmlns:a16="http://schemas.microsoft.com/office/drawing/2014/main" id="{832EBE8A-68CD-4494-A9EF-884AB369CD87}"/>
              </a:ext>
            </a:extLst>
          </p:cNvPr>
          <p:cNvSpPr/>
          <p:nvPr/>
        </p:nvSpPr>
        <p:spPr>
          <a:xfrm>
            <a:off x="1065691" y="1061444"/>
            <a:ext cx="1620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2:4-6</a:t>
            </a:r>
          </a:p>
        </p:txBody>
      </p:sp>
    </p:spTree>
    <p:extLst>
      <p:ext uri="{BB962C8B-B14F-4D97-AF65-F5344CB8AC3E}">
        <p14:creationId xmlns:p14="http://schemas.microsoft.com/office/powerpoint/2010/main" val="3022364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E8DBC8-B957-431A-BC2D-671465403B2A}"/>
              </a:ext>
            </a:extLst>
          </p:cNvPr>
          <p:cNvSpPr/>
          <p:nvPr/>
        </p:nvSpPr>
        <p:spPr>
          <a:xfrm>
            <a:off x="914399" y="4034326"/>
            <a:ext cx="76387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Elijah ask Elisha after they crossed the Jordan River?</a:t>
            </a:r>
          </a:p>
        </p:txBody>
      </p:sp>
      <p:sp>
        <p:nvSpPr>
          <p:cNvPr id="9" name="Rectángulo 8">
            <a:extLst>
              <a:ext uri="{FF2B5EF4-FFF2-40B4-BE49-F238E27FC236}">
                <a16:creationId xmlns:a16="http://schemas.microsoft.com/office/drawing/2014/main" id="{BD9D3D66-E1B4-494E-9746-B0EDAC99E096}"/>
              </a:ext>
            </a:extLst>
          </p:cNvPr>
          <p:cNvSpPr/>
          <p:nvPr/>
        </p:nvSpPr>
        <p:spPr>
          <a:xfrm>
            <a:off x="768162" y="885699"/>
            <a:ext cx="1855768" cy="92984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65CAAE72-A78D-4E01-97F7-4720EA2BDDA9}"/>
              </a:ext>
            </a:extLst>
          </p:cNvPr>
          <p:cNvSpPr/>
          <p:nvPr/>
        </p:nvSpPr>
        <p:spPr>
          <a:xfrm>
            <a:off x="755374" y="1245272"/>
            <a:ext cx="10164417" cy="25853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01A1CEB1-EFF6-4E80-A504-326827768A35}"/>
              </a:ext>
            </a:extLst>
          </p:cNvPr>
          <p:cNvSpPr/>
          <p:nvPr/>
        </p:nvSpPr>
        <p:spPr>
          <a:xfrm>
            <a:off x="914398" y="875940"/>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2:7-10</a:t>
            </a:r>
          </a:p>
        </p:txBody>
      </p:sp>
      <p:sp>
        <p:nvSpPr>
          <p:cNvPr id="5" name="Rectángulo 4">
            <a:extLst>
              <a:ext uri="{FF2B5EF4-FFF2-40B4-BE49-F238E27FC236}">
                <a16:creationId xmlns:a16="http://schemas.microsoft.com/office/drawing/2014/main" id="{5434BEDE-417C-4E13-B24C-3D31739B8199}"/>
              </a:ext>
            </a:extLst>
          </p:cNvPr>
          <p:cNvSpPr/>
          <p:nvPr/>
        </p:nvSpPr>
        <p:spPr>
          <a:xfrm>
            <a:off x="914400" y="1245272"/>
            <a:ext cx="9859153"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fifty men of the sons of the prophets went, and stood to view afar off: and they two stood by Jordan.</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Elijah took his mantle, and wrapped it together, and smote the waters, and they were divided hither and thither, so that they two went over on dry ground.</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And it came to pass, when they were gone over, that Elijah said unto Elisha, Ask what I shall do for thee, before I be taken away from thee. And Elisha said, I pray thee, let a double portion of thy spirit be upon me.</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he said, Thou hast asked a hard thing: nevertheless, if thou see me when I am taken from thee, it shall be so unto thee; but if not, it shall not be so.</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BCFC3A8E-B403-4B84-9352-60BBF0CEF804}"/>
              </a:ext>
            </a:extLst>
          </p:cNvPr>
          <p:cNvSpPr/>
          <p:nvPr/>
        </p:nvSpPr>
        <p:spPr>
          <a:xfrm>
            <a:off x="914399" y="4569259"/>
            <a:ext cx="410881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Elisha desire from Elijah? </a:t>
            </a:r>
          </a:p>
        </p:txBody>
      </p:sp>
      <p:sp>
        <p:nvSpPr>
          <p:cNvPr id="7" name="Rectángulo 6">
            <a:extLst>
              <a:ext uri="{FF2B5EF4-FFF2-40B4-BE49-F238E27FC236}">
                <a16:creationId xmlns:a16="http://schemas.microsoft.com/office/drawing/2014/main" id="{C476D8EA-E369-4D22-A25A-938449FFC80C}"/>
              </a:ext>
            </a:extLst>
          </p:cNvPr>
          <p:cNvSpPr/>
          <p:nvPr/>
        </p:nvSpPr>
        <p:spPr>
          <a:xfrm>
            <a:off x="914398" y="5104192"/>
            <a:ext cx="8328075"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How did Elijah say Elisha would know if his request had been granted?</a:t>
            </a:r>
          </a:p>
        </p:txBody>
      </p:sp>
    </p:spTree>
    <p:extLst>
      <p:ext uri="{BB962C8B-B14F-4D97-AF65-F5344CB8AC3E}">
        <p14:creationId xmlns:p14="http://schemas.microsoft.com/office/powerpoint/2010/main" val="1117030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114" fill="hold">
                                          <p:stCondLst>
                                            <p:cond delay="0"/>
                                          </p:stCondLst>
                                        </p:cTn>
                                        <p:tgtEl>
                                          <p:spTgt spid="2">
                                            <p:txEl>
                                              <p:pRg st="0" end="0"/>
                                            </p:txEl>
                                          </p:spTgt>
                                        </p:tgtEl>
                                        <p:attrNameLst>
                                          <p:attrName>style.rotation</p:attrName>
                                        </p:attrNameLst>
                                      </p:cBhvr>
                                      <p:to>
                                        <p:strVal val="-45.0"/>
                                      </p:to>
                                    </p:set>
                                    <p:anim calcmode="lin" valueType="num">
                                      <p:cBhvr>
                                        <p:cTn id="8" dur="114" fill="hold">
                                          <p:stCondLst>
                                            <p:cond delay="114"/>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800" decel="100000"/>
                                        <p:tgtEl>
                                          <p:spTgt spid="7"/>
                                        </p:tgtEl>
                                      </p:cBhvr>
                                    </p:animEffect>
                                    <p:anim calcmode="lin" valueType="num">
                                      <p:cBhvr>
                                        <p:cTn id="23" dur="800" decel="100000" fill="hold"/>
                                        <p:tgtEl>
                                          <p:spTgt spid="7"/>
                                        </p:tgtEl>
                                        <p:attrNameLst>
                                          <p:attrName>style.rotation</p:attrName>
                                        </p:attrNameLst>
                                      </p:cBhvr>
                                      <p:tavLst>
                                        <p:tav tm="0">
                                          <p:val>
                                            <p:fltVal val="-90"/>
                                          </p:val>
                                        </p:tav>
                                        <p:tav tm="100000">
                                          <p:val>
                                            <p:fltVal val="0"/>
                                          </p:val>
                                        </p:tav>
                                      </p:tavLst>
                                    </p:anim>
                                    <p:anim calcmode="lin" valueType="num">
                                      <p:cBhvr>
                                        <p:cTn id="24" dur="800" decel="100000" fill="hold"/>
                                        <p:tgtEl>
                                          <p:spTgt spid="7"/>
                                        </p:tgtEl>
                                        <p:attrNameLst>
                                          <p:attrName>ppt_x</p:attrName>
                                        </p:attrNameLst>
                                      </p:cBhvr>
                                      <p:tavLst>
                                        <p:tav tm="0">
                                          <p:val>
                                            <p:strVal val="#ppt_x+0.4"/>
                                          </p:val>
                                        </p:tav>
                                        <p:tav tm="100000">
                                          <p:val>
                                            <p:strVal val="#ppt_x-0.05"/>
                                          </p:val>
                                        </p:tav>
                                      </p:tavLst>
                                    </p:anim>
                                    <p:anim calcmode="lin" valueType="num">
                                      <p:cBhvr>
                                        <p:cTn id="25" dur="800" decel="100000" fill="hold"/>
                                        <p:tgtEl>
                                          <p:spTgt spid="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EAAAF8D-6E3D-4396-A7EB-8D267D5F19CB}"/>
              </a:ext>
            </a:extLst>
          </p:cNvPr>
          <p:cNvSpPr/>
          <p:nvPr/>
        </p:nvSpPr>
        <p:spPr>
          <a:xfrm>
            <a:off x="768626" y="783607"/>
            <a:ext cx="2113835" cy="95242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E0910657-F2CC-4F16-9A16-97A49BE5C191}"/>
              </a:ext>
            </a:extLst>
          </p:cNvPr>
          <p:cNvSpPr/>
          <p:nvPr/>
        </p:nvSpPr>
        <p:spPr>
          <a:xfrm>
            <a:off x="755374" y="1152939"/>
            <a:ext cx="10094733" cy="286232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41380EC4-32E2-45AC-AD08-72CC6171ADC3}"/>
              </a:ext>
            </a:extLst>
          </p:cNvPr>
          <p:cNvSpPr/>
          <p:nvPr/>
        </p:nvSpPr>
        <p:spPr>
          <a:xfrm>
            <a:off x="914400" y="783607"/>
            <a:ext cx="194155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Kings 2:15-18 </a:t>
            </a:r>
          </a:p>
        </p:txBody>
      </p:sp>
      <p:sp>
        <p:nvSpPr>
          <p:cNvPr id="4" name="Rectángulo 3">
            <a:extLst>
              <a:ext uri="{FF2B5EF4-FFF2-40B4-BE49-F238E27FC236}">
                <a16:creationId xmlns:a16="http://schemas.microsoft.com/office/drawing/2014/main" id="{E2886715-2CCB-4E3B-A63F-EF9E2F7E6D67}"/>
              </a:ext>
            </a:extLst>
          </p:cNvPr>
          <p:cNvSpPr/>
          <p:nvPr/>
        </p:nvSpPr>
        <p:spPr>
          <a:xfrm>
            <a:off x="914400" y="1152939"/>
            <a:ext cx="9935710" cy="2862322"/>
          </a:xfrm>
          <a:prstGeom prst="rect">
            <a:avLst/>
          </a:prstGeom>
        </p:spPr>
        <p:txBody>
          <a:bodyPr wrap="square">
            <a:spAutoFit/>
          </a:bodyPr>
          <a:lstStyle/>
          <a:p>
            <a:pPr algn="just" fontAlgn="base"/>
            <a:r>
              <a:rPr lang="en-US" b="1" dirty="0">
                <a:solidFill>
                  <a:srgbClr val="333333"/>
                </a:solidFill>
                <a:latin typeface="Arial" panose="020B0604020202020204" pitchFamily="34" charset="0"/>
                <a:cs typeface="Arial" panose="020B0604020202020204" pitchFamily="34" charset="0"/>
              </a:rPr>
              <a:t>15 </a:t>
            </a:r>
            <a:r>
              <a:rPr lang="en-US" dirty="0">
                <a:solidFill>
                  <a:srgbClr val="333333"/>
                </a:solidFill>
                <a:latin typeface="Arial" panose="020B0604020202020204" pitchFamily="34" charset="0"/>
                <a:cs typeface="Arial" panose="020B0604020202020204" pitchFamily="34" charset="0"/>
              </a:rPr>
              <a:t>And when the sons of the prophets which were to view at Jericho saw him, they said, The spirit of Elijah doth rest on Elisha. And they came to meet him, and bowed themselves to the ground before him.</a:t>
            </a:r>
          </a:p>
          <a:p>
            <a:pPr algn="just" fontAlgn="base"/>
            <a:r>
              <a:rPr lang="en-US" b="1" dirty="0">
                <a:solidFill>
                  <a:srgbClr val="333333"/>
                </a:solidFill>
                <a:latin typeface="Arial" panose="020B0604020202020204" pitchFamily="34" charset="0"/>
                <a:cs typeface="Arial" panose="020B0604020202020204" pitchFamily="34" charset="0"/>
              </a:rPr>
              <a:t>16 </a:t>
            </a:r>
            <a:r>
              <a:rPr lang="en-US" dirty="0">
                <a:solidFill>
                  <a:srgbClr val="333333"/>
                </a:solidFill>
                <a:latin typeface="Arial" panose="020B0604020202020204" pitchFamily="34" charset="0"/>
                <a:cs typeface="Arial" panose="020B0604020202020204" pitchFamily="34" charset="0"/>
              </a:rPr>
              <a:t>¶ And they said unto him, Behold now, there be with thy servants fifty strong men; let them go, we pray thee, and seek thy master: lest peradventure the Spirit of the </a:t>
            </a:r>
            <a:r>
              <a:rPr lang="en-US" cap="small" dirty="0">
                <a:solidFill>
                  <a:srgbClr val="333333"/>
                </a:solidFill>
                <a:latin typeface="Arial" panose="020B0604020202020204" pitchFamily="34" charset="0"/>
                <a:cs typeface="Arial" panose="020B0604020202020204" pitchFamily="34" charset="0"/>
              </a:rPr>
              <a:t>Lord</a:t>
            </a:r>
            <a:r>
              <a:rPr lang="en-US" dirty="0">
                <a:solidFill>
                  <a:srgbClr val="333333"/>
                </a:solidFill>
                <a:latin typeface="Arial" panose="020B0604020202020204" pitchFamily="34" charset="0"/>
                <a:cs typeface="Arial" panose="020B0604020202020204" pitchFamily="34" charset="0"/>
              </a:rPr>
              <a:t> hath taken him up, and cast him upon some mountain, or into some valley. And he said, Ye shall not send.</a:t>
            </a:r>
          </a:p>
          <a:p>
            <a:pPr algn="just" fontAlgn="base"/>
            <a:r>
              <a:rPr lang="en-US" b="1" dirty="0">
                <a:solidFill>
                  <a:srgbClr val="333333"/>
                </a:solidFill>
                <a:latin typeface="Arial" panose="020B0604020202020204" pitchFamily="34" charset="0"/>
                <a:cs typeface="Arial" panose="020B0604020202020204" pitchFamily="34" charset="0"/>
              </a:rPr>
              <a:t>17 </a:t>
            </a:r>
            <a:r>
              <a:rPr lang="en-US" dirty="0">
                <a:solidFill>
                  <a:srgbClr val="333333"/>
                </a:solidFill>
                <a:latin typeface="Arial" panose="020B0604020202020204" pitchFamily="34" charset="0"/>
                <a:cs typeface="Arial" panose="020B0604020202020204" pitchFamily="34" charset="0"/>
              </a:rPr>
              <a:t>And when they urged him till he was ashamed, he said, Send. They sent therefore fifty men; and they sought three days, but found him not.</a:t>
            </a:r>
          </a:p>
          <a:p>
            <a:pPr algn="just" fontAlgn="base"/>
            <a:r>
              <a:rPr lang="en-US" b="1" dirty="0">
                <a:solidFill>
                  <a:srgbClr val="333333"/>
                </a:solidFill>
                <a:latin typeface="Arial" panose="020B0604020202020204" pitchFamily="34" charset="0"/>
                <a:cs typeface="Arial" panose="020B0604020202020204" pitchFamily="34" charset="0"/>
              </a:rPr>
              <a:t>18 </a:t>
            </a:r>
            <a:r>
              <a:rPr lang="en-US" dirty="0">
                <a:solidFill>
                  <a:srgbClr val="333333"/>
                </a:solidFill>
                <a:latin typeface="Arial" panose="020B0604020202020204" pitchFamily="34" charset="0"/>
                <a:cs typeface="Arial" panose="020B0604020202020204" pitchFamily="34" charset="0"/>
              </a:rPr>
              <a:t>And when they came again to him, (for he tarried at Jericho,) he said unto them, Did I not say unto you, Go not?</a:t>
            </a:r>
            <a:endParaRPr lang="en-US" b="0" i="0" dirty="0">
              <a:solidFill>
                <a:srgbClr val="333333"/>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A303B93-1646-43DD-830E-E05141C56CA1}"/>
              </a:ext>
            </a:extLst>
          </p:cNvPr>
          <p:cNvSpPr/>
          <p:nvPr/>
        </p:nvSpPr>
        <p:spPr>
          <a:xfrm>
            <a:off x="914400" y="4199927"/>
            <a:ext cx="35189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they still want to do?</a:t>
            </a:r>
          </a:p>
        </p:txBody>
      </p:sp>
      <p:sp>
        <p:nvSpPr>
          <p:cNvPr id="6" name="Rectángulo 5">
            <a:extLst>
              <a:ext uri="{FF2B5EF4-FFF2-40B4-BE49-F238E27FC236}">
                <a16:creationId xmlns:a16="http://schemas.microsoft.com/office/drawing/2014/main" id="{8AF4294A-8F4B-4E5A-934A-2CCBFECD799A}"/>
              </a:ext>
            </a:extLst>
          </p:cNvPr>
          <p:cNvSpPr/>
          <p:nvPr/>
        </p:nvSpPr>
        <p:spPr>
          <a:xfrm>
            <a:off x="914399" y="4583546"/>
            <a:ext cx="99357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 reaction of the sons of the prophets show a lack of understanding about Elisha’s new role?</a:t>
            </a:r>
          </a:p>
        </p:txBody>
      </p:sp>
      <p:sp>
        <p:nvSpPr>
          <p:cNvPr id="7" name="Rectángulo 6">
            <a:extLst>
              <a:ext uri="{FF2B5EF4-FFF2-40B4-BE49-F238E27FC236}">
                <a16:creationId xmlns:a16="http://schemas.microsoft.com/office/drawing/2014/main" id="{31AFEFA3-A0B2-4D5C-8479-02D382E02B9E}"/>
              </a:ext>
            </a:extLst>
          </p:cNvPr>
          <p:cNvSpPr/>
          <p:nvPr/>
        </p:nvSpPr>
        <p:spPr>
          <a:xfrm>
            <a:off x="914399" y="5244164"/>
            <a:ext cx="993570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understanding the truth you identified from 2 Kings 2:11–14 help us when Church leaders are released and new leaders are called?</a:t>
            </a:r>
          </a:p>
        </p:txBody>
      </p:sp>
    </p:spTree>
    <p:extLst>
      <p:ext uri="{BB962C8B-B14F-4D97-AF65-F5344CB8AC3E}">
        <p14:creationId xmlns:p14="http://schemas.microsoft.com/office/powerpoint/2010/main" val="1233561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0" fill="hold"/>
                                        <p:tgtEl>
                                          <p:spTgt spid="7"/>
                                        </p:tgtEl>
                                        <p:attrNameLst>
                                          <p:attrName>ppt_w</p:attrName>
                                        </p:attrNameLst>
                                      </p:cBhvr>
                                      <p:tavLst>
                                        <p:tav tm="0" fmla="#ppt_w*sin(2.5*pi*$)">
                                          <p:val>
                                            <p:fltVal val="0"/>
                                          </p:val>
                                        </p:tav>
                                        <p:tav tm="100000">
                                          <p:val>
                                            <p:fltVal val="1"/>
                                          </p:val>
                                        </p:tav>
                                      </p:tavLst>
                                    </p:anim>
                                    <p:anim calcmode="lin" valueType="num">
                                      <p:cBhvr>
                                        <p:cTn id="21"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D8155B8-6B52-488E-8886-8CDD1783211E}"/>
              </a:ext>
            </a:extLst>
          </p:cNvPr>
          <p:cNvSpPr/>
          <p:nvPr/>
        </p:nvSpPr>
        <p:spPr>
          <a:xfrm>
            <a:off x="2168482" y="2767280"/>
            <a:ext cx="7855035" cy="1323439"/>
          </a:xfrm>
          <a:prstGeom prst="rect">
            <a:avLst/>
          </a:prstGeom>
        </p:spPr>
        <p:txBody>
          <a:bodyPr wrap="none">
            <a:spAutoFit/>
          </a:bodyPr>
          <a:lstStyle/>
          <a:p>
            <a:pPr fontAlgn="base"/>
            <a:r>
              <a:rPr lang="en-US" sz="4000" b="1" dirty="0">
                <a:solidFill>
                  <a:schemeClr val="bg2">
                    <a:lumMod val="50000"/>
                  </a:schemeClr>
                </a:solidFill>
                <a:latin typeface="Sylfaen" panose="010A0502050306030303" pitchFamily="18" charset="0"/>
              </a:rPr>
              <a:t>“The kings of Israel and Judah unite </a:t>
            </a:r>
          </a:p>
          <a:p>
            <a:pPr algn="ctr" fontAlgn="base"/>
            <a:r>
              <a:rPr lang="en-US" sz="4000" b="1" dirty="0">
                <a:solidFill>
                  <a:schemeClr val="bg2">
                    <a:lumMod val="50000"/>
                  </a:schemeClr>
                </a:solidFill>
                <a:latin typeface="Sylfaen" panose="010A0502050306030303" pitchFamily="18" charset="0"/>
              </a:rPr>
              <a:t>against Moab”</a:t>
            </a:r>
            <a:endParaRPr lang="en-US" sz="4000" b="1" dirty="0">
              <a:solidFill>
                <a:schemeClr val="bg2">
                  <a:lumMod val="50000"/>
                </a:schemeClr>
              </a:solidFill>
              <a:effectLst/>
              <a:latin typeface="Sylfaen" panose="010A0502050306030303" pitchFamily="18" charset="0"/>
            </a:endParaRPr>
          </a:p>
        </p:txBody>
      </p:sp>
      <p:sp>
        <p:nvSpPr>
          <p:cNvPr id="4" name="Rectángulo 3">
            <a:extLst>
              <a:ext uri="{FF2B5EF4-FFF2-40B4-BE49-F238E27FC236}">
                <a16:creationId xmlns:a16="http://schemas.microsoft.com/office/drawing/2014/main" id="{78DDF48A-F7EB-4B05-89B3-FF987A704F8B}"/>
              </a:ext>
            </a:extLst>
          </p:cNvPr>
          <p:cNvSpPr/>
          <p:nvPr/>
        </p:nvSpPr>
        <p:spPr>
          <a:xfrm>
            <a:off x="914400" y="783607"/>
            <a:ext cx="1210588"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2 Kings 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0935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9567702-EFB9-4083-AB08-19AC0A43B447}"/>
              </a:ext>
            </a:extLst>
          </p:cNvPr>
          <p:cNvSpPr/>
          <p:nvPr/>
        </p:nvSpPr>
        <p:spPr>
          <a:xfrm>
            <a:off x="940047" y="3489069"/>
            <a:ext cx="455765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Elisha say the Lord would do?</a:t>
            </a:r>
          </a:p>
        </p:txBody>
      </p:sp>
      <p:sp>
        <p:nvSpPr>
          <p:cNvPr id="9" name="Rectángulo 8">
            <a:extLst>
              <a:ext uri="{FF2B5EF4-FFF2-40B4-BE49-F238E27FC236}">
                <a16:creationId xmlns:a16="http://schemas.microsoft.com/office/drawing/2014/main" id="{B8BD86CD-63BF-407A-B8EA-B386808449D9}"/>
              </a:ext>
            </a:extLst>
          </p:cNvPr>
          <p:cNvSpPr/>
          <p:nvPr/>
        </p:nvSpPr>
        <p:spPr>
          <a:xfrm>
            <a:off x="942597" y="970765"/>
            <a:ext cx="1864678" cy="74651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619952F2-7E80-43E7-BD87-548A3FEAA854}"/>
              </a:ext>
            </a:extLst>
          </p:cNvPr>
          <p:cNvSpPr/>
          <p:nvPr/>
        </p:nvSpPr>
        <p:spPr>
          <a:xfrm>
            <a:off x="938719" y="1337605"/>
            <a:ext cx="9892075" cy="147732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A79D322F-9FE6-46A3-91CC-93B50366FAF2}"/>
              </a:ext>
            </a:extLst>
          </p:cNvPr>
          <p:cNvSpPr/>
          <p:nvPr/>
        </p:nvSpPr>
        <p:spPr>
          <a:xfrm>
            <a:off x="940048" y="968273"/>
            <a:ext cx="186467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Kings 3:11-12</a:t>
            </a:r>
          </a:p>
        </p:txBody>
      </p:sp>
      <p:sp>
        <p:nvSpPr>
          <p:cNvPr id="4" name="Rectángulo 3">
            <a:extLst>
              <a:ext uri="{FF2B5EF4-FFF2-40B4-BE49-F238E27FC236}">
                <a16:creationId xmlns:a16="http://schemas.microsoft.com/office/drawing/2014/main" id="{8BC714E4-0BDA-4AA7-AE35-58732AFB637B}"/>
              </a:ext>
            </a:extLst>
          </p:cNvPr>
          <p:cNvSpPr/>
          <p:nvPr/>
        </p:nvSpPr>
        <p:spPr>
          <a:xfrm>
            <a:off x="940047" y="1337605"/>
            <a:ext cx="9892075" cy="1477328"/>
          </a:xfrm>
          <a:prstGeom prst="rect">
            <a:avLst/>
          </a:prstGeom>
        </p:spPr>
        <p:txBody>
          <a:bodyPr wrap="square">
            <a:spAutoFit/>
          </a:bodyPr>
          <a:lstStyle/>
          <a:p>
            <a:pPr algn="just" fontAlgn="base"/>
            <a:r>
              <a:rPr lang="en-US" b="1" dirty="0">
                <a:solidFill>
                  <a:srgbClr val="333333"/>
                </a:solidFill>
                <a:latin typeface="Arial" panose="020B0604020202020204" pitchFamily="34" charset="0"/>
                <a:cs typeface="Arial" panose="020B0604020202020204" pitchFamily="34" charset="0"/>
              </a:rPr>
              <a:t>11 </a:t>
            </a:r>
            <a:r>
              <a:rPr lang="en-US" dirty="0">
                <a:solidFill>
                  <a:srgbClr val="333333"/>
                </a:solidFill>
                <a:latin typeface="Arial" panose="020B0604020202020204" pitchFamily="34" charset="0"/>
                <a:cs typeface="Arial" panose="020B0604020202020204" pitchFamily="34" charset="0"/>
              </a:rPr>
              <a:t>But Jehoshaphat said, Is there not here a prophet of the </a:t>
            </a:r>
            <a:r>
              <a:rPr lang="en-US" cap="small" dirty="0">
                <a:solidFill>
                  <a:srgbClr val="333333"/>
                </a:solidFill>
                <a:latin typeface="Arial" panose="020B0604020202020204" pitchFamily="34" charset="0"/>
                <a:cs typeface="Arial" panose="020B0604020202020204" pitchFamily="34" charset="0"/>
              </a:rPr>
              <a:t>Lord</a:t>
            </a:r>
            <a:r>
              <a:rPr lang="en-US" dirty="0">
                <a:solidFill>
                  <a:srgbClr val="333333"/>
                </a:solidFill>
                <a:latin typeface="Arial" panose="020B0604020202020204" pitchFamily="34" charset="0"/>
                <a:cs typeface="Arial" panose="020B0604020202020204" pitchFamily="34" charset="0"/>
              </a:rPr>
              <a:t>, that we may inquire of the </a:t>
            </a:r>
            <a:r>
              <a:rPr lang="en-US" cap="small" dirty="0">
                <a:solidFill>
                  <a:srgbClr val="333333"/>
                </a:solidFill>
                <a:latin typeface="Arial" panose="020B0604020202020204" pitchFamily="34" charset="0"/>
                <a:cs typeface="Arial" panose="020B0604020202020204" pitchFamily="34" charset="0"/>
              </a:rPr>
              <a:t>Lord</a:t>
            </a:r>
            <a:r>
              <a:rPr lang="en-US" dirty="0">
                <a:solidFill>
                  <a:srgbClr val="333333"/>
                </a:solidFill>
                <a:latin typeface="Arial" panose="020B0604020202020204" pitchFamily="34" charset="0"/>
                <a:cs typeface="Arial" panose="020B0604020202020204" pitchFamily="34" charset="0"/>
              </a:rPr>
              <a:t> by him? And one of the king of Israel’s servants answered and said, Here is Elisha the son of </a:t>
            </a:r>
            <a:r>
              <a:rPr lang="en-US" dirty="0" err="1">
                <a:solidFill>
                  <a:srgbClr val="333333"/>
                </a:solidFill>
                <a:latin typeface="Arial" panose="020B0604020202020204" pitchFamily="34" charset="0"/>
                <a:cs typeface="Arial" panose="020B0604020202020204" pitchFamily="34" charset="0"/>
              </a:rPr>
              <a:t>Shaphat</a:t>
            </a:r>
            <a:r>
              <a:rPr lang="en-US" dirty="0">
                <a:solidFill>
                  <a:srgbClr val="333333"/>
                </a:solidFill>
                <a:latin typeface="Arial" panose="020B0604020202020204" pitchFamily="34" charset="0"/>
                <a:cs typeface="Arial" panose="020B0604020202020204" pitchFamily="34" charset="0"/>
              </a:rPr>
              <a:t>, which poured water on the hands of Elijah.</a:t>
            </a:r>
          </a:p>
          <a:p>
            <a:pPr algn="just" fontAlgn="base"/>
            <a:r>
              <a:rPr lang="en-US" b="1" dirty="0">
                <a:solidFill>
                  <a:srgbClr val="333333"/>
                </a:solidFill>
                <a:latin typeface="Arial" panose="020B0604020202020204" pitchFamily="34" charset="0"/>
                <a:cs typeface="Arial" panose="020B0604020202020204" pitchFamily="34" charset="0"/>
              </a:rPr>
              <a:t>12 </a:t>
            </a:r>
            <a:r>
              <a:rPr lang="en-US" dirty="0">
                <a:solidFill>
                  <a:srgbClr val="333333"/>
                </a:solidFill>
                <a:latin typeface="Arial" panose="020B0604020202020204" pitchFamily="34" charset="0"/>
                <a:cs typeface="Arial" panose="020B0604020202020204" pitchFamily="34" charset="0"/>
              </a:rPr>
              <a:t>And Jehoshaphat said, The word of the </a:t>
            </a:r>
            <a:r>
              <a:rPr lang="en-US" cap="small" dirty="0">
                <a:solidFill>
                  <a:srgbClr val="333333"/>
                </a:solidFill>
                <a:latin typeface="Arial" panose="020B0604020202020204" pitchFamily="34" charset="0"/>
                <a:cs typeface="Arial" panose="020B0604020202020204" pitchFamily="34" charset="0"/>
              </a:rPr>
              <a:t>Lord</a:t>
            </a:r>
            <a:r>
              <a:rPr lang="en-US" dirty="0">
                <a:solidFill>
                  <a:srgbClr val="333333"/>
                </a:solidFill>
                <a:latin typeface="Arial" panose="020B0604020202020204" pitchFamily="34" charset="0"/>
                <a:cs typeface="Arial" panose="020B0604020202020204" pitchFamily="34" charset="0"/>
              </a:rPr>
              <a:t> is with him. So the king of Israel and Jehoshaphat and the king of Edom went down to him.</a:t>
            </a:r>
            <a:endParaRPr lang="en-US" b="0" i="0" dirty="0">
              <a:solidFill>
                <a:srgbClr val="333333"/>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9749038-7762-471B-BDD2-52E983065AD5}"/>
              </a:ext>
            </a:extLst>
          </p:cNvPr>
          <p:cNvSpPr/>
          <p:nvPr/>
        </p:nvSpPr>
        <p:spPr>
          <a:xfrm>
            <a:off x="940047" y="3059668"/>
            <a:ext cx="47713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To whom did the kings turn for guidance?</a:t>
            </a:r>
          </a:p>
        </p:txBody>
      </p:sp>
      <p:sp>
        <p:nvSpPr>
          <p:cNvPr id="7" name="Rectángulo 6">
            <a:extLst>
              <a:ext uri="{FF2B5EF4-FFF2-40B4-BE49-F238E27FC236}">
                <a16:creationId xmlns:a16="http://schemas.microsoft.com/office/drawing/2014/main" id="{24724DD9-3806-4A8E-94E9-5F78B7614124}"/>
              </a:ext>
            </a:extLst>
          </p:cNvPr>
          <p:cNvSpPr/>
          <p:nvPr/>
        </p:nvSpPr>
        <p:spPr>
          <a:xfrm>
            <a:off x="938719" y="3948673"/>
            <a:ext cx="35571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army need to do?</a:t>
            </a:r>
          </a:p>
        </p:txBody>
      </p:sp>
    </p:spTree>
    <p:extLst>
      <p:ext uri="{BB962C8B-B14F-4D97-AF65-F5344CB8AC3E}">
        <p14:creationId xmlns:p14="http://schemas.microsoft.com/office/powerpoint/2010/main" val="270134254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1380</Words>
  <Application>Microsoft Office PowerPoint</Application>
  <PresentationFormat>Widescreen</PresentationFormat>
  <Paragraphs>69</Paragraphs>
  <Slides>15</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Black</vt:lpstr>
      <vt:lpstr>Calibri</vt:lpstr>
      <vt:lpstr>Ink Free</vt:lpstr>
      <vt:lpstr>Palatino</vt:lpstr>
      <vt:lpstr>Rockwell</vt:lpstr>
      <vt:lpstr>Sylfaen</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4703</cp:revision>
  <dcterms:created xsi:type="dcterms:W3CDTF">2018-08-29T04:26:39Z</dcterms:created>
  <dcterms:modified xsi:type="dcterms:W3CDTF">2022-02-05T02:02:37Z</dcterms:modified>
</cp:coreProperties>
</file>