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7"/>
  </p:notesMasterIdLst>
  <p:sldIdLst>
    <p:sldId id="296" r:id="rId2"/>
    <p:sldId id="381" r:id="rId3"/>
    <p:sldId id="382" r:id="rId4"/>
    <p:sldId id="383" r:id="rId5"/>
    <p:sldId id="384" r:id="rId6"/>
    <p:sldId id="385" r:id="rId7"/>
    <p:sldId id="386" r:id="rId8"/>
    <p:sldId id="387" r:id="rId9"/>
    <p:sldId id="388" r:id="rId10"/>
    <p:sldId id="389" r:id="rId11"/>
    <p:sldId id="390" r:id="rId12"/>
    <p:sldId id="391" r:id="rId13"/>
    <p:sldId id="392" r:id="rId14"/>
    <p:sldId id="393" r:id="rId15"/>
    <p:sldId id="39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57"/>
    <a:srgbClr val="D88028"/>
    <a:srgbClr val="FF6600"/>
    <a:srgbClr val="59C7E9"/>
    <a:srgbClr val="6372DF"/>
    <a:srgbClr val="E97159"/>
    <a:srgbClr val="D6E513"/>
    <a:srgbClr val="6F7CBF"/>
    <a:srgbClr val="0BA2C5"/>
    <a:srgbClr val="B9DF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8" d="100"/>
          <a:sy n="78" d="100"/>
        </p:scale>
        <p:origin x="883" y="77"/>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4000"/>
            <a:lum/>
          </a:blip>
          <a:srcRect/>
          <a:stretch>
            <a:fillRect t="-31000" b="-31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7FXerc_qTeY?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accent2">
                    <a:lumMod val="50000"/>
                  </a:schemeClr>
                </a:solidFill>
                <a:effectLst>
                  <a:outerShdw blurRad="38100" dist="38100" dir="2700000" algn="tl">
                    <a:srgbClr val="000000">
                      <a:alpha val="43137"/>
                    </a:srgbClr>
                  </a:outerShdw>
                </a:effectLst>
                <a:latin typeface="Courier New" panose="02070309020205020404" pitchFamily="49" charset="0"/>
                <a:ea typeface="MS Gothic" panose="020B0609070205080204" pitchFamily="49" charset="-128"/>
                <a:cs typeface="Courier New" panose="02070309020205020404" pitchFamily="49"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BB52AEA-2D5A-46E2-83E5-460CFD91B3C0}"/>
              </a:ext>
            </a:extLst>
          </p:cNvPr>
          <p:cNvSpPr/>
          <p:nvPr/>
        </p:nvSpPr>
        <p:spPr>
          <a:xfrm>
            <a:off x="1840523" y="2151727"/>
            <a:ext cx="8510954" cy="2554545"/>
          </a:xfrm>
          <a:prstGeom prst="rect">
            <a:avLst/>
          </a:prstGeom>
        </p:spPr>
        <p:txBody>
          <a:bodyPr wrap="square">
            <a:spAutoFit/>
          </a:bodyPr>
          <a:lstStyle/>
          <a:p>
            <a:pPr algn="ctr" fontAlgn="base"/>
            <a:r>
              <a:rPr lang="en-US" sz="4000" b="1" dirty="0">
                <a:solidFill>
                  <a:schemeClr val="bg1"/>
                </a:solidFill>
                <a:latin typeface="MV Boli" panose="02000500030200090000" pitchFamily="2" charset="0"/>
                <a:cs typeface="MV Boli" panose="02000500030200090000" pitchFamily="2" charset="0"/>
              </a:rPr>
              <a:t>“Elijah flees to Mount Horeb, where the Lord gives him comfort and assurance through the still, small voice”</a:t>
            </a:r>
            <a:endParaRPr lang="en-US" sz="4000" b="1" dirty="0">
              <a:solidFill>
                <a:schemeClr val="bg1"/>
              </a:solidFill>
              <a:effectLst/>
              <a:latin typeface="MV Boli" panose="02000500030200090000" pitchFamily="2" charset="0"/>
              <a:cs typeface="MV Boli" panose="02000500030200090000" pitchFamily="2" charset="0"/>
            </a:endParaRPr>
          </a:p>
        </p:txBody>
      </p:sp>
      <p:sp>
        <p:nvSpPr>
          <p:cNvPr id="4" name="Rectángulo 3">
            <a:extLst>
              <a:ext uri="{FF2B5EF4-FFF2-40B4-BE49-F238E27FC236}">
                <a16:creationId xmlns:a16="http://schemas.microsoft.com/office/drawing/2014/main" id="{6C7AFBDC-C37A-4F89-96B4-C232B339813B}"/>
              </a:ext>
            </a:extLst>
          </p:cNvPr>
          <p:cNvSpPr/>
          <p:nvPr/>
        </p:nvSpPr>
        <p:spPr>
          <a:xfrm>
            <a:off x="914400" y="779683"/>
            <a:ext cx="1338828"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1 Kings 19</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2384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8A8C389-FACD-489E-9A2C-545944D99A90}"/>
              </a:ext>
            </a:extLst>
          </p:cNvPr>
          <p:cNvSpPr/>
          <p:nvPr/>
        </p:nvSpPr>
        <p:spPr>
          <a:xfrm>
            <a:off x="914398" y="1768448"/>
            <a:ext cx="557498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did Jezebel respond to what Ahab told her? </a:t>
            </a:r>
          </a:p>
        </p:txBody>
      </p:sp>
      <p:sp>
        <p:nvSpPr>
          <p:cNvPr id="8" name="Rectángulo 7">
            <a:extLst>
              <a:ext uri="{FF2B5EF4-FFF2-40B4-BE49-F238E27FC236}">
                <a16:creationId xmlns:a16="http://schemas.microsoft.com/office/drawing/2014/main" id="{E2752833-AFC5-4682-AC55-23E7ED0AE7AA}"/>
              </a:ext>
            </a:extLst>
          </p:cNvPr>
          <p:cNvSpPr/>
          <p:nvPr/>
        </p:nvSpPr>
        <p:spPr>
          <a:xfrm>
            <a:off x="914398" y="926069"/>
            <a:ext cx="1813318" cy="74798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ECE25E54-A067-4653-9650-B0933E4D00D9}"/>
              </a:ext>
            </a:extLst>
          </p:cNvPr>
          <p:cNvSpPr/>
          <p:nvPr/>
        </p:nvSpPr>
        <p:spPr>
          <a:xfrm>
            <a:off x="914399" y="1337605"/>
            <a:ext cx="9748911" cy="1263901"/>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FA59E978-4360-49B3-A0DD-505F8C281392}"/>
              </a:ext>
            </a:extLst>
          </p:cNvPr>
          <p:cNvSpPr/>
          <p:nvPr/>
        </p:nvSpPr>
        <p:spPr>
          <a:xfrm>
            <a:off x="914400" y="968273"/>
            <a:ext cx="1813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Kings 19:1-2 </a:t>
            </a:r>
          </a:p>
        </p:txBody>
      </p:sp>
      <p:sp>
        <p:nvSpPr>
          <p:cNvPr id="4" name="Rectángulo 3">
            <a:extLst>
              <a:ext uri="{FF2B5EF4-FFF2-40B4-BE49-F238E27FC236}">
                <a16:creationId xmlns:a16="http://schemas.microsoft.com/office/drawing/2014/main" id="{156F21E0-8011-4ABB-8A8E-2CA58C3975EC}"/>
              </a:ext>
            </a:extLst>
          </p:cNvPr>
          <p:cNvSpPr/>
          <p:nvPr/>
        </p:nvSpPr>
        <p:spPr>
          <a:xfrm>
            <a:off x="914400" y="1337605"/>
            <a:ext cx="9875520"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Ahab told Jezebel all that Elijah had done, and withal how he had slain all the prophets with the sword.</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Then Jezebel sent a messenger unto Elijah, saying, So let the gods do to me, and more also, if I make not thy life as the life of one of them by to morrow about this time.</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399D0E86-482E-41DC-9176-B6F6E85C079E}"/>
              </a:ext>
            </a:extLst>
          </p:cNvPr>
          <p:cNvSpPr/>
          <p:nvPr/>
        </p:nvSpPr>
        <p:spPr>
          <a:xfrm>
            <a:off x="914399" y="3244334"/>
            <a:ext cx="974891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great events that took place at Mount Sinai during the time of Moses?</a:t>
            </a:r>
          </a:p>
        </p:txBody>
      </p:sp>
    </p:spTree>
    <p:extLst>
      <p:ext uri="{BB962C8B-B14F-4D97-AF65-F5344CB8AC3E}">
        <p14:creationId xmlns:p14="http://schemas.microsoft.com/office/powerpoint/2010/main" val="36183925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path" presetSubtype="0" accel="50000" decel="50000" fill="hold" grpId="0" nodeType="clickEffect">
                                  <p:stCondLst>
                                    <p:cond delay="0"/>
                                  </p:stCondLst>
                                  <p:childTnLst>
                                    <p:animMotion origin="layout" path="M 0.00065 -2.22222E-6 L 0.0401 0.03889 C 0.04895 0.04699 0.05403 0.05926 0.05403 0.07199 C 0.05403 0.08658 0.04895 0.09815 0.0401 0.10625 L 0.00065 0.14537 " pathEditMode="relative" rAng="0" ptsTypes="AAAAA">
                                      <p:cBhvr>
                                        <p:cTn id="6" dur="2000" fill="hold"/>
                                        <p:tgtEl>
                                          <p:spTgt spid="5"/>
                                        </p:tgtEl>
                                        <p:attrNameLst>
                                          <p:attrName>ppt_x</p:attrName>
                                          <p:attrName>ppt_y</p:attrName>
                                        </p:attrNameLst>
                                      </p:cBhvr>
                                      <p:rCtr x="2669" y="7269"/>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3B866654-2BB1-4525-9ADB-00BC0CD37378}"/>
              </a:ext>
            </a:extLst>
          </p:cNvPr>
          <p:cNvSpPr/>
          <p:nvPr/>
        </p:nvSpPr>
        <p:spPr>
          <a:xfrm>
            <a:off x="914400" y="4874064"/>
            <a:ext cx="998806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this account about how the Lord will often communicate with us? </a:t>
            </a:r>
          </a:p>
        </p:txBody>
      </p:sp>
      <p:sp>
        <p:nvSpPr>
          <p:cNvPr id="9" name="Rectángulo 8">
            <a:extLst>
              <a:ext uri="{FF2B5EF4-FFF2-40B4-BE49-F238E27FC236}">
                <a16:creationId xmlns:a16="http://schemas.microsoft.com/office/drawing/2014/main" id="{3B30FE35-C5DB-47B1-8ED1-CA78D9251955}"/>
              </a:ext>
            </a:extLst>
          </p:cNvPr>
          <p:cNvSpPr/>
          <p:nvPr/>
        </p:nvSpPr>
        <p:spPr>
          <a:xfrm>
            <a:off x="717452" y="968273"/>
            <a:ext cx="2138505" cy="10156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8EBB40D8-B474-4A24-BA97-8EACDDF70FBF}"/>
              </a:ext>
            </a:extLst>
          </p:cNvPr>
          <p:cNvSpPr/>
          <p:nvPr/>
        </p:nvSpPr>
        <p:spPr>
          <a:xfrm>
            <a:off x="726831" y="1337605"/>
            <a:ext cx="10363200" cy="3065349"/>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ángulo 3">
            <a:extLst>
              <a:ext uri="{FF2B5EF4-FFF2-40B4-BE49-F238E27FC236}">
                <a16:creationId xmlns:a16="http://schemas.microsoft.com/office/drawing/2014/main" id="{070E2422-69F3-4517-B0A8-68F9E697105B}"/>
              </a:ext>
            </a:extLst>
          </p:cNvPr>
          <p:cNvSpPr/>
          <p:nvPr/>
        </p:nvSpPr>
        <p:spPr>
          <a:xfrm>
            <a:off x="914400" y="968273"/>
            <a:ext cx="19415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Kings 19:9-12 </a:t>
            </a:r>
          </a:p>
        </p:txBody>
      </p:sp>
      <p:sp>
        <p:nvSpPr>
          <p:cNvPr id="2" name="Rectángulo 1">
            <a:extLst>
              <a:ext uri="{FF2B5EF4-FFF2-40B4-BE49-F238E27FC236}">
                <a16:creationId xmlns:a16="http://schemas.microsoft.com/office/drawing/2014/main" id="{345D8D95-4E97-4E46-BF74-6FD756A2E7F3}"/>
              </a:ext>
            </a:extLst>
          </p:cNvPr>
          <p:cNvSpPr/>
          <p:nvPr/>
        </p:nvSpPr>
        <p:spPr>
          <a:xfrm>
            <a:off x="914400" y="1337605"/>
            <a:ext cx="9988062" cy="3139321"/>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9 ¶ And he came thither unto a cave, and lodged there; and, behold, the word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came to him, and he said unto him, What doest thou here, Elijah?</a:t>
            </a:r>
          </a:p>
          <a:p>
            <a:pPr algn="just" fontAlgn="base"/>
            <a:r>
              <a:rPr lang="en-US" dirty="0">
                <a:solidFill>
                  <a:schemeClr val="bg1"/>
                </a:solidFill>
                <a:latin typeface="Arial" panose="020B0604020202020204" pitchFamily="34" charset="0"/>
                <a:cs typeface="Arial" panose="020B0604020202020204" pitchFamily="34" charset="0"/>
              </a:rPr>
              <a:t>10 And he said, I have been very jealous for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God of hosts: for the children of Israel have forsaken thy covenant, thrown down thine altars, and slain thy prophets with the sword; and I, even I only, am left; and they seek my life, to take it away.</a:t>
            </a:r>
          </a:p>
          <a:p>
            <a:pPr algn="just" fontAlgn="base"/>
            <a:r>
              <a:rPr lang="en-US" dirty="0">
                <a:solidFill>
                  <a:schemeClr val="bg1"/>
                </a:solidFill>
                <a:latin typeface="Arial" panose="020B0604020202020204" pitchFamily="34" charset="0"/>
                <a:cs typeface="Arial" panose="020B0604020202020204" pitchFamily="34" charset="0"/>
              </a:rPr>
              <a:t>11 And he said, Go forth, and stand upon the mount before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behold,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passed by, and a great and strong wind rent the mountains, and brake in pieces the rocks before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but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was not in the wind: and after the wind an earthquake; but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was not in the earthquake:</a:t>
            </a:r>
          </a:p>
          <a:p>
            <a:pPr algn="just" fontAlgn="base"/>
            <a:r>
              <a:rPr lang="en-US" dirty="0">
                <a:solidFill>
                  <a:schemeClr val="bg1"/>
                </a:solidFill>
                <a:latin typeface="Arial" panose="020B0604020202020204" pitchFamily="34" charset="0"/>
                <a:cs typeface="Arial" panose="020B0604020202020204" pitchFamily="34" charset="0"/>
              </a:rPr>
              <a:t>12 And after the earthquake a fire; but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was not in the fire: and after the fire a still small voice.</a:t>
            </a:r>
            <a:endParaRPr lang="en-US"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C7C42DDD-1A02-428B-8C45-F373CF3961A9}"/>
              </a:ext>
            </a:extLst>
          </p:cNvPr>
          <p:cNvSpPr/>
          <p:nvPr/>
        </p:nvSpPr>
        <p:spPr>
          <a:xfrm>
            <a:off x="914400" y="4476926"/>
            <a:ext cx="803265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 Lord choose to communicate with Elijah on this occasion? </a:t>
            </a:r>
          </a:p>
        </p:txBody>
      </p:sp>
      <p:sp>
        <p:nvSpPr>
          <p:cNvPr id="7" name="Rectángulo 6">
            <a:extLst>
              <a:ext uri="{FF2B5EF4-FFF2-40B4-BE49-F238E27FC236}">
                <a16:creationId xmlns:a16="http://schemas.microsoft.com/office/drawing/2014/main" id="{59E7E0D3-1724-4D3B-908B-0BC50C8B74DF}"/>
              </a:ext>
            </a:extLst>
          </p:cNvPr>
          <p:cNvSpPr/>
          <p:nvPr/>
        </p:nvSpPr>
        <p:spPr>
          <a:xfrm>
            <a:off x="914400" y="5317368"/>
            <a:ext cx="8342142" cy="369332"/>
          </a:xfrm>
          <a:prstGeom prst="rect">
            <a:avLst/>
          </a:prstGeom>
        </p:spPr>
        <p:txBody>
          <a:bodyPr wrap="square">
            <a:spAutoFit/>
          </a:bodyPr>
          <a:lstStyle/>
          <a:p>
            <a:pPr algn="just"/>
            <a:r>
              <a:rPr lang="en-US" b="1" i="1" dirty="0">
                <a:solidFill>
                  <a:schemeClr val="bg2"/>
                </a:solidFill>
                <a:latin typeface="Arial" panose="020B0604020202020204" pitchFamily="34" charset="0"/>
                <a:cs typeface="Arial" panose="020B0604020202020204" pitchFamily="34" charset="0"/>
              </a:rPr>
              <a:t>The Lord often speaks to us through the still, small voice of the Spirit.</a:t>
            </a:r>
            <a:endParaRPr lang="en-US" i="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083442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25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25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35" dur="25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25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25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esquinas superiores redondeadas 6">
            <a:extLst>
              <a:ext uri="{FF2B5EF4-FFF2-40B4-BE49-F238E27FC236}">
                <a16:creationId xmlns:a16="http://schemas.microsoft.com/office/drawing/2014/main" id="{362C30FD-BA8A-4240-A3FC-AE57BAE682B9}"/>
              </a:ext>
            </a:extLst>
          </p:cNvPr>
          <p:cNvSpPr/>
          <p:nvPr/>
        </p:nvSpPr>
        <p:spPr>
          <a:xfrm>
            <a:off x="1406769" y="1028035"/>
            <a:ext cx="9397218" cy="2031325"/>
          </a:xfrm>
          <a:prstGeom prst="round2Same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97E9ADC0-C2E7-428D-9ED2-4DCA00DE3740}"/>
              </a:ext>
            </a:extLst>
          </p:cNvPr>
          <p:cNvSpPr/>
          <p:nvPr/>
        </p:nvSpPr>
        <p:spPr>
          <a:xfrm>
            <a:off x="2710375" y="1028035"/>
            <a:ext cx="7981071" cy="2031325"/>
          </a:xfrm>
          <a:prstGeom prst="rect">
            <a:avLst/>
          </a:prstGeom>
        </p:spPr>
        <p:txBody>
          <a:bodyPr wrap="square">
            <a:spAutoFit/>
          </a:bodyPr>
          <a:lstStyle/>
          <a:p>
            <a:pPr algn="just"/>
            <a:r>
              <a:rPr lang="en-US" dirty="0">
                <a:solidFill>
                  <a:schemeClr val="bg1"/>
                </a:solidFill>
                <a:latin typeface="Open Sans"/>
              </a:rPr>
              <a:t>“I testify it is a small voice. It whispers, not shouts. And so you must be very quiet inside. That is why you may wisely fast when you want to listen. And that is why you will listen best when you feel, ‘Father, thy will, not mine, be done.’ You will have a feeling of ‘I want what you want.’ Then, the still small voice will seem as if it pierces you. … More often it will make your heart burn within you, again softly, but with a burning which will lift and reassure” (Henry B. Eyring, “To Draw Closer to God,” </a:t>
            </a:r>
            <a:r>
              <a:rPr lang="en-US" i="1" dirty="0">
                <a:solidFill>
                  <a:schemeClr val="bg1"/>
                </a:solidFill>
                <a:latin typeface="Georgia" panose="02040502050405020303" pitchFamily="18" charset="0"/>
              </a:rPr>
              <a:t>Ensign,</a:t>
            </a:r>
            <a:r>
              <a:rPr lang="en-US" dirty="0">
                <a:solidFill>
                  <a:schemeClr val="bg1"/>
                </a:solidFill>
                <a:latin typeface="Open Sans"/>
              </a:rPr>
              <a:t> May 1991, 67).</a:t>
            </a:r>
            <a:endParaRPr lang="en-US" dirty="0">
              <a:solidFill>
                <a:schemeClr val="bg1"/>
              </a:solidFill>
            </a:endParaRPr>
          </a:p>
        </p:txBody>
      </p:sp>
      <p:pic>
        <p:nvPicPr>
          <p:cNvPr id="2050" name="Picture 2" descr="Henry B. Eyring">
            <a:extLst>
              <a:ext uri="{FF2B5EF4-FFF2-40B4-BE49-F238E27FC236}">
                <a16:creationId xmlns:a16="http://schemas.microsoft.com/office/drawing/2014/main" id="{C62CD2BD-C883-4CC5-B818-597567870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920" y="1152939"/>
            <a:ext cx="1064455" cy="141572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D3792AD8-E096-4D5E-AB4E-1041F4DFFAD9}"/>
              </a:ext>
            </a:extLst>
          </p:cNvPr>
          <p:cNvSpPr/>
          <p:nvPr/>
        </p:nvSpPr>
        <p:spPr>
          <a:xfrm>
            <a:off x="1556824" y="2568664"/>
            <a:ext cx="1242648"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President </a:t>
            </a:r>
          </a:p>
          <a:p>
            <a:pPr algn="ctr"/>
            <a:r>
              <a:rPr lang="en-US" sz="1100" b="1" dirty="0">
                <a:solidFill>
                  <a:schemeClr val="bg1"/>
                </a:solidFill>
                <a:latin typeface="Arial" panose="020B0604020202020204" pitchFamily="34" charset="0"/>
                <a:cs typeface="Arial" panose="020B0604020202020204" pitchFamily="34" charset="0"/>
              </a:rPr>
              <a:t>Henry B. Eyring</a:t>
            </a:r>
          </a:p>
        </p:txBody>
      </p:sp>
      <p:sp>
        <p:nvSpPr>
          <p:cNvPr id="5" name="Rectángulo 4">
            <a:extLst>
              <a:ext uri="{FF2B5EF4-FFF2-40B4-BE49-F238E27FC236}">
                <a16:creationId xmlns:a16="http://schemas.microsoft.com/office/drawing/2014/main" id="{E476F237-B365-46CA-B519-68E7738D024A}"/>
              </a:ext>
            </a:extLst>
          </p:cNvPr>
          <p:cNvSpPr/>
          <p:nvPr/>
        </p:nvSpPr>
        <p:spPr>
          <a:xfrm>
            <a:off x="1148861" y="3311635"/>
            <a:ext cx="764344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prevent us from hearing the still, small voice of the Spirit?</a:t>
            </a:r>
          </a:p>
        </p:txBody>
      </p:sp>
      <p:sp>
        <p:nvSpPr>
          <p:cNvPr id="6" name="Rectángulo 5">
            <a:extLst>
              <a:ext uri="{FF2B5EF4-FFF2-40B4-BE49-F238E27FC236}">
                <a16:creationId xmlns:a16="http://schemas.microsoft.com/office/drawing/2014/main" id="{ECEE54EB-8445-4E3A-A265-828B17705744}"/>
              </a:ext>
            </a:extLst>
          </p:cNvPr>
          <p:cNvSpPr/>
          <p:nvPr/>
        </p:nvSpPr>
        <p:spPr>
          <a:xfrm>
            <a:off x="1148861" y="3799723"/>
            <a:ext cx="798107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felt the still, small voice of the Spirit speak to you?</a:t>
            </a:r>
          </a:p>
        </p:txBody>
      </p:sp>
    </p:spTree>
    <p:extLst>
      <p:ext uri="{BB962C8B-B14F-4D97-AF65-F5344CB8AC3E}">
        <p14:creationId xmlns:p14="http://schemas.microsoft.com/office/powerpoint/2010/main" val="31085072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76789AA-3923-4834-8AF5-F35C64EEAEE9}"/>
              </a:ext>
            </a:extLst>
          </p:cNvPr>
          <p:cNvSpPr/>
          <p:nvPr/>
        </p:nvSpPr>
        <p:spPr>
          <a:xfrm>
            <a:off x="2128911" y="2367171"/>
            <a:ext cx="7934178" cy="2123658"/>
          </a:xfrm>
          <a:prstGeom prst="rect">
            <a:avLst/>
          </a:prstGeom>
        </p:spPr>
        <p:txBody>
          <a:bodyPr wrap="square">
            <a:spAutoFit/>
          </a:bodyPr>
          <a:lstStyle/>
          <a:p>
            <a:pPr algn="ctr" fontAlgn="base"/>
            <a:r>
              <a:rPr lang="en-US" sz="4400" b="1" dirty="0">
                <a:solidFill>
                  <a:schemeClr val="bg1"/>
                </a:solidFill>
                <a:latin typeface="MV Boli" panose="02000500030200090000" pitchFamily="2" charset="0"/>
                <a:cs typeface="MV Boli" panose="02000500030200090000" pitchFamily="2" charset="0"/>
              </a:rPr>
              <a:t>“The Israelites defend themselves against Syria, and Ahab dies”</a:t>
            </a:r>
            <a:endParaRPr lang="en-US" sz="4400" b="1" dirty="0">
              <a:solidFill>
                <a:schemeClr val="bg1"/>
              </a:solidFill>
              <a:effectLst/>
              <a:latin typeface="MV Boli" panose="02000500030200090000" pitchFamily="2" charset="0"/>
              <a:cs typeface="MV Boli" panose="02000500030200090000" pitchFamily="2" charset="0"/>
            </a:endParaRPr>
          </a:p>
        </p:txBody>
      </p:sp>
      <p:sp>
        <p:nvSpPr>
          <p:cNvPr id="4" name="Rectángulo 3">
            <a:extLst>
              <a:ext uri="{FF2B5EF4-FFF2-40B4-BE49-F238E27FC236}">
                <a16:creationId xmlns:a16="http://schemas.microsoft.com/office/drawing/2014/main" id="{721DBF3B-B929-446B-B456-49558DDBE9F4}"/>
              </a:ext>
            </a:extLst>
          </p:cNvPr>
          <p:cNvSpPr/>
          <p:nvPr/>
        </p:nvSpPr>
        <p:spPr>
          <a:xfrm>
            <a:off x="1114353" y="968273"/>
            <a:ext cx="167225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1 Kings 20-22</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0993580"/>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Elementos multimedia en línea 1" title="The Still Small Voice">
            <a:hlinkClick r:id="" action="ppaction://media"/>
            <a:extLst>
              <a:ext uri="{FF2B5EF4-FFF2-40B4-BE49-F238E27FC236}">
                <a16:creationId xmlns:a16="http://schemas.microsoft.com/office/drawing/2014/main" id="{385796CB-73B4-4458-8E20-1ECAC31868F4}"/>
              </a:ext>
            </a:extLst>
          </p:cNvPr>
          <p:cNvPicPr>
            <a:picLocks noRot="1" noChangeAspect="1"/>
          </p:cNvPicPr>
          <p:nvPr>
            <a:videoFile r:link="rId1"/>
          </p:nvPr>
        </p:nvPicPr>
        <p:blipFill>
          <a:blip r:embed="rId3"/>
          <a:stretch>
            <a:fillRect/>
          </a:stretch>
        </p:blipFill>
        <p:spPr>
          <a:xfrm>
            <a:off x="1588957" y="941746"/>
            <a:ext cx="9310453" cy="497450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86209332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onstantia" panose="02030602050306030303" pitchFamily="18" charset="0"/>
                <a:ea typeface="MS PMincho" panose="02020600040205080304" pitchFamily="18" charset="-128"/>
                <a:cs typeface="Arial" panose="020B0604020202020204" pitchFamily="34" charset="0"/>
              </a:rPr>
              <a:t>LESSON 96</a:t>
            </a:r>
          </a:p>
        </p:txBody>
      </p:sp>
      <p:sp>
        <p:nvSpPr>
          <p:cNvPr id="5" name="Rectángulo 4">
            <a:extLst>
              <a:ext uri="{FF2B5EF4-FFF2-40B4-BE49-F238E27FC236}">
                <a16:creationId xmlns:a16="http://schemas.microsoft.com/office/drawing/2014/main" id="{4F1CBA22-70D4-4DB3-8EBB-B73A853876A6}"/>
              </a:ext>
            </a:extLst>
          </p:cNvPr>
          <p:cNvSpPr/>
          <p:nvPr/>
        </p:nvSpPr>
        <p:spPr>
          <a:xfrm>
            <a:off x="1910861" y="2367171"/>
            <a:ext cx="8370277" cy="2123658"/>
          </a:xfrm>
          <a:prstGeom prst="rect">
            <a:avLst/>
          </a:prstGeom>
        </p:spPr>
        <p:txBody>
          <a:bodyPr wrap="square">
            <a:spAutoFit/>
          </a:bodyPr>
          <a:lstStyle/>
          <a:p>
            <a:pPr algn="ctr" fontAlgn="base"/>
            <a:r>
              <a:rPr lang="en-US" sz="4400" b="1" dirty="0">
                <a:solidFill>
                  <a:schemeClr val="bg1"/>
                </a:solidFill>
                <a:latin typeface="MV Boli" panose="02000500030200090000" pitchFamily="2" charset="0"/>
                <a:cs typeface="MV Boli" panose="02000500030200090000" pitchFamily="2" charset="0"/>
              </a:rPr>
              <a:t>“God demonstrates His power in a contest between Elijah and the prophets of Baal”</a:t>
            </a:r>
            <a:endParaRPr lang="en-US" sz="4400" b="1" dirty="0">
              <a:solidFill>
                <a:schemeClr val="bg1"/>
              </a:solidFill>
              <a:effectLst/>
              <a:latin typeface="MV Boli" panose="02000500030200090000" pitchFamily="2" charset="0"/>
              <a:cs typeface="MV Boli" panose="02000500030200090000" pitchFamily="2" charset="0"/>
            </a:endParaRPr>
          </a:p>
        </p:txBody>
      </p:sp>
      <p:sp>
        <p:nvSpPr>
          <p:cNvPr id="6" name="Rectángulo 5">
            <a:extLst>
              <a:ext uri="{FF2B5EF4-FFF2-40B4-BE49-F238E27FC236}">
                <a16:creationId xmlns:a16="http://schemas.microsoft.com/office/drawing/2014/main" id="{3ECE323E-7BBD-457B-873A-CCF906F957E9}"/>
              </a:ext>
            </a:extLst>
          </p:cNvPr>
          <p:cNvSpPr/>
          <p:nvPr/>
        </p:nvSpPr>
        <p:spPr>
          <a:xfrm>
            <a:off x="1023757" y="783607"/>
            <a:ext cx="1338828"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1 Kings 18</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03921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DBBCF93-52E2-4EDA-8F4B-DF62D7563BF4}"/>
              </a:ext>
            </a:extLst>
          </p:cNvPr>
          <p:cNvSpPr/>
          <p:nvPr/>
        </p:nvSpPr>
        <p:spPr>
          <a:xfrm>
            <a:off x="914398" y="1464244"/>
            <a:ext cx="983331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ways we may be tempted to try to follow the Lord and the ways of the world at the same time?</a:t>
            </a:r>
          </a:p>
        </p:txBody>
      </p:sp>
      <p:sp>
        <p:nvSpPr>
          <p:cNvPr id="11" name="Rectángulo 10">
            <a:extLst>
              <a:ext uri="{FF2B5EF4-FFF2-40B4-BE49-F238E27FC236}">
                <a16:creationId xmlns:a16="http://schemas.microsoft.com/office/drawing/2014/main" id="{E400D02D-4E72-42B2-AD57-82F14BA9BED6}"/>
              </a:ext>
            </a:extLst>
          </p:cNvPr>
          <p:cNvSpPr/>
          <p:nvPr/>
        </p:nvSpPr>
        <p:spPr>
          <a:xfrm>
            <a:off x="794478" y="2185525"/>
            <a:ext cx="2189718" cy="7525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05B2D023-4AA1-4E74-828C-647AB9F2A0A1}"/>
              </a:ext>
            </a:extLst>
          </p:cNvPr>
          <p:cNvSpPr/>
          <p:nvPr/>
        </p:nvSpPr>
        <p:spPr>
          <a:xfrm>
            <a:off x="794479" y="2551274"/>
            <a:ext cx="9953236" cy="1200329"/>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D2547151-398B-4242-9856-1F14E064094B}"/>
              </a:ext>
            </a:extLst>
          </p:cNvPr>
          <p:cNvSpPr/>
          <p:nvPr/>
        </p:nvSpPr>
        <p:spPr>
          <a:xfrm>
            <a:off x="914400" y="981613"/>
            <a:ext cx="829993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happen if you tried to walk down both lines at the same time?</a:t>
            </a:r>
          </a:p>
        </p:txBody>
      </p:sp>
      <p:sp>
        <p:nvSpPr>
          <p:cNvPr id="5" name="Rectángulo 4">
            <a:extLst>
              <a:ext uri="{FF2B5EF4-FFF2-40B4-BE49-F238E27FC236}">
                <a16:creationId xmlns:a16="http://schemas.microsoft.com/office/drawing/2014/main" id="{FDA0EC58-6969-4C40-B130-DC5A4720279C}"/>
              </a:ext>
            </a:extLst>
          </p:cNvPr>
          <p:cNvSpPr/>
          <p:nvPr/>
        </p:nvSpPr>
        <p:spPr>
          <a:xfrm>
            <a:off x="914399" y="2181942"/>
            <a:ext cx="20697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Kings 18:17-18 </a:t>
            </a:r>
          </a:p>
        </p:txBody>
      </p:sp>
      <p:sp>
        <p:nvSpPr>
          <p:cNvPr id="6" name="Rectángulo 5">
            <a:extLst>
              <a:ext uri="{FF2B5EF4-FFF2-40B4-BE49-F238E27FC236}">
                <a16:creationId xmlns:a16="http://schemas.microsoft.com/office/drawing/2014/main" id="{E373283D-CD94-4924-8994-0DBEC50C9876}"/>
              </a:ext>
            </a:extLst>
          </p:cNvPr>
          <p:cNvSpPr/>
          <p:nvPr/>
        </p:nvSpPr>
        <p:spPr>
          <a:xfrm>
            <a:off x="5271103" y="3830596"/>
            <a:ext cx="559396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trouble do you think Ahab was referring to?</a:t>
            </a:r>
          </a:p>
        </p:txBody>
      </p:sp>
      <p:sp>
        <p:nvSpPr>
          <p:cNvPr id="7" name="Rectángulo 6">
            <a:extLst>
              <a:ext uri="{FF2B5EF4-FFF2-40B4-BE49-F238E27FC236}">
                <a16:creationId xmlns:a16="http://schemas.microsoft.com/office/drawing/2014/main" id="{8D398D57-9EE7-4659-B87D-60354F259B92}"/>
              </a:ext>
            </a:extLst>
          </p:cNvPr>
          <p:cNvSpPr/>
          <p:nvPr/>
        </p:nvSpPr>
        <p:spPr>
          <a:xfrm>
            <a:off x="914398" y="3830596"/>
            <a:ext cx="435670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Ahab claim Elijah had done?</a:t>
            </a:r>
          </a:p>
        </p:txBody>
      </p:sp>
      <p:sp>
        <p:nvSpPr>
          <p:cNvPr id="8" name="Rectángulo 7">
            <a:extLst>
              <a:ext uri="{FF2B5EF4-FFF2-40B4-BE49-F238E27FC236}">
                <a16:creationId xmlns:a16="http://schemas.microsoft.com/office/drawing/2014/main" id="{0A7C844C-E4F4-4FC9-ABC3-C860CA0EE108}"/>
              </a:ext>
            </a:extLst>
          </p:cNvPr>
          <p:cNvSpPr/>
          <p:nvPr/>
        </p:nvSpPr>
        <p:spPr>
          <a:xfrm>
            <a:off x="914398" y="4305601"/>
            <a:ext cx="666503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Elijah say was the true cause of Israel’s troubles?</a:t>
            </a:r>
          </a:p>
        </p:txBody>
      </p:sp>
      <p:sp>
        <p:nvSpPr>
          <p:cNvPr id="9" name="Rectángulo 8">
            <a:extLst>
              <a:ext uri="{FF2B5EF4-FFF2-40B4-BE49-F238E27FC236}">
                <a16:creationId xmlns:a16="http://schemas.microsoft.com/office/drawing/2014/main" id="{F495A820-9959-4A06-9127-0714BE53E965}"/>
              </a:ext>
            </a:extLst>
          </p:cNvPr>
          <p:cNvSpPr/>
          <p:nvPr/>
        </p:nvSpPr>
        <p:spPr>
          <a:xfrm>
            <a:off x="914398" y="2551274"/>
            <a:ext cx="9833317"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 And it came to pass, when Ahab saw Elijah, that Ahab said unto him, Art thou he that troubleth Israel?</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he answered, I have not troubled Israel; but thou, and thy father’s house, in that ye have forsaken the commandments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thou hast followed Baalim.</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2359057"/>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strVal val="#ppt_w*0.70"/>
                                          </p:val>
                                        </p:tav>
                                        <p:tav tm="100000">
                                          <p:val>
                                            <p:strVal val="#ppt_w"/>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animEffect transition="in" filter="fade">
                                      <p:cBhvr>
                                        <p:cTn id="28" dur="1000"/>
                                        <p:tgtEl>
                                          <p:spTgt spid="5"/>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strVal val="#ppt_w*0.70"/>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Effect transition="in" filter="fade">
                                      <p:cBhvr>
                                        <p:cTn id="33" dur="1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3"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strips(upRigh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strips(down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0" grpId="0" animBg="1"/>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58024DF-A56A-410E-B5CE-110BADDD1DFA}"/>
              </a:ext>
            </a:extLst>
          </p:cNvPr>
          <p:cNvSpPr/>
          <p:nvPr/>
        </p:nvSpPr>
        <p:spPr>
          <a:xfrm>
            <a:off x="914398" y="968273"/>
            <a:ext cx="1672255" cy="6463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7A25ED94-9F70-42BA-BF67-39A5627FB045}"/>
              </a:ext>
            </a:extLst>
          </p:cNvPr>
          <p:cNvSpPr/>
          <p:nvPr/>
        </p:nvSpPr>
        <p:spPr>
          <a:xfrm>
            <a:off x="914399" y="1337605"/>
            <a:ext cx="9917723" cy="692834"/>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17ED939A-13BC-45E0-BDFA-2A9101252706}"/>
              </a:ext>
            </a:extLst>
          </p:cNvPr>
          <p:cNvSpPr/>
          <p:nvPr/>
        </p:nvSpPr>
        <p:spPr>
          <a:xfrm>
            <a:off x="914400" y="968273"/>
            <a:ext cx="16722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Kings 18:19</a:t>
            </a:r>
          </a:p>
        </p:txBody>
      </p:sp>
      <p:sp>
        <p:nvSpPr>
          <p:cNvPr id="4" name="Rectángulo 3">
            <a:extLst>
              <a:ext uri="{FF2B5EF4-FFF2-40B4-BE49-F238E27FC236}">
                <a16:creationId xmlns:a16="http://schemas.microsoft.com/office/drawing/2014/main" id="{C38E4301-3A67-4251-9A39-4C613A5EBD7D}"/>
              </a:ext>
            </a:extLst>
          </p:cNvPr>
          <p:cNvSpPr/>
          <p:nvPr/>
        </p:nvSpPr>
        <p:spPr>
          <a:xfrm>
            <a:off x="914399" y="2145268"/>
            <a:ext cx="40874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Whom did Elijah ask Ahab to send?</a:t>
            </a:r>
          </a:p>
        </p:txBody>
      </p:sp>
      <p:sp>
        <p:nvSpPr>
          <p:cNvPr id="5" name="Rectángulo 4">
            <a:extLst>
              <a:ext uri="{FF2B5EF4-FFF2-40B4-BE49-F238E27FC236}">
                <a16:creationId xmlns:a16="http://schemas.microsoft.com/office/drawing/2014/main" id="{E8C3C27F-C318-4F6A-96FB-51E0E246DEB0}"/>
              </a:ext>
            </a:extLst>
          </p:cNvPr>
          <p:cNvSpPr/>
          <p:nvPr/>
        </p:nvSpPr>
        <p:spPr>
          <a:xfrm>
            <a:off x="914399" y="1337605"/>
            <a:ext cx="9917723"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Now therefore send, and gather to me all Israel unto mount Carmel, and the prophets of Baal four hundred and fifty, and the prophets of the groves four hundred, which eat at Jezebel’s table.</a:t>
            </a:r>
          </a:p>
        </p:txBody>
      </p:sp>
      <p:pic>
        <p:nvPicPr>
          <p:cNvPr id="6" name="Imagen 5">
            <a:extLst>
              <a:ext uri="{FF2B5EF4-FFF2-40B4-BE49-F238E27FC236}">
                <a16:creationId xmlns:a16="http://schemas.microsoft.com/office/drawing/2014/main" id="{E226C169-D9FA-4420-91B1-EDC9F3D5E3E9}"/>
              </a:ext>
            </a:extLst>
          </p:cNvPr>
          <p:cNvPicPr>
            <a:picLocks noChangeAspect="1"/>
          </p:cNvPicPr>
          <p:nvPr/>
        </p:nvPicPr>
        <p:blipFill rotWithShape="1">
          <a:blip r:embed="rId2"/>
          <a:srcRect l="26769" t="44305" r="26730" b="36660"/>
          <a:stretch/>
        </p:blipFill>
        <p:spPr>
          <a:xfrm>
            <a:off x="2108489" y="3207434"/>
            <a:ext cx="7975021" cy="1835443"/>
          </a:xfrm>
          <a:prstGeom prst="rect">
            <a:avLst/>
          </a:prstGeom>
        </p:spPr>
      </p:pic>
    </p:spTree>
    <p:extLst>
      <p:ext uri="{BB962C8B-B14F-4D97-AF65-F5344CB8AC3E}">
        <p14:creationId xmlns:p14="http://schemas.microsoft.com/office/powerpoint/2010/main" val="19704201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5"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vertical)">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E33C328-EC5D-4F4B-848D-EA33315043E5}"/>
              </a:ext>
            </a:extLst>
          </p:cNvPr>
          <p:cNvSpPr/>
          <p:nvPr/>
        </p:nvSpPr>
        <p:spPr>
          <a:xfrm>
            <a:off x="981119" y="3489071"/>
            <a:ext cx="858491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truth can Elijah’s words teach us about what the Lord allows us to do?</a:t>
            </a:r>
          </a:p>
        </p:txBody>
      </p:sp>
      <p:sp>
        <p:nvSpPr>
          <p:cNvPr id="10" name="Rectángulo 9">
            <a:extLst>
              <a:ext uri="{FF2B5EF4-FFF2-40B4-BE49-F238E27FC236}">
                <a16:creationId xmlns:a16="http://schemas.microsoft.com/office/drawing/2014/main" id="{D035B0EC-0A18-4CAF-A898-401C8A648B05}"/>
              </a:ext>
            </a:extLst>
          </p:cNvPr>
          <p:cNvSpPr/>
          <p:nvPr/>
        </p:nvSpPr>
        <p:spPr>
          <a:xfrm>
            <a:off x="981118" y="1028343"/>
            <a:ext cx="2005677" cy="7465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18CA3C65-B340-46D4-B350-A73836F853A5}"/>
              </a:ext>
            </a:extLst>
          </p:cNvPr>
          <p:cNvSpPr/>
          <p:nvPr/>
        </p:nvSpPr>
        <p:spPr>
          <a:xfrm>
            <a:off x="981118" y="1397675"/>
            <a:ext cx="9964615" cy="1477328"/>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ángulo 3">
            <a:extLst>
              <a:ext uri="{FF2B5EF4-FFF2-40B4-BE49-F238E27FC236}">
                <a16:creationId xmlns:a16="http://schemas.microsoft.com/office/drawing/2014/main" id="{EB8AEBDE-39F6-46B9-89A3-48546FA6F440}"/>
              </a:ext>
            </a:extLst>
          </p:cNvPr>
          <p:cNvSpPr/>
          <p:nvPr/>
        </p:nvSpPr>
        <p:spPr>
          <a:xfrm>
            <a:off x="951913" y="1397675"/>
            <a:ext cx="9964615"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And Elijah came unto all the people, and said, How long halt ye between two opinions? if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be God, follow him: but if Baal, then follow him. And the people answered him not a word.</a:t>
            </a:r>
          </a:p>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Then said Elijah unto the people, I, even I only, remain a prophet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but Baal’s prophets are four hundred and fifty men.</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1A4E4579-3001-4127-A501-2D6539B8504F}"/>
              </a:ext>
            </a:extLst>
          </p:cNvPr>
          <p:cNvSpPr/>
          <p:nvPr/>
        </p:nvSpPr>
        <p:spPr>
          <a:xfrm>
            <a:off x="951913" y="1028343"/>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Kings 18:21-22</a:t>
            </a:r>
          </a:p>
        </p:txBody>
      </p:sp>
      <p:sp>
        <p:nvSpPr>
          <p:cNvPr id="6" name="Rectángulo 5">
            <a:extLst>
              <a:ext uri="{FF2B5EF4-FFF2-40B4-BE49-F238E27FC236}">
                <a16:creationId xmlns:a16="http://schemas.microsoft.com/office/drawing/2014/main" id="{35B598A8-E314-484C-B701-7B522778E1F8}"/>
              </a:ext>
            </a:extLst>
          </p:cNvPr>
          <p:cNvSpPr/>
          <p:nvPr/>
        </p:nvSpPr>
        <p:spPr>
          <a:xfrm>
            <a:off x="981119" y="2997371"/>
            <a:ext cx="420961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Elijah tell the people to do?</a:t>
            </a:r>
          </a:p>
        </p:txBody>
      </p:sp>
      <p:sp>
        <p:nvSpPr>
          <p:cNvPr id="8" name="Rectángulo 7">
            <a:extLst>
              <a:ext uri="{FF2B5EF4-FFF2-40B4-BE49-F238E27FC236}">
                <a16:creationId xmlns:a16="http://schemas.microsoft.com/office/drawing/2014/main" id="{B23A006C-D7F2-4202-82BA-2B1A41100840}"/>
              </a:ext>
            </a:extLst>
          </p:cNvPr>
          <p:cNvSpPr/>
          <p:nvPr/>
        </p:nvSpPr>
        <p:spPr>
          <a:xfrm>
            <a:off x="981118" y="4010806"/>
            <a:ext cx="9935409" cy="646331"/>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allows us to choose whether we will follow Him or the false gods and unrighteous ways of the world.</a:t>
            </a:r>
          </a:p>
        </p:txBody>
      </p:sp>
    </p:spTree>
    <p:extLst>
      <p:ext uri="{BB962C8B-B14F-4D97-AF65-F5344CB8AC3E}">
        <p14:creationId xmlns:p14="http://schemas.microsoft.com/office/powerpoint/2010/main" val="2021595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Scale>
                                      <p:cBhvr>
                                        <p:cTn id="18"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8"/>
                                        </p:tgtEl>
                                        <p:attrNameLst>
                                          <p:attrName>ppt_x</p:attrName>
                                          <p:attrName>ppt_y</p:attrName>
                                        </p:attrNameLst>
                                      </p:cBhvr>
                                    </p:animMotion>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130840B-275E-4521-9202-AD94FAEF6768}"/>
              </a:ext>
            </a:extLst>
          </p:cNvPr>
          <p:cNvSpPr/>
          <p:nvPr/>
        </p:nvSpPr>
        <p:spPr>
          <a:xfrm>
            <a:off x="6096000" y="1040897"/>
            <a:ext cx="2005677" cy="9827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esquinas redondeadas 4">
            <a:extLst>
              <a:ext uri="{FF2B5EF4-FFF2-40B4-BE49-F238E27FC236}">
                <a16:creationId xmlns:a16="http://schemas.microsoft.com/office/drawing/2014/main" id="{BCE315AC-066E-495F-BE25-2FA034C8492A}"/>
              </a:ext>
            </a:extLst>
          </p:cNvPr>
          <p:cNvSpPr/>
          <p:nvPr/>
        </p:nvSpPr>
        <p:spPr>
          <a:xfrm>
            <a:off x="6096000" y="1410229"/>
            <a:ext cx="5014775" cy="2308324"/>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Resultado de la imagen para âUsted es responsable de las elecciones que hacer.  ... âSi bien eres libre de elegir tu curso de acciÃ³n, no eres libre de elegir las consecuencias.  Ya sea para bien o para mal, las consecuencias son el resultado natural de las decisiones que tomas &quot;">
            <a:extLst>
              <a:ext uri="{FF2B5EF4-FFF2-40B4-BE49-F238E27FC236}">
                <a16:creationId xmlns:a16="http://schemas.microsoft.com/office/drawing/2014/main" id="{6A389F3A-2D6E-4FFB-A19B-F38424B923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60" t="4367" r="2110" b="18525"/>
          <a:stretch/>
        </p:blipFill>
        <p:spPr bwMode="auto">
          <a:xfrm>
            <a:off x="647113" y="1152939"/>
            <a:ext cx="5014775" cy="304213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9C720331-034F-4B9D-BD16-882BEDF33E18}"/>
              </a:ext>
            </a:extLst>
          </p:cNvPr>
          <p:cNvSpPr/>
          <p:nvPr/>
        </p:nvSpPr>
        <p:spPr>
          <a:xfrm>
            <a:off x="6144523" y="1410229"/>
            <a:ext cx="4898615" cy="2308324"/>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23 </a:t>
            </a:r>
            <a:r>
              <a:rPr lang="en-US" sz="1600" dirty="0">
                <a:solidFill>
                  <a:schemeClr val="bg1"/>
                </a:solidFill>
                <a:latin typeface="Arial" panose="020B0604020202020204" pitchFamily="34" charset="0"/>
                <a:cs typeface="Arial" panose="020B0604020202020204" pitchFamily="34" charset="0"/>
              </a:rPr>
              <a:t>Let them therefore give us two bullocks; and let them choose one bullock for themselves, and cut it in pieces, and lay it on wood, and put no fire under: and I will dress the other bullock, and lay it on wood, and put no fire under:</a:t>
            </a:r>
          </a:p>
          <a:p>
            <a:pPr algn="just" fontAlgn="base"/>
            <a:r>
              <a:rPr lang="en-US" sz="1600" b="1" dirty="0">
                <a:solidFill>
                  <a:schemeClr val="bg1"/>
                </a:solidFill>
                <a:latin typeface="Arial" panose="020B0604020202020204" pitchFamily="34" charset="0"/>
                <a:cs typeface="Arial" panose="020B0604020202020204" pitchFamily="34" charset="0"/>
              </a:rPr>
              <a:t>24 </a:t>
            </a:r>
            <a:r>
              <a:rPr lang="en-US" sz="1600" dirty="0">
                <a:solidFill>
                  <a:schemeClr val="bg1"/>
                </a:solidFill>
                <a:latin typeface="Arial" panose="020B0604020202020204" pitchFamily="34" charset="0"/>
                <a:cs typeface="Arial" panose="020B0604020202020204" pitchFamily="34" charset="0"/>
              </a:rPr>
              <a:t>And call ye on the name of your gods, and I will call on the name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and the God that answereth by fire, let him be God. And all the people answered and said, It is well spoken.</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DAE0ACC6-FE9D-43FB-8565-D8CBF47F1A12}"/>
              </a:ext>
            </a:extLst>
          </p:cNvPr>
          <p:cNvSpPr/>
          <p:nvPr/>
        </p:nvSpPr>
        <p:spPr>
          <a:xfrm>
            <a:off x="6096000" y="1040897"/>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Kings 18:23-24</a:t>
            </a:r>
          </a:p>
        </p:txBody>
      </p:sp>
      <p:sp>
        <p:nvSpPr>
          <p:cNvPr id="4" name="Rectángulo 3">
            <a:extLst>
              <a:ext uri="{FF2B5EF4-FFF2-40B4-BE49-F238E27FC236}">
                <a16:creationId xmlns:a16="http://schemas.microsoft.com/office/drawing/2014/main" id="{4E5B73BB-0236-4DD0-A7AB-6AFA284EA6BE}"/>
              </a:ext>
            </a:extLst>
          </p:cNvPr>
          <p:cNvSpPr/>
          <p:nvPr/>
        </p:nvSpPr>
        <p:spPr>
          <a:xfrm>
            <a:off x="6144523" y="4010412"/>
            <a:ext cx="469872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were the conditions of the contest?</a:t>
            </a:r>
          </a:p>
        </p:txBody>
      </p:sp>
      <p:pic>
        <p:nvPicPr>
          <p:cNvPr id="10" name="Picture 4" descr="Resultado de la imagen para âUsted es responsable de las elecciones que hacer.  ... âSi bien eres libre de elegir tu curso de acciÃ³n, no eres libre de elegir las consecuencias.  Ya sea para bien o para mal, las consecuencias son el resultado natural de las decisiones que tomas &quot;">
            <a:extLst>
              <a:ext uri="{FF2B5EF4-FFF2-40B4-BE49-F238E27FC236}">
                <a16:creationId xmlns:a16="http://schemas.microsoft.com/office/drawing/2014/main" id="{CCD9ADEA-7805-4159-BF45-E1A10CCB89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60" t="4367" r="2110" b="18525"/>
          <a:stretch/>
        </p:blipFill>
        <p:spPr bwMode="auto">
          <a:xfrm>
            <a:off x="2020509" y="779683"/>
            <a:ext cx="8822736" cy="5352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2724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afterEffect">
                                  <p:stCondLst>
                                    <p:cond delay="0"/>
                                  </p:stCondLst>
                                  <p:childTnLst>
                                    <p:anim calcmode="lin" valueType="num">
                                      <p:cBhvr>
                                        <p:cTn id="6" dur="1500"/>
                                        <p:tgtEl>
                                          <p:spTgt spid="10"/>
                                        </p:tgtEl>
                                        <p:attrNameLst>
                                          <p:attrName>ppt_w</p:attrName>
                                        </p:attrNameLst>
                                      </p:cBhvr>
                                      <p:tavLst>
                                        <p:tav tm="0">
                                          <p:val>
                                            <p:strVal val="ppt_w"/>
                                          </p:val>
                                        </p:tav>
                                        <p:tav tm="100000">
                                          <p:val>
                                            <p:fltVal val="0"/>
                                          </p:val>
                                        </p:tav>
                                      </p:tavLst>
                                    </p:anim>
                                    <p:anim calcmode="lin" valueType="num">
                                      <p:cBhvr>
                                        <p:cTn id="7" dur="1500"/>
                                        <p:tgtEl>
                                          <p:spTgt spid="10"/>
                                        </p:tgtEl>
                                        <p:attrNameLst>
                                          <p:attrName>ppt_h</p:attrName>
                                        </p:attrNameLst>
                                      </p:cBhvr>
                                      <p:tavLst>
                                        <p:tav tm="0">
                                          <p:val>
                                            <p:strVal val="ppt_h"/>
                                          </p:val>
                                        </p:tav>
                                        <p:tav tm="100000">
                                          <p:val>
                                            <p:fltVal val="0"/>
                                          </p:val>
                                        </p:tav>
                                      </p:tavLst>
                                    </p:anim>
                                    <p:animEffect transition="out" filter="fade">
                                      <p:cBhvr>
                                        <p:cTn id="8" dur="1500"/>
                                        <p:tgtEl>
                                          <p:spTgt spid="10"/>
                                        </p:tgtEl>
                                      </p:cBhvr>
                                    </p:animEffect>
                                    <p:set>
                                      <p:cBhvr>
                                        <p:cTn id="9" dur="1" fill="hold">
                                          <p:stCondLst>
                                            <p:cond delay="1499"/>
                                          </p:stCondLst>
                                        </p:cTn>
                                        <p:tgtEl>
                                          <p:spTgt spid="10"/>
                                        </p:tgtEl>
                                        <p:attrNameLst>
                                          <p:attrName>style.visibility</p:attrName>
                                        </p:attrNameLst>
                                      </p:cBhvr>
                                      <p:to>
                                        <p:strVal val="hidden"/>
                                      </p:to>
                                    </p:set>
                                  </p:childTnLst>
                                </p:cTn>
                              </p:par>
                            </p:childTnLst>
                          </p:cTn>
                        </p:par>
                        <p:par>
                          <p:cTn id="10" fill="hold">
                            <p:stCondLst>
                              <p:cond delay="1500"/>
                            </p:stCondLst>
                            <p:childTnLst>
                              <p:par>
                                <p:cTn id="11" presetID="14" presetClass="entr" presetSubtype="10" fill="hold" nodeType="after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randombar(horizontal)">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linds(horizontal)">
                                      <p:cBhvr>
                                        <p:cTn id="24" dur="500"/>
                                        <p:tgtEl>
                                          <p:spTgt spid="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2" grpId="0"/>
      <p:bldP spid="6"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5C991B2A-933F-491C-B981-EADF6CC2E17A}"/>
              </a:ext>
            </a:extLst>
          </p:cNvPr>
          <p:cNvSpPr/>
          <p:nvPr/>
        </p:nvSpPr>
        <p:spPr>
          <a:xfrm>
            <a:off x="899046" y="856432"/>
            <a:ext cx="2189449" cy="7465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4">
            <a:extLst>
              <a:ext uri="{FF2B5EF4-FFF2-40B4-BE49-F238E27FC236}">
                <a16:creationId xmlns:a16="http://schemas.microsoft.com/office/drawing/2014/main" id="{DB510DE0-6B2B-49BE-8EB4-7AC71894D653}"/>
              </a:ext>
            </a:extLst>
          </p:cNvPr>
          <p:cNvSpPr/>
          <p:nvPr/>
        </p:nvSpPr>
        <p:spPr>
          <a:xfrm>
            <a:off x="899046" y="2750901"/>
            <a:ext cx="664797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happened when the false prophets called upon Baal?</a:t>
            </a:r>
          </a:p>
        </p:txBody>
      </p:sp>
      <p:sp>
        <p:nvSpPr>
          <p:cNvPr id="6" name="Rectángulo: esquinas redondeadas 5">
            <a:extLst>
              <a:ext uri="{FF2B5EF4-FFF2-40B4-BE49-F238E27FC236}">
                <a16:creationId xmlns:a16="http://schemas.microsoft.com/office/drawing/2014/main" id="{9407F1FF-C488-44B3-9473-B1C9E22D322E}"/>
              </a:ext>
            </a:extLst>
          </p:cNvPr>
          <p:cNvSpPr/>
          <p:nvPr/>
        </p:nvSpPr>
        <p:spPr>
          <a:xfrm>
            <a:off x="899046" y="1169843"/>
            <a:ext cx="10274255" cy="2839783"/>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2ED38E26-820A-4C84-9EF4-1860D57E7788}"/>
              </a:ext>
            </a:extLst>
          </p:cNvPr>
          <p:cNvSpPr/>
          <p:nvPr/>
        </p:nvSpPr>
        <p:spPr>
          <a:xfrm>
            <a:off x="1018698" y="1152939"/>
            <a:ext cx="10034953" cy="2800767"/>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25 </a:t>
            </a:r>
            <a:r>
              <a:rPr lang="en-US" sz="1600" dirty="0">
                <a:solidFill>
                  <a:schemeClr val="bg1"/>
                </a:solidFill>
                <a:latin typeface="Arial" panose="020B0604020202020204" pitchFamily="34" charset="0"/>
                <a:cs typeface="Arial" panose="020B0604020202020204" pitchFamily="34" charset="0"/>
              </a:rPr>
              <a:t>And Elijah said unto the prophets of Baal, Choose you one bullock for yourselves, and dress it first; for ye are many; and call on the name of your gods, but put no fire under.</a:t>
            </a:r>
          </a:p>
          <a:p>
            <a:pPr algn="just" fontAlgn="base"/>
            <a:r>
              <a:rPr lang="en-US" sz="1600" b="1" dirty="0">
                <a:solidFill>
                  <a:schemeClr val="bg1"/>
                </a:solidFill>
                <a:latin typeface="Arial" panose="020B0604020202020204" pitchFamily="34" charset="0"/>
                <a:cs typeface="Arial" panose="020B0604020202020204" pitchFamily="34" charset="0"/>
              </a:rPr>
              <a:t>26 </a:t>
            </a:r>
            <a:r>
              <a:rPr lang="en-US" sz="1600" dirty="0">
                <a:solidFill>
                  <a:schemeClr val="bg1"/>
                </a:solidFill>
                <a:latin typeface="Arial" panose="020B0604020202020204" pitchFamily="34" charset="0"/>
                <a:cs typeface="Arial" panose="020B0604020202020204" pitchFamily="34" charset="0"/>
              </a:rPr>
              <a:t>And they took the bullock which was given them, and they dressed it, and called on the name of Baal from morning even until noon, saying, O Baal, hear us. But there was no voice, nor any that answered. And they leaped upon the altar which was made.</a:t>
            </a:r>
          </a:p>
          <a:p>
            <a:pPr algn="just" fontAlgn="base"/>
            <a:r>
              <a:rPr lang="en-US" sz="1600" b="1" dirty="0">
                <a:solidFill>
                  <a:schemeClr val="bg1"/>
                </a:solidFill>
                <a:latin typeface="Arial" panose="020B0604020202020204" pitchFamily="34" charset="0"/>
                <a:cs typeface="Arial" panose="020B0604020202020204" pitchFamily="34" charset="0"/>
              </a:rPr>
              <a:t>27 </a:t>
            </a:r>
            <a:r>
              <a:rPr lang="en-US" sz="1600" dirty="0">
                <a:solidFill>
                  <a:schemeClr val="bg1"/>
                </a:solidFill>
                <a:latin typeface="Arial" panose="020B0604020202020204" pitchFamily="34" charset="0"/>
                <a:cs typeface="Arial" panose="020B0604020202020204" pitchFamily="34" charset="0"/>
              </a:rPr>
              <a:t>And it came to pass at noon, that Elijah mocked them, and said, Cry aloud: for he is a god; either he is talking, or he is pursuing, or he is in a journey, or peradventure he sleepeth, and must be awaked.</a:t>
            </a:r>
          </a:p>
          <a:p>
            <a:pPr algn="just" fontAlgn="base"/>
            <a:r>
              <a:rPr lang="en-US" sz="1600" b="1" dirty="0">
                <a:solidFill>
                  <a:schemeClr val="bg1"/>
                </a:solidFill>
                <a:latin typeface="Arial" panose="020B0604020202020204" pitchFamily="34" charset="0"/>
                <a:cs typeface="Arial" panose="020B0604020202020204" pitchFamily="34" charset="0"/>
              </a:rPr>
              <a:t>28 </a:t>
            </a:r>
            <a:r>
              <a:rPr lang="en-US" sz="1600" dirty="0">
                <a:solidFill>
                  <a:schemeClr val="bg1"/>
                </a:solidFill>
                <a:latin typeface="Arial" panose="020B0604020202020204" pitchFamily="34" charset="0"/>
                <a:cs typeface="Arial" panose="020B0604020202020204" pitchFamily="34" charset="0"/>
              </a:rPr>
              <a:t>And they cried aloud, and cut themselves after their manner with knives and lancets, till the blood gushed out upon them.</a:t>
            </a:r>
          </a:p>
          <a:p>
            <a:pPr algn="just" fontAlgn="base"/>
            <a:r>
              <a:rPr lang="en-US" sz="1600" b="1" dirty="0">
                <a:solidFill>
                  <a:schemeClr val="bg1"/>
                </a:solidFill>
                <a:latin typeface="Arial" panose="020B0604020202020204" pitchFamily="34" charset="0"/>
                <a:cs typeface="Arial" panose="020B0604020202020204" pitchFamily="34" charset="0"/>
              </a:rPr>
              <a:t>29 </a:t>
            </a:r>
            <a:r>
              <a:rPr lang="en-US" sz="1600" dirty="0">
                <a:solidFill>
                  <a:schemeClr val="bg1"/>
                </a:solidFill>
                <a:latin typeface="Arial" panose="020B0604020202020204" pitchFamily="34" charset="0"/>
                <a:cs typeface="Arial" panose="020B0604020202020204" pitchFamily="34" charset="0"/>
              </a:rPr>
              <a:t>And it came to pass, when midday was past, and they prophesied until the time of the offering of the evening sacrifice, that there was neither voice, nor any to answer, nor any that regarded.</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31C25F59-C480-4612-96AF-5894FD3DF677}"/>
              </a:ext>
            </a:extLst>
          </p:cNvPr>
          <p:cNvSpPr/>
          <p:nvPr/>
        </p:nvSpPr>
        <p:spPr>
          <a:xfrm>
            <a:off x="1018698" y="856432"/>
            <a:ext cx="20697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Kings 18:25-29 </a:t>
            </a:r>
          </a:p>
        </p:txBody>
      </p:sp>
    </p:spTree>
    <p:extLst>
      <p:ext uri="{BB962C8B-B14F-4D97-AF65-F5344CB8AC3E}">
        <p14:creationId xmlns:p14="http://schemas.microsoft.com/office/powerpoint/2010/main" val="3111059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path" presetSubtype="0" accel="50000" decel="50000" fill="hold" grpId="0" nodeType="clickEffect">
                                  <p:stCondLst>
                                    <p:cond delay="0"/>
                                  </p:stCondLst>
                                  <p:childTnLst>
                                    <p:animMotion origin="layout" path="M -4.16667E-6 0.0044 C 0.00235 -0.00602 0.01055 -0.01597 0.01355 -0.01597 C 0.03178 -0.01597 0.05079 0.14398 0.05079 0.30417 C 0.05079 0.22338 0.06016 0.14398 0.06901 0.14398 C 0.07852 0.14398 0.08724 0.22454 0.08724 0.30417 C 0.08724 0.26435 0.09193 0.22338 0.09675 0.22338 C 0.10144 0.22338 0.10625 0.26319 0.10625 0.30417 C 0.10625 0.28356 0.1086 0.26435 0.11094 0.26435 C 0.11329 0.26435 0.11563 0.28472 0.11563 0.30417 C 0.11563 0.29375 0.11667 0.28356 0.11797 0.28356 C 0.11862 0.28356 0.12032 0.29398 0.12032 0.30417 C 0.12032 0.29907 0.12097 0.29375 0.12149 0.29375 C 0.12149 0.29491 0.12266 0.29861 0.12266 0.30417 C 0.12266 0.30139 0.12266 0.29907 0.12331 0.29907 C 0.12331 0.30023 0.12383 0.30162 0.12383 0.30417 C 0.12383 0.30278 0.12383 0.30139 0.12383 0.30023 C 0.12448 0.30023 0.12448 0.30139 0.12448 0.30278 C 0.12513 0.30278 0.12513 0.30162 0.12513 0.30023 C 0.12579 0.30023 0.12579 0.30139 0.12579 0.30278 " pathEditMode="relative" rAng="0" ptsTypes="AAAAAAAAAAAAAAAAAAA">
                                      <p:cBhvr>
                                        <p:cTn id="6" dur="2000" fill="hold"/>
                                        <p:tgtEl>
                                          <p:spTgt spid="5"/>
                                        </p:tgtEl>
                                        <p:attrNameLst>
                                          <p:attrName>ppt_x</p:attrName>
                                          <p:attrName>ppt_y</p:attrName>
                                        </p:attrNameLst>
                                      </p:cBhvr>
                                      <p:rCtr x="6289" y="139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C8198B79-1475-4DE0-9B9E-406A242AD10C}"/>
              </a:ext>
            </a:extLst>
          </p:cNvPr>
          <p:cNvSpPr/>
          <p:nvPr/>
        </p:nvSpPr>
        <p:spPr>
          <a:xfrm>
            <a:off x="672473" y="968273"/>
            <a:ext cx="2115874" cy="1070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82CEE158-60F9-4165-9141-4FA5C272B075}"/>
              </a:ext>
            </a:extLst>
          </p:cNvPr>
          <p:cNvSpPr/>
          <p:nvPr/>
        </p:nvSpPr>
        <p:spPr>
          <a:xfrm>
            <a:off x="672473" y="1337605"/>
            <a:ext cx="10494930" cy="3139321"/>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0DCF9F76-DA1B-41E6-89FC-1EA0D38A7217}"/>
              </a:ext>
            </a:extLst>
          </p:cNvPr>
          <p:cNvSpPr/>
          <p:nvPr/>
        </p:nvSpPr>
        <p:spPr>
          <a:xfrm>
            <a:off x="782670" y="968273"/>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Kings 18:30-35</a:t>
            </a:r>
          </a:p>
        </p:txBody>
      </p:sp>
      <p:sp>
        <p:nvSpPr>
          <p:cNvPr id="4" name="Rectángulo 3">
            <a:extLst>
              <a:ext uri="{FF2B5EF4-FFF2-40B4-BE49-F238E27FC236}">
                <a16:creationId xmlns:a16="http://schemas.microsoft.com/office/drawing/2014/main" id="{5DF46E1F-B4A8-460D-A291-2C0AF12569E4}"/>
              </a:ext>
            </a:extLst>
          </p:cNvPr>
          <p:cNvSpPr/>
          <p:nvPr/>
        </p:nvSpPr>
        <p:spPr>
          <a:xfrm>
            <a:off x="782670" y="1337605"/>
            <a:ext cx="10274536"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And Elijah said unto all the people, Come near unto me. And all the people came near unto him. And he repaired the altar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that was broken down.</a:t>
            </a:r>
          </a:p>
          <a:p>
            <a:pPr algn="just" fontAlgn="base"/>
            <a:r>
              <a:rPr lang="en-US" b="1" dirty="0">
                <a:solidFill>
                  <a:schemeClr val="bg1"/>
                </a:solidFill>
                <a:latin typeface="Arial" panose="020B0604020202020204" pitchFamily="34" charset="0"/>
                <a:cs typeface="Arial" panose="020B0604020202020204" pitchFamily="34" charset="0"/>
              </a:rPr>
              <a:t>31 </a:t>
            </a:r>
            <a:r>
              <a:rPr lang="en-US" dirty="0">
                <a:solidFill>
                  <a:schemeClr val="bg1"/>
                </a:solidFill>
                <a:latin typeface="Arial" panose="020B0604020202020204" pitchFamily="34" charset="0"/>
                <a:cs typeface="Arial" panose="020B0604020202020204" pitchFamily="34" charset="0"/>
              </a:rPr>
              <a:t>And Elijah took twelve stones, according to the number of the tribes of the sons of Jacob, unto whom the word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came, saying, Israel shall be thy name:</a:t>
            </a:r>
          </a:p>
          <a:p>
            <a:pPr algn="just" fontAlgn="base"/>
            <a:r>
              <a:rPr lang="en-US" b="1" dirty="0">
                <a:solidFill>
                  <a:schemeClr val="bg1"/>
                </a:solidFill>
                <a:latin typeface="Arial" panose="020B0604020202020204" pitchFamily="34" charset="0"/>
                <a:cs typeface="Arial" panose="020B0604020202020204" pitchFamily="34" charset="0"/>
              </a:rPr>
              <a:t>32 </a:t>
            </a:r>
            <a:r>
              <a:rPr lang="en-US" dirty="0">
                <a:solidFill>
                  <a:schemeClr val="bg1"/>
                </a:solidFill>
                <a:latin typeface="Arial" panose="020B0604020202020204" pitchFamily="34" charset="0"/>
                <a:cs typeface="Arial" panose="020B0604020202020204" pitchFamily="34" charset="0"/>
              </a:rPr>
              <a:t>And with the stones he built an altar in the name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he made a trench about the altar, as great as would contain two measures of seed.</a:t>
            </a:r>
          </a:p>
          <a:p>
            <a:pPr algn="just" fontAlgn="base"/>
            <a:r>
              <a:rPr lang="en-US" b="1" dirty="0">
                <a:solidFill>
                  <a:schemeClr val="bg1"/>
                </a:solidFill>
                <a:latin typeface="Arial" panose="020B0604020202020204" pitchFamily="34" charset="0"/>
                <a:cs typeface="Arial" panose="020B0604020202020204" pitchFamily="34" charset="0"/>
              </a:rPr>
              <a:t>33 </a:t>
            </a:r>
            <a:r>
              <a:rPr lang="en-US" dirty="0">
                <a:solidFill>
                  <a:schemeClr val="bg1"/>
                </a:solidFill>
                <a:latin typeface="Arial" panose="020B0604020202020204" pitchFamily="34" charset="0"/>
                <a:cs typeface="Arial" panose="020B0604020202020204" pitchFamily="34" charset="0"/>
              </a:rPr>
              <a:t>And he put the wood in order, and cut the bullock in pieces, and laid him on the wood, and said, Fill four barrels with water, and pour it on the burnt sacrifice, and on the wood.</a:t>
            </a:r>
          </a:p>
          <a:p>
            <a:pPr algn="just" fontAlgn="base"/>
            <a:r>
              <a:rPr lang="en-US" b="1" dirty="0">
                <a:solidFill>
                  <a:schemeClr val="bg1"/>
                </a:solidFill>
                <a:latin typeface="Arial" panose="020B0604020202020204" pitchFamily="34" charset="0"/>
                <a:cs typeface="Arial" panose="020B0604020202020204" pitchFamily="34" charset="0"/>
              </a:rPr>
              <a:t>34 </a:t>
            </a:r>
            <a:r>
              <a:rPr lang="en-US" dirty="0">
                <a:solidFill>
                  <a:schemeClr val="bg1"/>
                </a:solidFill>
                <a:latin typeface="Arial" panose="020B0604020202020204" pitchFamily="34" charset="0"/>
                <a:cs typeface="Arial" panose="020B0604020202020204" pitchFamily="34" charset="0"/>
              </a:rPr>
              <a:t>And he said, Do it the second time. And they did it the second time. And he said, Do it the third time. And they did it the third time.</a:t>
            </a:r>
          </a:p>
          <a:p>
            <a:pPr algn="just" fontAlgn="base"/>
            <a:r>
              <a:rPr lang="en-US" b="1" dirty="0">
                <a:solidFill>
                  <a:schemeClr val="bg1"/>
                </a:solidFill>
                <a:latin typeface="Arial" panose="020B0604020202020204" pitchFamily="34" charset="0"/>
                <a:cs typeface="Arial" panose="020B0604020202020204" pitchFamily="34" charset="0"/>
              </a:rPr>
              <a:t>35 </a:t>
            </a:r>
            <a:r>
              <a:rPr lang="en-US" dirty="0">
                <a:solidFill>
                  <a:schemeClr val="bg1"/>
                </a:solidFill>
                <a:latin typeface="Arial" panose="020B0604020202020204" pitchFamily="34" charset="0"/>
                <a:cs typeface="Arial" panose="020B0604020202020204" pitchFamily="34" charset="0"/>
              </a:rPr>
              <a:t>And the water ran round about the altar; and he filled the trench also with water.</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59122600-0B34-496E-A414-EB8220C915D2}"/>
              </a:ext>
            </a:extLst>
          </p:cNvPr>
          <p:cNvSpPr/>
          <p:nvPr/>
        </p:nvSpPr>
        <p:spPr>
          <a:xfrm>
            <a:off x="782670" y="4661592"/>
            <a:ext cx="861312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might Elijah have poured so much water on the sacrifice and altar? </a:t>
            </a:r>
          </a:p>
        </p:txBody>
      </p:sp>
    </p:spTree>
    <p:extLst>
      <p:ext uri="{BB962C8B-B14F-4D97-AF65-F5344CB8AC3E}">
        <p14:creationId xmlns:p14="http://schemas.microsoft.com/office/powerpoint/2010/main" val="266010471"/>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046E542C-6ABC-4F48-9D01-65CAA3D93222}"/>
              </a:ext>
            </a:extLst>
          </p:cNvPr>
          <p:cNvSpPr/>
          <p:nvPr/>
        </p:nvSpPr>
        <p:spPr>
          <a:xfrm>
            <a:off x="1074966" y="874646"/>
            <a:ext cx="1881811" cy="9563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CF0A9548-D482-47DE-9804-7A835B2C888B}"/>
              </a:ext>
            </a:extLst>
          </p:cNvPr>
          <p:cNvSpPr/>
          <p:nvPr/>
        </p:nvSpPr>
        <p:spPr>
          <a:xfrm>
            <a:off x="1074968" y="1243305"/>
            <a:ext cx="9855627" cy="2997411"/>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87AD3CA8-BABF-4EA7-9434-57E0A2450955}"/>
              </a:ext>
            </a:extLst>
          </p:cNvPr>
          <p:cNvSpPr/>
          <p:nvPr/>
        </p:nvSpPr>
        <p:spPr>
          <a:xfrm>
            <a:off x="1074969" y="902013"/>
            <a:ext cx="20697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Kings 18:36-37 </a:t>
            </a:r>
          </a:p>
        </p:txBody>
      </p:sp>
      <p:sp>
        <p:nvSpPr>
          <p:cNvPr id="4" name="Rectángulo 3">
            <a:extLst>
              <a:ext uri="{FF2B5EF4-FFF2-40B4-BE49-F238E27FC236}">
                <a16:creationId xmlns:a16="http://schemas.microsoft.com/office/drawing/2014/main" id="{C6E34B26-3F94-408D-AD80-8A04B8585E18}"/>
              </a:ext>
            </a:extLst>
          </p:cNvPr>
          <p:cNvSpPr/>
          <p:nvPr/>
        </p:nvSpPr>
        <p:spPr>
          <a:xfrm>
            <a:off x="1074969" y="1243305"/>
            <a:ext cx="9855628" cy="297004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36 </a:t>
            </a:r>
            <a:r>
              <a:rPr lang="en-US" sz="1700" dirty="0">
                <a:solidFill>
                  <a:schemeClr val="bg1"/>
                </a:solidFill>
                <a:latin typeface="Arial" panose="020B0604020202020204" pitchFamily="34" charset="0"/>
                <a:cs typeface="Arial" panose="020B0604020202020204" pitchFamily="34" charset="0"/>
              </a:rPr>
              <a:t>And it came to pass at the time of the offering of the evening sacrifice, that Elijah the prophet came near, and said,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God of Abraham, Isaac, and of Israel, let it be known this day that thou art God in Israel, and that I am thy servant, and that I have done all these things at thy word.</a:t>
            </a:r>
          </a:p>
          <a:p>
            <a:pPr algn="just" fontAlgn="base"/>
            <a:r>
              <a:rPr lang="en-US" sz="1700" b="1" dirty="0">
                <a:solidFill>
                  <a:schemeClr val="bg1"/>
                </a:solidFill>
                <a:latin typeface="Arial" panose="020B0604020202020204" pitchFamily="34" charset="0"/>
                <a:cs typeface="Arial" panose="020B0604020202020204" pitchFamily="34" charset="0"/>
              </a:rPr>
              <a:t>37 </a:t>
            </a:r>
            <a:r>
              <a:rPr lang="en-US" sz="1700" dirty="0">
                <a:solidFill>
                  <a:schemeClr val="bg1"/>
                </a:solidFill>
                <a:latin typeface="Arial" panose="020B0604020202020204" pitchFamily="34" charset="0"/>
                <a:cs typeface="Arial" panose="020B0604020202020204" pitchFamily="34" charset="0"/>
              </a:rPr>
              <a:t>Hear me, O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hear me, that this people may know that thou art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God, and that thou hast turned their heart back again.</a:t>
            </a:r>
          </a:p>
          <a:p>
            <a:pPr algn="just" fontAlgn="base"/>
            <a:r>
              <a:rPr lang="en-US" sz="1700" b="1" dirty="0">
                <a:solidFill>
                  <a:schemeClr val="bg1"/>
                </a:solidFill>
                <a:latin typeface="Arial" panose="020B0604020202020204" pitchFamily="34" charset="0"/>
                <a:cs typeface="Arial" panose="020B0604020202020204" pitchFamily="34" charset="0"/>
              </a:rPr>
              <a:t>38 </a:t>
            </a:r>
            <a:r>
              <a:rPr lang="en-US" sz="1700" dirty="0">
                <a:solidFill>
                  <a:schemeClr val="bg1"/>
                </a:solidFill>
                <a:latin typeface="Arial" panose="020B0604020202020204" pitchFamily="34" charset="0"/>
                <a:cs typeface="Arial" panose="020B0604020202020204" pitchFamily="34" charset="0"/>
              </a:rPr>
              <a:t>Then the fire of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fell, and consumed the burnt sacrifice, and the wood, and the stones, and the dust, and licked up the water that was in the trench.</a:t>
            </a:r>
          </a:p>
          <a:p>
            <a:pPr algn="just" fontAlgn="base"/>
            <a:r>
              <a:rPr lang="en-US" sz="1700" b="1" dirty="0">
                <a:solidFill>
                  <a:schemeClr val="bg1"/>
                </a:solidFill>
                <a:latin typeface="Arial" panose="020B0604020202020204" pitchFamily="34" charset="0"/>
                <a:cs typeface="Arial" panose="020B0604020202020204" pitchFamily="34" charset="0"/>
              </a:rPr>
              <a:t>39 </a:t>
            </a:r>
            <a:r>
              <a:rPr lang="en-US" sz="1700" dirty="0">
                <a:solidFill>
                  <a:schemeClr val="bg1"/>
                </a:solidFill>
                <a:latin typeface="Arial" panose="020B0604020202020204" pitchFamily="34" charset="0"/>
                <a:cs typeface="Arial" panose="020B0604020202020204" pitchFamily="34" charset="0"/>
              </a:rPr>
              <a:t>And when all the people saw it, they fell on their faces: and they said,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he is the God;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he is the God.</a:t>
            </a:r>
          </a:p>
          <a:p>
            <a:pPr algn="just" fontAlgn="base"/>
            <a:r>
              <a:rPr lang="en-US" sz="1700" b="1" dirty="0">
                <a:solidFill>
                  <a:schemeClr val="bg1"/>
                </a:solidFill>
                <a:latin typeface="Arial" panose="020B0604020202020204" pitchFamily="34" charset="0"/>
                <a:cs typeface="Arial" panose="020B0604020202020204" pitchFamily="34" charset="0"/>
              </a:rPr>
              <a:t>40 </a:t>
            </a:r>
            <a:r>
              <a:rPr lang="en-US" sz="1700" dirty="0">
                <a:solidFill>
                  <a:schemeClr val="bg1"/>
                </a:solidFill>
                <a:latin typeface="Arial" panose="020B0604020202020204" pitchFamily="34" charset="0"/>
                <a:cs typeface="Arial" panose="020B0604020202020204" pitchFamily="34" charset="0"/>
              </a:rPr>
              <a:t>And Elijah said unto them, Take the prophets of Baal; let not one of them escape. And they took them: and Elijah brought them down to the brook Kishon, and slew them there.</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0CA06612-D5B5-4046-A02C-3809B4FA0192}"/>
              </a:ext>
            </a:extLst>
          </p:cNvPr>
          <p:cNvSpPr/>
          <p:nvPr/>
        </p:nvSpPr>
        <p:spPr>
          <a:xfrm>
            <a:off x="1074968" y="4364789"/>
            <a:ext cx="985562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did Elijah want the people to be affected by the demonstration of the Lord’s power?</a:t>
            </a:r>
          </a:p>
        </p:txBody>
      </p:sp>
      <p:sp>
        <p:nvSpPr>
          <p:cNvPr id="6" name="Rectángulo 5">
            <a:extLst>
              <a:ext uri="{FF2B5EF4-FFF2-40B4-BE49-F238E27FC236}">
                <a16:creationId xmlns:a16="http://schemas.microsoft.com/office/drawing/2014/main" id="{A4D98428-1464-4651-8226-40ACDAE42893}"/>
              </a:ext>
            </a:extLst>
          </p:cNvPr>
          <p:cNvSpPr/>
          <p:nvPr/>
        </p:nvSpPr>
        <p:spPr>
          <a:xfrm>
            <a:off x="1074968" y="5026990"/>
            <a:ext cx="41088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happened after Elijah prayed?</a:t>
            </a:r>
          </a:p>
        </p:txBody>
      </p:sp>
      <p:sp>
        <p:nvSpPr>
          <p:cNvPr id="7" name="Rectángulo 6">
            <a:extLst>
              <a:ext uri="{FF2B5EF4-FFF2-40B4-BE49-F238E27FC236}">
                <a16:creationId xmlns:a16="http://schemas.microsoft.com/office/drawing/2014/main" id="{69862DD4-B463-46CE-9175-EC84809B295B}"/>
              </a:ext>
            </a:extLst>
          </p:cNvPr>
          <p:cNvSpPr/>
          <p:nvPr/>
        </p:nvSpPr>
        <p:spPr>
          <a:xfrm>
            <a:off x="5183785" y="5026990"/>
            <a:ext cx="296747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people say?</a:t>
            </a:r>
          </a:p>
        </p:txBody>
      </p:sp>
      <p:sp>
        <p:nvSpPr>
          <p:cNvPr id="8" name="Rectángulo 7">
            <a:extLst>
              <a:ext uri="{FF2B5EF4-FFF2-40B4-BE49-F238E27FC236}">
                <a16:creationId xmlns:a16="http://schemas.microsoft.com/office/drawing/2014/main" id="{9480B89C-7A8C-4759-8ED8-A287ED0D5E8B}"/>
              </a:ext>
            </a:extLst>
          </p:cNvPr>
          <p:cNvSpPr/>
          <p:nvPr/>
        </p:nvSpPr>
        <p:spPr>
          <a:xfrm>
            <a:off x="1074968" y="5520395"/>
            <a:ext cx="512191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truths can we learn from this account? </a:t>
            </a:r>
          </a:p>
        </p:txBody>
      </p:sp>
    </p:spTree>
    <p:extLst>
      <p:ext uri="{BB962C8B-B14F-4D97-AF65-F5344CB8AC3E}">
        <p14:creationId xmlns:p14="http://schemas.microsoft.com/office/powerpoint/2010/main" val="20781720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anim calcmode="lin" valueType="num">
                                      <p:cBhvr>
                                        <p:cTn id="8"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amond(in)">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2</TotalTime>
  <Words>1722</Words>
  <Application>Microsoft Office PowerPoint</Application>
  <PresentationFormat>Widescreen</PresentationFormat>
  <Paragraphs>73</Paragraphs>
  <Slides>15</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Calibri</vt:lpstr>
      <vt:lpstr>Constantia</vt:lpstr>
      <vt:lpstr>Courier New</vt:lpstr>
      <vt:lpstr>Georgia</vt:lpstr>
      <vt:lpstr>MV Boli</vt:lpstr>
      <vt:lpstr>Open Sans</vt:lpstr>
      <vt:lpstr>Rockwell</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4688</cp:revision>
  <dcterms:created xsi:type="dcterms:W3CDTF">2018-08-29T04:26:39Z</dcterms:created>
  <dcterms:modified xsi:type="dcterms:W3CDTF">2022-02-05T02:00:00Z</dcterms:modified>
</cp:coreProperties>
</file>