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768" r:id="rId1"/>
  </p:sldMasterIdLst>
  <p:notesMasterIdLst>
    <p:notesMasterId r:id="rId13"/>
  </p:notesMasterIdLst>
  <p:sldIdLst>
    <p:sldId id="296" r:id="rId2"/>
    <p:sldId id="381" r:id="rId3"/>
    <p:sldId id="382" r:id="rId4"/>
    <p:sldId id="383" r:id="rId5"/>
    <p:sldId id="384" r:id="rId6"/>
    <p:sldId id="385" r:id="rId7"/>
    <p:sldId id="386" r:id="rId8"/>
    <p:sldId id="387" r:id="rId9"/>
    <p:sldId id="388" r:id="rId10"/>
    <p:sldId id="389" r:id="rId11"/>
    <p:sldId id="390"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757"/>
    <a:srgbClr val="D88028"/>
    <a:srgbClr val="FF6600"/>
    <a:srgbClr val="59C7E9"/>
    <a:srgbClr val="6372DF"/>
    <a:srgbClr val="E97159"/>
    <a:srgbClr val="D6E513"/>
    <a:srgbClr val="6F7CBF"/>
    <a:srgbClr val="0BA2C5"/>
    <a:srgbClr val="B9DF6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26" autoAdjust="0"/>
    <p:restoredTop sz="94660"/>
  </p:normalViewPr>
  <p:slideViewPr>
    <p:cSldViewPr snapToGrid="0">
      <p:cViewPr varScale="1">
        <p:scale>
          <a:sx n="78" d="100"/>
          <a:sy n="78" d="100"/>
        </p:scale>
        <p:origin x="883" y="43"/>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2/4/2022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75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75640873-EF0B-4AC7-AF11-57FEBA4985EA}" type="datetimeFigureOut">
              <a:rPr lang="en-US" smtClean="0"/>
              <a:t>2/4/2022</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550359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868584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6294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200397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857088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619608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36628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426927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23600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81605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96098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151439021"/>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5837418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39048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316832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0198919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382063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44000"/>
            <a:lum/>
          </a:blip>
          <a:srcRect/>
          <a:stretch>
            <a:fillRect t="-31000" b="-31000"/>
          </a:stretch>
        </a:blipFill>
        <a:effectLst/>
      </p:bgPr>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0">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5640873-EF0B-4AC7-AF11-57FEBA4985EA}" type="datetimeFigureOut">
              <a:rPr lang="en-US" smtClean="0"/>
              <a:t>2/4/2022</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B93B05A-D8BA-4E04-8927-7D3B765C5B2D}" type="slidenum">
              <a:rPr lang="en-US" smtClean="0"/>
              <a:t>‹#›</a:t>
            </a:fld>
            <a:endParaRPr lang="en-US" dirty="0"/>
          </a:p>
        </p:txBody>
      </p:sp>
    </p:spTree>
    <p:extLst>
      <p:ext uri="{BB962C8B-B14F-4D97-AF65-F5344CB8AC3E}">
        <p14:creationId xmlns:p14="http://schemas.microsoft.com/office/powerpoint/2010/main" val="2354548338"/>
      </p:ext>
    </p:extLst>
  </p:cSld>
  <p:clrMap bg1="dk1" tx1="lt1" bg2="dk2" tx2="lt2" accent1="accent1" accent2="accent2" accent3="accent3" accent4="accent4" accent5="accent5" accent6="accent6" hlink="hlink" folHlink="folHlink"/>
  <p:sldLayoutIdLst>
    <p:sldLayoutId id="2147485769" r:id="rId1"/>
    <p:sldLayoutId id="2147485770" r:id="rId2"/>
    <p:sldLayoutId id="2147485771" r:id="rId3"/>
    <p:sldLayoutId id="2147485772" r:id="rId4"/>
    <p:sldLayoutId id="2147485773" r:id="rId5"/>
    <p:sldLayoutId id="2147485774" r:id="rId6"/>
    <p:sldLayoutId id="2147485775" r:id="rId7"/>
    <p:sldLayoutId id="2147485776" r:id="rId8"/>
    <p:sldLayoutId id="2147485777" r:id="rId9"/>
    <p:sldLayoutId id="2147485778" r:id="rId10"/>
    <p:sldLayoutId id="2147485779" r:id="rId11"/>
    <p:sldLayoutId id="2147485780" r:id="rId12"/>
    <p:sldLayoutId id="2147485781" r:id="rId13"/>
    <p:sldLayoutId id="2147485782" r:id="rId14"/>
    <p:sldLayoutId id="2147485783" r:id="rId15"/>
    <p:sldLayoutId id="2147485784" r:id="rId16"/>
    <p:sldLayoutId id="2147485785"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xml"/><Relationship Id="rId1" Type="http://schemas.openxmlformats.org/officeDocument/2006/relationships/video" Target="https://www.youtube.com/embed/NAwuKUHKKBw?feature=oembe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561AD48-C1FF-4315-91C1-654541E58BDD}"/>
              </a:ext>
            </a:extLst>
          </p:cNvPr>
          <p:cNvSpPr txBox="1"/>
          <p:nvPr/>
        </p:nvSpPr>
        <p:spPr>
          <a:xfrm>
            <a:off x="7050157" y="2914759"/>
            <a:ext cx="3935897" cy="830997"/>
          </a:xfrm>
          <a:prstGeom prst="rect">
            <a:avLst/>
          </a:prstGeom>
          <a:noFill/>
        </p:spPr>
        <p:txBody>
          <a:bodyPr wrap="square" rtlCol="0">
            <a:spAutoFit/>
          </a:bodyPr>
          <a:lstStyle/>
          <a:p>
            <a:pPr algn="ctr"/>
            <a:r>
              <a:rPr lang="en-US" sz="4800" b="1" dirty="0">
                <a:solidFill>
                  <a:schemeClr val="accent4">
                    <a:lumMod val="75000"/>
                  </a:schemeClr>
                </a:solidFill>
                <a:effectLst>
                  <a:outerShdw blurRad="38100" dist="38100" dir="2700000" algn="tl">
                    <a:srgbClr val="000000">
                      <a:alpha val="43137"/>
                    </a:srgbClr>
                  </a:outerShdw>
                </a:effectLst>
                <a:latin typeface="Courier New" panose="02070309020205020404" pitchFamily="49" charset="0"/>
                <a:ea typeface="MS Gothic" panose="020B0609070205080204" pitchFamily="49" charset="-128"/>
                <a:cs typeface="Courier New" panose="02070309020205020404" pitchFamily="49" charset="0"/>
              </a:rPr>
              <a:t>SEMINARY</a:t>
            </a:r>
          </a:p>
        </p:txBody>
      </p:sp>
      <p:pic>
        <p:nvPicPr>
          <p:cNvPr id="1026" name="Picture 2" descr="Imagen relacionada">
            <a:extLst>
              <a:ext uri="{FF2B5EF4-FFF2-40B4-BE49-F238E27FC236}">
                <a16:creationId xmlns:a16="http://schemas.microsoft.com/office/drawing/2014/main" id="{95994769-E07E-4BCC-9093-02228E6DA4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6828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rgbClr val="FFD7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0453D80-1807-47DD-9F91-3E3FDD322FB6}"/>
              </a:ext>
            </a:extLst>
          </p:cNvPr>
          <p:cNvSpPr txBox="1"/>
          <p:nvPr/>
        </p:nvSpPr>
        <p:spPr>
          <a:xfrm>
            <a:off x="2073967" y="5377286"/>
            <a:ext cx="2423082" cy="461665"/>
          </a:xfrm>
          <a:prstGeom prst="rect">
            <a:avLst/>
          </a:prstGeom>
          <a:noFill/>
        </p:spPr>
        <p:txBody>
          <a:bodyPr wrap="square" rtlCol="0">
            <a:spAutoFit/>
          </a:bodyPr>
          <a:lstStyle/>
          <a:p>
            <a:r>
              <a:rPr lang="en-US" sz="2400" b="1" dirty="0">
                <a:solidFill>
                  <a:schemeClr val="bg2">
                    <a:lumMod val="10000"/>
                  </a:schemeClr>
                </a:solidFill>
                <a:latin typeface="Rockwell" panose="02060603020205020403" pitchFamily="18" charset="0"/>
              </a:rPr>
              <a:t>Old Testament</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xmlns:p14="http://schemas.microsoft.com/office/powerpoint/2010/main">
    <mc:Choice Requires="p14">
      <p:transition spd="slow" p14:dur="1500">
        <p14:ripple dir="ld"/>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E177D6F2-5AF1-4EA8-8050-AB0DB57D6A18}"/>
              </a:ext>
            </a:extLst>
          </p:cNvPr>
          <p:cNvSpPr/>
          <p:nvPr/>
        </p:nvSpPr>
        <p:spPr>
          <a:xfrm>
            <a:off x="1014679" y="779683"/>
            <a:ext cx="1736381" cy="480641"/>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ángulo: esquinas redondeadas 7">
            <a:extLst>
              <a:ext uri="{FF2B5EF4-FFF2-40B4-BE49-F238E27FC236}">
                <a16:creationId xmlns:a16="http://schemas.microsoft.com/office/drawing/2014/main" id="{E1E339BE-B16E-493C-B79F-321F267AC10C}"/>
              </a:ext>
            </a:extLst>
          </p:cNvPr>
          <p:cNvSpPr/>
          <p:nvPr/>
        </p:nvSpPr>
        <p:spPr>
          <a:xfrm>
            <a:off x="1014683" y="1149015"/>
            <a:ext cx="9573800" cy="646331"/>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ángulo 1">
            <a:extLst>
              <a:ext uri="{FF2B5EF4-FFF2-40B4-BE49-F238E27FC236}">
                <a16:creationId xmlns:a16="http://schemas.microsoft.com/office/drawing/2014/main" id="{063ABB0C-B959-4E1E-9F7A-B5EF6CE372C7}"/>
              </a:ext>
            </a:extLst>
          </p:cNvPr>
          <p:cNvSpPr/>
          <p:nvPr/>
        </p:nvSpPr>
        <p:spPr>
          <a:xfrm>
            <a:off x="1014687" y="779683"/>
            <a:ext cx="1736373"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1 Kings 17:24 </a:t>
            </a:r>
          </a:p>
        </p:txBody>
      </p:sp>
      <p:sp>
        <p:nvSpPr>
          <p:cNvPr id="4" name="Rectángulo 3">
            <a:extLst>
              <a:ext uri="{FF2B5EF4-FFF2-40B4-BE49-F238E27FC236}">
                <a16:creationId xmlns:a16="http://schemas.microsoft.com/office/drawing/2014/main" id="{9B6E99D6-2067-4E37-898C-654FE8466EBB}"/>
              </a:ext>
            </a:extLst>
          </p:cNvPr>
          <p:cNvSpPr/>
          <p:nvPr/>
        </p:nvSpPr>
        <p:spPr>
          <a:xfrm>
            <a:off x="1014687" y="1149015"/>
            <a:ext cx="9573800" cy="646331"/>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 And the woman said to Elijah, Now by this I know that thou art a man of God, and that the word of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in thy mouth is truth.</a:t>
            </a:r>
          </a:p>
        </p:txBody>
      </p:sp>
      <p:sp>
        <p:nvSpPr>
          <p:cNvPr id="5" name="Rectángulo 4">
            <a:extLst>
              <a:ext uri="{FF2B5EF4-FFF2-40B4-BE49-F238E27FC236}">
                <a16:creationId xmlns:a16="http://schemas.microsoft.com/office/drawing/2014/main" id="{E5E9B386-D942-4B2C-8339-0F4C3494CDCA}"/>
              </a:ext>
            </a:extLst>
          </p:cNvPr>
          <p:cNvSpPr/>
          <p:nvPr/>
        </p:nvSpPr>
        <p:spPr>
          <a:xfrm>
            <a:off x="1014686" y="1906655"/>
            <a:ext cx="8381105"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did the woman say she now knew after all that she had experienced?</a:t>
            </a:r>
          </a:p>
        </p:txBody>
      </p:sp>
      <p:sp>
        <p:nvSpPr>
          <p:cNvPr id="6" name="Rectángulo 5">
            <a:extLst>
              <a:ext uri="{FF2B5EF4-FFF2-40B4-BE49-F238E27FC236}">
                <a16:creationId xmlns:a16="http://schemas.microsoft.com/office/drawing/2014/main" id="{262115F5-77FF-4EA0-A3E1-97D5450B1876}"/>
              </a:ext>
            </a:extLst>
          </p:cNvPr>
          <p:cNvSpPr/>
          <p:nvPr/>
        </p:nvSpPr>
        <p:spPr>
          <a:xfrm>
            <a:off x="1014679" y="2344153"/>
            <a:ext cx="7148653"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can we learn from the woman’s statement of testimony?</a:t>
            </a:r>
          </a:p>
        </p:txBody>
      </p:sp>
      <p:sp>
        <p:nvSpPr>
          <p:cNvPr id="7" name="Rectángulo 6">
            <a:extLst>
              <a:ext uri="{FF2B5EF4-FFF2-40B4-BE49-F238E27FC236}">
                <a16:creationId xmlns:a16="http://schemas.microsoft.com/office/drawing/2014/main" id="{27967BCE-B8C4-4CCB-86F8-212D41833332}"/>
              </a:ext>
            </a:extLst>
          </p:cNvPr>
          <p:cNvSpPr/>
          <p:nvPr/>
        </p:nvSpPr>
        <p:spPr>
          <a:xfrm>
            <a:off x="1014684" y="2713485"/>
            <a:ext cx="9573799" cy="646331"/>
          </a:xfrm>
          <a:prstGeom prst="rect">
            <a:avLst/>
          </a:prstGeom>
        </p:spPr>
        <p:txBody>
          <a:bodyPr wrap="square">
            <a:spAutoFit/>
          </a:bodyPr>
          <a:lstStyle/>
          <a:p>
            <a:pPr algn="just"/>
            <a:r>
              <a:rPr lang="en-US" b="1" i="1" dirty="0">
                <a:solidFill>
                  <a:schemeClr val="bg2"/>
                </a:solidFill>
                <a:latin typeface="Arial" panose="020B0604020202020204" pitchFamily="34" charset="0"/>
                <a:cs typeface="Arial" panose="020B0604020202020204" pitchFamily="34" charset="0"/>
              </a:rPr>
              <a:t>We can gain a testimony for ourselves of God’s prophets and know that the Lord speaks through them.</a:t>
            </a:r>
            <a:endParaRPr lang="en-US" i="1" dirty="0">
              <a:solidFill>
                <a:schemeClr val="bg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83521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3"/>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49" presetClass="entr" presetSubtype="0" decel="10000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 calcmode="lin" valueType="num">
                                      <p:cBhvr>
                                        <p:cTn id="16" dur="500" fill="hold"/>
                                        <p:tgtEl>
                                          <p:spTgt spid="6"/>
                                        </p:tgtEl>
                                        <p:attrNameLst>
                                          <p:attrName>style.rotation</p:attrName>
                                        </p:attrNameLst>
                                      </p:cBhvr>
                                      <p:tavLst>
                                        <p:tav tm="0">
                                          <p:val>
                                            <p:fltVal val="360"/>
                                          </p:val>
                                        </p:tav>
                                        <p:tav tm="100000">
                                          <p:val>
                                            <p:fltVal val="0"/>
                                          </p:val>
                                        </p:tav>
                                      </p:tavLst>
                                    </p:anim>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outVertical)">
                                      <p:cBhvr>
                                        <p:cTn id="22" dur="1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Elementos multimedia en línea 1" title="Elijah and the Widow of Zarephath">
            <a:hlinkClick r:id="" action="ppaction://media"/>
            <a:extLst>
              <a:ext uri="{FF2B5EF4-FFF2-40B4-BE49-F238E27FC236}">
                <a16:creationId xmlns:a16="http://schemas.microsoft.com/office/drawing/2014/main" id="{08294EB5-86AE-4B1B-B51A-47533339D2C5}"/>
              </a:ext>
            </a:extLst>
          </p:cNvPr>
          <p:cNvPicPr>
            <a:picLocks noRot="1" noChangeAspect="1"/>
          </p:cNvPicPr>
          <p:nvPr>
            <a:videoFile r:link="rId1"/>
          </p:nvPr>
        </p:nvPicPr>
        <p:blipFill>
          <a:blip r:embed="rId3"/>
          <a:stretch>
            <a:fillRect/>
          </a:stretch>
        </p:blipFill>
        <p:spPr>
          <a:xfrm>
            <a:off x="1650310" y="1152939"/>
            <a:ext cx="8939438" cy="4823791"/>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4179399074"/>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accent4">
                    <a:lumMod val="75000"/>
                  </a:schemeClr>
                </a:solidFill>
                <a:effectLst>
                  <a:outerShdw blurRad="38100" dist="38100" dir="2700000" algn="tl">
                    <a:srgbClr val="000000">
                      <a:alpha val="43137"/>
                    </a:srgbClr>
                  </a:outerShdw>
                </a:effectLst>
                <a:latin typeface="Constantia" panose="02030602050306030303" pitchFamily="18" charset="0"/>
                <a:ea typeface="MS PMincho" panose="02020600040205080304" pitchFamily="18" charset="-128"/>
                <a:cs typeface="Arial" panose="020B0604020202020204" pitchFamily="34" charset="0"/>
              </a:rPr>
              <a:t>LESSON 95</a:t>
            </a:r>
          </a:p>
        </p:txBody>
      </p:sp>
      <p:sp>
        <p:nvSpPr>
          <p:cNvPr id="2" name="Rectángulo 1">
            <a:extLst>
              <a:ext uri="{FF2B5EF4-FFF2-40B4-BE49-F238E27FC236}">
                <a16:creationId xmlns:a16="http://schemas.microsoft.com/office/drawing/2014/main" id="{B0E396A5-F262-4937-BF2D-19BFF2FCB63F}"/>
              </a:ext>
            </a:extLst>
          </p:cNvPr>
          <p:cNvSpPr/>
          <p:nvPr/>
        </p:nvSpPr>
        <p:spPr>
          <a:xfrm>
            <a:off x="1636541" y="1997839"/>
            <a:ext cx="8918917" cy="2585323"/>
          </a:xfrm>
          <a:prstGeom prst="rect">
            <a:avLst/>
          </a:prstGeom>
        </p:spPr>
        <p:txBody>
          <a:bodyPr wrap="square">
            <a:spAutoFit/>
          </a:bodyPr>
          <a:lstStyle/>
          <a:p>
            <a:pPr algn="ctr" fontAlgn="base"/>
            <a:r>
              <a:rPr lang="en-US" sz="5400" b="1" dirty="0">
                <a:solidFill>
                  <a:schemeClr val="tx2">
                    <a:lumMod val="75000"/>
                  </a:schemeClr>
                </a:solidFill>
                <a:latin typeface="MS PGothic" panose="020B0600070205080204" pitchFamily="34" charset="-128"/>
                <a:ea typeface="MS PGothic" panose="020B0600070205080204" pitchFamily="34" charset="-128"/>
              </a:rPr>
              <a:t>“A widow in Zarephath provides for Elijah </a:t>
            </a:r>
          </a:p>
          <a:p>
            <a:pPr algn="ctr" fontAlgn="base"/>
            <a:r>
              <a:rPr lang="en-US" sz="5400" b="1" dirty="0">
                <a:solidFill>
                  <a:schemeClr val="tx2">
                    <a:lumMod val="75000"/>
                  </a:schemeClr>
                </a:solidFill>
                <a:latin typeface="MS PGothic" panose="020B0600070205080204" pitchFamily="34" charset="-128"/>
                <a:ea typeface="MS PGothic" panose="020B0600070205080204" pitchFamily="34" charset="-128"/>
              </a:rPr>
              <a:t>and is blessed with food”</a:t>
            </a:r>
            <a:endParaRPr lang="en-US" sz="5400" b="1" dirty="0">
              <a:solidFill>
                <a:schemeClr val="tx2">
                  <a:lumMod val="75000"/>
                </a:schemeClr>
              </a:solidFill>
              <a:effectLst/>
              <a:latin typeface="MS PGothic" panose="020B0600070205080204" pitchFamily="34" charset="-128"/>
              <a:ea typeface="MS PGothic" panose="020B0600070205080204" pitchFamily="34" charset="-128"/>
            </a:endParaRPr>
          </a:p>
        </p:txBody>
      </p:sp>
      <p:sp>
        <p:nvSpPr>
          <p:cNvPr id="4" name="Rectángulo 3">
            <a:extLst>
              <a:ext uri="{FF2B5EF4-FFF2-40B4-BE49-F238E27FC236}">
                <a16:creationId xmlns:a16="http://schemas.microsoft.com/office/drawing/2014/main" id="{4A08703A-3ADF-4896-A9FD-6EA4D6BA558D}"/>
              </a:ext>
            </a:extLst>
          </p:cNvPr>
          <p:cNvSpPr/>
          <p:nvPr/>
        </p:nvSpPr>
        <p:spPr>
          <a:xfrm>
            <a:off x="914400" y="779683"/>
            <a:ext cx="1864613" cy="369332"/>
          </a:xfrm>
          <a:prstGeom prst="rect">
            <a:avLst/>
          </a:prstGeom>
        </p:spPr>
        <p:txBody>
          <a:bodyPr wrap="none">
            <a:spAutoFit/>
          </a:bodyPr>
          <a:lstStyle/>
          <a:p>
            <a:pPr fontAlgn="base"/>
            <a:r>
              <a:rPr lang="en-US" b="1" dirty="0">
                <a:solidFill>
                  <a:schemeClr val="bg1"/>
                </a:solidFill>
                <a:latin typeface="Open Sans"/>
              </a:rPr>
              <a:t>1 Kings 17:1-16</a:t>
            </a:r>
            <a:endParaRPr lang="en-US" b="1" dirty="0">
              <a:solidFill>
                <a:schemeClr val="bg1"/>
              </a:solidFill>
              <a:effectLst/>
              <a:latin typeface="Open Sans"/>
            </a:endParaRPr>
          </a:p>
        </p:txBody>
      </p:sp>
    </p:spTree>
    <p:extLst>
      <p:ext uri="{BB962C8B-B14F-4D97-AF65-F5344CB8AC3E}">
        <p14:creationId xmlns:p14="http://schemas.microsoft.com/office/powerpoint/2010/main" val="1630392175"/>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250BEEDA-6755-45BE-85AC-F0BF44A60A91}"/>
              </a:ext>
            </a:extLst>
          </p:cNvPr>
          <p:cNvSpPr/>
          <p:nvPr/>
        </p:nvSpPr>
        <p:spPr>
          <a:xfrm>
            <a:off x="914400" y="3623659"/>
            <a:ext cx="9805182"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purposes do you think the Lord may have had in sending Elijah to tell Ahab that it would not rain until Elijah said so? </a:t>
            </a:r>
          </a:p>
        </p:txBody>
      </p:sp>
      <p:sp>
        <p:nvSpPr>
          <p:cNvPr id="7" name="Rectángulo 6">
            <a:extLst>
              <a:ext uri="{FF2B5EF4-FFF2-40B4-BE49-F238E27FC236}">
                <a16:creationId xmlns:a16="http://schemas.microsoft.com/office/drawing/2014/main" id="{3E552C76-585D-44C5-8622-D9A35329E349}"/>
              </a:ext>
            </a:extLst>
          </p:cNvPr>
          <p:cNvSpPr/>
          <p:nvPr/>
        </p:nvSpPr>
        <p:spPr>
          <a:xfrm>
            <a:off x="914400" y="1788897"/>
            <a:ext cx="1544012" cy="509919"/>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ángulo: esquinas redondeadas 5">
            <a:extLst>
              <a:ext uri="{FF2B5EF4-FFF2-40B4-BE49-F238E27FC236}">
                <a16:creationId xmlns:a16="http://schemas.microsoft.com/office/drawing/2014/main" id="{EEDEA6DC-8C67-4DFF-ADDD-D2F2753888FB}"/>
              </a:ext>
            </a:extLst>
          </p:cNvPr>
          <p:cNvSpPr/>
          <p:nvPr/>
        </p:nvSpPr>
        <p:spPr>
          <a:xfrm>
            <a:off x="914400" y="2138467"/>
            <a:ext cx="9805182" cy="881037"/>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ángulo 1">
            <a:extLst>
              <a:ext uri="{FF2B5EF4-FFF2-40B4-BE49-F238E27FC236}">
                <a16:creationId xmlns:a16="http://schemas.microsoft.com/office/drawing/2014/main" id="{2A81CA92-7125-4FE6-8D09-26A273F71707}"/>
              </a:ext>
            </a:extLst>
          </p:cNvPr>
          <p:cNvSpPr/>
          <p:nvPr/>
        </p:nvSpPr>
        <p:spPr>
          <a:xfrm>
            <a:off x="914400" y="856905"/>
            <a:ext cx="9805182" cy="646331"/>
          </a:xfrm>
          <a:prstGeom prst="rect">
            <a:avLst/>
          </a:prstGeom>
        </p:spPr>
        <p:txBody>
          <a:bodyPr wrap="square">
            <a:spAutoFit/>
          </a:bodyPr>
          <a:lstStyle/>
          <a:p>
            <a:pPr algn="just"/>
            <a:r>
              <a:rPr lang="en-US" b="1" dirty="0">
                <a:solidFill>
                  <a:schemeClr val="bg2"/>
                </a:solidFill>
                <a:latin typeface="Open Sans"/>
              </a:rPr>
              <a:t>What are some choices the Lord and His prophets have asked you to make that require you to exercise faith?</a:t>
            </a:r>
            <a:endParaRPr lang="en-US" b="1" dirty="0">
              <a:solidFill>
                <a:schemeClr val="bg2"/>
              </a:solidFill>
            </a:endParaRPr>
          </a:p>
        </p:txBody>
      </p:sp>
      <p:sp>
        <p:nvSpPr>
          <p:cNvPr id="4" name="Rectángulo 3">
            <a:extLst>
              <a:ext uri="{FF2B5EF4-FFF2-40B4-BE49-F238E27FC236}">
                <a16:creationId xmlns:a16="http://schemas.microsoft.com/office/drawing/2014/main" id="{BEF963C4-D4FF-4B69-9D32-5C8E42AE4C58}"/>
              </a:ext>
            </a:extLst>
          </p:cNvPr>
          <p:cNvSpPr/>
          <p:nvPr/>
        </p:nvSpPr>
        <p:spPr>
          <a:xfrm>
            <a:off x="914400" y="1788692"/>
            <a:ext cx="1544012"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1 Kings 17:1</a:t>
            </a:r>
          </a:p>
        </p:txBody>
      </p:sp>
      <p:sp>
        <p:nvSpPr>
          <p:cNvPr id="5" name="Rectángulo 4">
            <a:extLst>
              <a:ext uri="{FF2B5EF4-FFF2-40B4-BE49-F238E27FC236}">
                <a16:creationId xmlns:a16="http://schemas.microsoft.com/office/drawing/2014/main" id="{02BD0E0E-33BE-4505-B612-A2011F11523F}"/>
              </a:ext>
            </a:extLst>
          </p:cNvPr>
          <p:cNvSpPr/>
          <p:nvPr/>
        </p:nvSpPr>
        <p:spPr>
          <a:xfrm>
            <a:off x="914400" y="2096175"/>
            <a:ext cx="9805182" cy="923330"/>
          </a:xfrm>
          <a:prstGeom prst="rect">
            <a:avLst/>
          </a:prstGeom>
        </p:spPr>
        <p:txBody>
          <a:bodyPr wrap="square">
            <a:spAutoFit/>
          </a:bodyPr>
          <a:lstStyle/>
          <a:p>
            <a:pPr algn="just"/>
            <a:r>
              <a:rPr lang="en-US" dirty="0">
                <a:solidFill>
                  <a:schemeClr val="bg1"/>
                </a:solidFill>
                <a:latin typeface="Palatino"/>
              </a:rPr>
              <a:t>And Elijah the Tishbite, who was of the inhabitants of Gilead, said unto Ahab, As the </a:t>
            </a:r>
            <a:r>
              <a:rPr lang="en-US" cap="small" dirty="0">
                <a:solidFill>
                  <a:schemeClr val="bg1"/>
                </a:solidFill>
                <a:latin typeface="Palatino"/>
              </a:rPr>
              <a:t>Lord</a:t>
            </a:r>
            <a:r>
              <a:rPr lang="en-US" dirty="0">
                <a:solidFill>
                  <a:schemeClr val="bg1"/>
                </a:solidFill>
                <a:latin typeface="Palatino"/>
              </a:rPr>
              <a:t> God of Israel liveth, before whom I stand, there shall not be dew nor rain these years, but according to my word.</a:t>
            </a:r>
            <a:endParaRPr lang="en-US" dirty="0">
              <a:solidFill>
                <a:schemeClr val="bg1"/>
              </a:solidFill>
            </a:endParaRPr>
          </a:p>
        </p:txBody>
      </p:sp>
      <p:sp>
        <p:nvSpPr>
          <p:cNvPr id="8" name="Rectángulo 7">
            <a:extLst>
              <a:ext uri="{FF2B5EF4-FFF2-40B4-BE49-F238E27FC236}">
                <a16:creationId xmlns:a16="http://schemas.microsoft.com/office/drawing/2014/main" id="{60D42B23-F2A1-419C-8A00-C8F4B419E69A}"/>
              </a:ext>
            </a:extLst>
          </p:cNvPr>
          <p:cNvSpPr/>
          <p:nvPr/>
        </p:nvSpPr>
        <p:spPr>
          <a:xfrm>
            <a:off x="914400" y="3192165"/>
            <a:ext cx="8243668"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would you summarize in your own words what Elijah said to Ahab?</a:t>
            </a:r>
          </a:p>
        </p:txBody>
      </p:sp>
      <p:sp>
        <p:nvSpPr>
          <p:cNvPr id="10" name="Rectángulo 9">
            <a:extLst>
              <a:ext uri="{FF2B5EF4-FFF2-40B4-BE49-F238E27FC236}">
                <a16:creationId xmlns:a16="http://schemas.microsoft.com/office/drawing/2014/main" id="{AA07D651-EDCE-4EF3-BA86-78F47CE43FC5}"/>
              </a:ext>
            </a:extLst>
          </p:cNvPr>
          <p:cNvSpPr/>
          <p:nvPr/>
        </p:nvSpPr>
        <p:spPr>
          <a:xfrm>
            <a:off x="914400" y="4332153"/>
            <a:ext cx="6935372"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might a drought throughout the land also affect Elijah?</a:t>
            </a:r>
          </a:p>
        </p:txBody>
      </p:sp>
    </p:spTree>
    <p:extLst>
      <p:ext uri="{BB962C8B-B14F-4D97-AF65-F5344CB8AC3E}">
        <p14:creationId xmlns:p14="http://schemas.microsoft.com/office/powerpoint/2010/main" val="25728625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9"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upLeft)">
                                      <p:cBhvr>
                                        <p:cTn id="7" dur="500"/>
                                        <p:tgtEl>
                                          <p:spTgt spid="7"/>
                                        </p:tgtEl>
                                      </p:cBhvr>
                                    </p:animEffect>
                                  </p:childTnLst>
                                </p:cTn>
                              </p:par>
                              <p:par>
                                <p:cTn id="8" presetID="18" presetClass="entr" presetSubtype="9"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strips(upLeft)">
                                      <p:cBhvr>
                                        <p:cTn id="10" dur="500"/>
                                        <p:tgtEl>
                                          <p:spTgt spid="6"/>
                                        </p:tgtEl>
                                      </p:cBhvr>
                                    </p:animEffect>
                                  </p:childTnLst>
                                </p:cTn>
                              </p:par>
                              <p:par>
                                <p:cTn id="11" presetID="18" presetClass="entr" presetSubtype="9"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strips(upLeft)">
                                      <p:cBhvr>
                                        <p:cTn id="13" dur="500"/>
                                        <p:tgtEl>
                                          <p:spTgt spid="4"/>
                                        </p:tgtEl>
                                      </p:cBhvr>
                                    </p:animEffect>
                                  </p:childTnLst>
                                </p:cTn>
                              </p:par>
                              <p:par>
                                <p:cTn id="14" presetID="18" presetClass="entr" presetSubtype="9"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strips(upLeft)">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down)">
                                      <p:cBhvr>
                                        <p:cTn id="26" dur="580">
                                          <p:stCondLst>
                                            <p:cond delay="0"/>
                                          </p:stCondLst>
                                        </p:cTn>
                                        <p:tgtEl>
                                          <p:spTgt spid="9"/>
                                        </p:tgtEl>
                                      </p:cBhvr>
                                    </p:animEffect>
                                    <p:anim calcmode="lin" valueType="num">
                                      <p:cBhvr>
                                        <p:cTn id="27"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2" dur="26">
                                          <p:stCondLst>
                                            <p:cond delay="650"/>
                                          </p:stCondLst>
                                        </p:cTn>
                                        <p:tgtEl>
                                          <p:spTgt spid="9"/>
                                        </p:tgtEl>
                                      </p:cBhvr>
                                      <p:to x="100000" y="60000"/>
                                    </p:animScale>
                                    <p:animScale>
                                      <p:cBhvr>
                                        <p:cTn id="33" dur="166" decel="50000">
                                          <p:stCondLst>
                                            <p:cond delay="676"/>
                                          </p:stCondLst>
                                        </p:cTn>
                                        <p:tgtEl>
                                          <p:spTgt spid="9"/>
                                        </p:tgtEl>
                                      </p:cBhvr>
                                      <p:to x="100000" y="100000"/>
                                    </p:animScale>
                                    <p:animScale>
                                      <p:cBhvr>
                                        <p:cTn id="34" dur="26">
                                          <p:stCondLst>
                                            <p:cond delay="1312"/>
                                          </p:stCondLst>
                                        </p:cTn>
                                        <p:tgtEl>
                                          <p:spTgt spid="9"/>
                                        </p:tgtEl>
                                      </p:cBhvr>
                                      <p:to x="100000" y="80000"/>
                                    </p:animScale>
                                    <p:animScale>
                                      <p:cBhvr>
                                        <p:cTn id="35" dur="166" decel="50000">
                                          <p:stCondLst>
                                            <p:cond delay="1338"/>
                                          </p:stCondLst>
                                        </p:cTn>
                                        <p:tgtEl>
                                          <p:spTgt spid="9"/>
                                        </p:tgtEl>
                                      </p:cBhvr>
                                      <p:to x="100000" y="100000"/>
                                    </p:animScale>
                                    <p:animScale>
                                      <p:cBhvr>
                                        <p:cTn id="36" dur="26">
                                          <p:stCondLst>
                                            <p:cond delay="1642"/>
                                          </p:stCondLst>
                                        </p:cTn>
                                        <p:tgtEl>
                                          <p:spTgt spid="9"/>
                                        </p:tgtEl>
                                      </p:cBhvr>
                                      <p:to x="100000" y="90000"/>
                                    </p:animScale>
                                    <p:animScale>
                                      <p:cBhvr>
                                        <p:cTn id="37" dur="166" decel="50000">
                                          <p:stCondLst>
                                            <p:cond delay="1668"/>
                                          </p:stCondLst>
                                        </p:cTn>
                                        <p:tgtEl>
                                          <p:spTgt spid="9"/>
                                        </p:tgtEl>
                                      </p:cBhvr>
                                      <p:to x="100000" y="100000"/>
                                    </p:animScale>
                                    <p:animScale>
                                      <p:cBhvr>
                                        <p:cTn id="38" dur="26">
                                          <p:stCondLst>
                                            <p:cond delay="1808"/>
                                          </p:stCondLst>
                                        </p:cTn>
                                        <p:tgtEl>
                                          <p:spTgt spid="9"/>
                                        </p:tgtEl>
                                      </p:cBhvr>
                                      <p:to x="100000" y="95000"/>
                                    </p:animScale>
                                    <p:animScale>
                                      <p:cBhvr>
                                        <p:cTn id="39" dur="166" decel="50000">
                                          <p:stCondLst>
                                            <p:cond delay="1834"/>
                                          </p:stCondLst>
                                        </p:cTn>
                                        <p:tgtEl>
                                          <p:spTgt spid="9"/>
                                        </p:tgtEl>
                                      </p:cBhvr>
                                      <p:to x="100000" y="100000"/>
                                    </p:animScale>
                                  </p:childTnLst>
                                </p:cTn>
                              </p:par>
                            </p:childTnLst>
                          </p:cTn>
                        </p:par>
                      </p:childTnLst>
                    </p:cTn>
                  </p:par>
                  <p:par>
                    <p:cTn id="40" fill="hold">
                      <p:stCondLst>
                        <p:cond delay="indefinite"/>
                      </p:stCondLst>
                      <p:childTnLst>
                        <p:par>
                          <p:cTn id="41" fill="hold">
                            <p:stCondLst>
                              <p:cond delay="0"/>
                            </p:stCondLst>
                            <p:childTnLst>
                              <p:par>
                                <p:cTn id="42" presetID="47" presetClass="entr" presetSubtype="0"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1000"/>
                                        <p:tgtEl>
                                          <p:spTgt spid="10"/>
                                        </p:tgtEl>
                                      </p:cBhvr>
                                    </p:animEffect>
                                    <p:anim calcmode="lin" valueType="num">
                                      <p:cBhvr>
                                        <p:cTn id="45" dur="1000" fill="hold"/>
                                        <p:tgtEl>
                                          <p:spTgt spid="10"/>
                                        </p:tgtEl>
                                        <p:attrNameLst>
                                          <p:attrName>ppt_x</p:attrName>
                                        </p:attrNameLst>
                                      </p:cBhvr>
                                      <p:tavLst>
                                        <p:tav tm="0">
                                          <p:val>
                                            <p:strVal val="#ppt_x"/>
                                          </p:val>
                                        </p:tav>
                                        <p:tav tm="100000">
                                          <p:val>
                                            <p:strVal val="#ppt_x"/>
                                          </p:val>
                                        </p:tav>
                                      </p:tavLst>
                                    </p:anim>
                                    <p:anim calcmode="lin" valueType="num">
                                      <p:cBhvr>
                                        <p:cTn id="4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animBg="1"/>
      <p:bldP spid="6" grpId="0" animBg="1"/>
      <p:bldP spid="4" grpId="0"/>
      <p:bldP spid="5" grpId="0"/>
      <p:bldP spid="8"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A7A7DD6E-4E5D-4B5C-A6F4-CC9167901B17}"/>
              </a:ext>
            </a:extLst>
          </p:cNvPr>
          <p:cNvSpPr/>
          <p:nvPr/>
        </p:nvSpPr>
        <p:spPr>
          <a:xfrm>
            <a:off x="910934" y="783607"/>
            <a:ext cx="1816783" cy="7465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ángulo: esquinas redondeadas 5">
            <a:extLst>
              <a:ext uri="{FF2B5EF4-FFF2-40B4-BE49-F238E27FC236}">
                <a16:creationId xmlns:a16="http://schemas.microsoft.com/office/drawing/2014/main" id="{2A7AAFAD-6836-4158-8B07-BFD219F2D4C4}"/>
              </a:ext>
            </a:extLst>
          </p:cNvPr>
          <p:cNvSpPr/>
          <p:nvPr/>
        </p:nvSpPr>
        <p:spPr>
          <a:xfrm>
            <a:off x="914400" y="1152939"/>
            <a:ext cx="9886122" cy="2570922"/>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ángulo 1">
            <a:extLst>
              <a:ext uri="{FF2B5EF4-FFF2-40B4-BE49-F238E27FC236}">
                <a16:creationId xmlns:a16="http://schemas.microsoft.com/office/drawing/2014/main" id="{42C65E9D-E1B5-4F3D-87EC-67B8D5AA5F6A}"/>
              </a:ext>
            </a:extLst>
          </p:cNvPr>
          <p:cNvSpPr/>
          <p:nvPr/>
        </p:nvSpPr>
        <p:spPr>
          <a:xfrm>
            <a:off x="914400" y="783607"/>
            <a:ext cx="181331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1 Kings 17:2-6 </a:t>
            </a:r>
          </a:p>
        </p:txBody>
      </p:sp>
      <p:sp>
        <p:nvSpPr>
          <p:cNvPr id="4" name="Rectángulo 3">
            <a:extLst>
              <a:ext uri="{FF2B5EF4-FFF2-40B4-BE49-F238E27FC236}">
                <a16:creationId xmlns:a16="http://schemas.microsoft.com/office/drawing/2014/main" id="{6240BE43-C28D-4FB1-BBB7-CEF0E4D59D5A}"/>
              </a:ext>
            </a:extLst>
          </p:cNvPr>
          <p:cNvSpPr/>
          <p:nvPr/>
        </p:nvSpPr>
        <p:spPr>
          <a:xfrm>
            <a:off x="914400" y="1152939"/>
            <a:ext cx="9889588" cy="2585323"/>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2 </a:t>
            </a:r>
            <a:r>
              <a:rPr lang="en-US" dirty="0">
                <a:solidFill>
                  <a:schemeClr val="bg1"/>
                </a:solidFill>
                <a:latin typeface="Arial" panose="020B0604020202020204" pitchFamily="34" charset="0"/>
                <a:cs typeface="Arial" panose="020B0604020202020204" pitchFamily="34" charset="0"/>
              </a:rPr>
              <a:t>And the word of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came unto him, saying,</a:t>
            </a:r>
          </a:p>
          <a:p>
            <a:pPr algn="just" fontAlgn="base"/>
            <a:r>
              <a:rPr lang="en-US" b="1" dirty="0">
                <a:solidFill>
                  <a:schemeClr val="bg1"/>
                </a:solidFill>
                <a:latin typeface="Arial" panose="020B0604020202020204" pitchFamily="34" charset="0"/>
                <a:cs typeface="Arial" panose="020B0604020202020204" pitchFamily="34" charset="0"/>
              </a:rPr>
              <a:t>3 </a:t>
            </a:r>
            <a:r>
              <a:rPr lang="en-US" dirty="0">
                <a:solidFill>
                  <a:schemeClr val="bg1"/>
                </a:solidFill>
                <a:latin typeface="Arial" panose="020B0604020202020204" pitchFamily="34" charset="0"/>
                <a:cs typeface="Arial" panose="020B0604020202020204" pitchFamily="34" charset="0"/>
              </a:rPr>
              <a:t>Get thee hence, and turn thee eastward, and hide thyself by the brook Cherith, that is before Jordan.</a:t>
            </a:r>
          </a:p>
          <a:p>
            <a:pPr algn="just" fontAlgn="base"/>
            <a:r>
              <a:rPr lang="en-US" b="1" dirty="0">
                <a:solidFill>
                  <a:schemeClr val="bg1"/>
                </a:solidFill>
                <a:latin typeface="Arial" panose="020B0604020202020204" pitchFamily="34" charset="0"/>
                <a:cs typeface="Arial" panose="020B0604020202020204" pitchFamily="34" charset="0"/>
              </a:rPr>
              <a:t>4 </a:t>
            </a:r>
            <a:r>
              <a:rPr lang="en-US" dirty="0">
                <a:solidFill>
                  <a:schemeClr val="bg1"/>
                </a:solidFill>
                <a:latin typeface="Arial" panose="020B0604020202020204" pitchFamily="34" charset="0"/>
                <a:cs typeface="Arial" panose="020B0604020202020204" pitchFamily="34" charset="0"/>
              </a:rPr>
              <a:t>And it shall be, that thou shalt drink of the brook; and I have commanded the ravens to feed thee there.</a:t>
            </a:r>
          </a:p>
          <a:p>
            <a:pPr algn="just" fontAlgn="base"/>
            <a:r>
              <a:rPr lang="en-US" b="1" dirty="0">
                <a:solidFill>
                  <a:schemeClr val="bg1"/>
                </a:solidFill>
                <a:latin typeface="Arial" panose="020B0604020202020204" pitchFamily="34" charset="0"/>
                <a:cs typeface="Arial" panose="020B0604020202020204" pitchFamily="34" charset="0"/>
              </a:rPr>
              <a:t>5 </a:t>
            </a:r>
            <a:r>
              <a:rPr lang="en-US" dirty="0">
                <a:solidFill>
                  <a:schemeClr val="bg1"/>
                </a:solidFill>
                <a:latin typeface="Arial" panose="020B0604020202020204" pitchFamily="34" charset="0"/>
                <a:cs typeface="Arial" panose="020B0604020202020204" pitchFamily="34" charset="0"/>
              </a:rPr>
              <a:t>So he went and did according unto the word of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for he went and dwelt by the brook Cherith, that is before Jordan.</a:t>
            </a:r>
          </a:p>
          <a:p>
            <a:pPr algn="just" fontAlgn="base"/>
            <a:r>
              <a:rPr lang="en-US" b="1" dirty="0">
                <a:solidFill>
                  <a:schemeClr val="bg1"/>
                </a:solidFill>
                <a:latin typeface="Arial" panose="020B0604020202020204" pitchFamily="34" charset="0"/>
                <a:cs typeface="Arial" panose="020B0604020202020204" pitchFamily="34" charset="0"/>
              </a:rPr>
              <a:t>6 </a:t>
            </a:r>
            <a:r>
              <a:rPr lang="en-US" dirty="0">
                <a:solidFill>
                  <a:schemeClr val="bg1"/>
                </a:solidFill>
                <a:latin typeface="Arial" panose="020B0604020202020204" pitchFamily="34" charset="0"/>
                <a:cs typeface="Arial" panose="020B0604020202020204" pitchFamily="34" charset="0"/>
              </a:rPr>
              <a:t>And the ravens brought him bread and flesh in the morning, and bread and flesh in the evening; and he drank of the brook.</a:t>
            </a:r>
            <a:endParaRPr lang="en-US" b="0" i="0" dirty="0">
              <a:solidFill>
                <a:schemeClr val="bg1"/>
              </a:solidFill>
              <a:effectLst/>
              <a:latin typeface="Arial" panose="020B060402020202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BC55B5D2-D80B-4350-9597-BCBAD282EDBB}"/>
              </a:ext>
            </a:extLst>
          </p:cNvPr>
          <p:cNvSpPr/>
          <p:nvPr/>
        </p:nvSpPr>
        <p:spPr>
          <a:xfrm>
            <a:off x="914400" y="3838442"/>
            <a:ext cx="7174523"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was Elijah blessed for following the Lord’s instructions?</a:t>
            </a:r>
          </a:p>
        </p:txBody>
      </p:sp>
    </p:spTree>
    <p:extLst>
      <p:ext uri="{BB962C8B-B14F-4D97-AF65-F5344CB8AC3E}">
        <p14:creationId xmlns:p14="http://schemas.microsoft.com/office/powerpoint/2010/main" val="98098917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Rectángulo 11">
            <a:extLst>
              <a:ext uri="{FF2B5EF4-FFF2-40B4-BE49-F238E27FC236}">
                <a16:creationId xmlns:a16="http://schemas.microsoft.com/office/drawing/2014/main" id="{D73B2506-5EFD-4AB0-AD55-68E90323498E}"/>
              </a:ext>
            </a:extLst>
          </p:cNvPr>
          <p:cNvSpPr/>
          <p:nvPr/>
        </p:nvSpPr>
        <p:spPr>
          <a:xfrm>
            <a:off x="1059323" y="6062009"/>
            <a:ext cx="9716524"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might you have felt after learning about the desperate circumstances of this widow and her son?</a:t>
            </a:r>
          </a:p>
        </p:txBody>
      </p:sp>
      <p:sp>
        <p:nvSpPr>
          <p:cNvPr id="15" name="Rectángulo 14">
            <a:extLst>
              <a:ext uri="{FF2B5EF4-FFF2-40B4-BE49-F238E27FC236}">
                <a16:creationId xmlns:a16="http://schemas.microsoft.com/office/drawing/2014/main" id="{2C7FF7C5-26D2-450C-A1DD-1AF5F1DC5992}"/>
              </a:ext>
            </a:extLst>
          </p:cNvPr>
          <p:cNvSpPr/>
          <p:nvPr/>
        </p:nvSpPr>
        <p:spPr>
          <a:xfrm>
            <a:off x="1059323" y="795991"/>
            <a:ext cx="1750137" cy="509919"/>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ángulo 15">
            <a:extLst>
              <a:ext uri="{FF2B5EF4-FFF2-40B4-BE49-F238E27FC236}">
                <a16:creationId xmlns:a16="http://schemas.microsoft.com/office/drawing/2014/main" id="{631183B6-FBCB-4EF3-9D0E-7F0CFB9B5A3B}"/>
              </a:ext>
            </a:extLst>
          </p:cNvPr>
          <p:cNvSpPr/>
          <p:nvPr/>
        </p:nvSpPr>
        <p:spPr>
          <a:xfrm>
            <a:off x="1059323" y="2754170"/>
            <a:ext cx="1975425" cy="509919"/>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ángulo: esquinas redondeadas 12">
            <a:extLst>
              <a:ext uri="{FF2B5EF4-FFF2-40B4-BE49-F238E27FC236}">
                <a16:creationId xmlns:a16="http://schemas.microsoft.com/office/drawing/2014/main" id="{7EC1BBC2-8C66-4107-BD01-8CF1F20E03F6}"/>
              </a:ext>
            </a:extLst>
          </p:cNvPr>
          <p:cNvSpPr/>
          <p:nvPr/>
        </p:nvSpPr>
        <p:spPr>
          <a:xfrm>
            <a:off x="1059323" y="1184685"/>
            <a:ext cx="9847215" cy="1077218"/>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ángulo: esquinas redondeadas 13">
            <a:extLst>
              <a:ext uri="{FF2B5EF4-FFF2-40B4-BE49-F238E27FC236}">
                <a16:creationId xmlns:a16="http://schemas.microsoft.com/office/drawing/2014/main" id="{133400AE-9580-4AC5-816F-F4B09B667B51}"/>
              </a:ext>
            </a:extLst>
          </p:cNvPr>
          <p:cNvSpPr/>
          <p:nvPr/>
        </p:nvSpPr>
        <p:spPr>
          <a:xfrm>
            <a:off x="1059324" y="3067214"/>
            <a:ext cx="9847215" cy="1998942"/>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ángulo 1">
            <a:extLst>
              <a:ext uri="{FF2B5EF4-FFF2-40B4-BE49-F238E27FC236}">
                <a16:creationId xmlns:a16="http://schemas.microsoft.com/office/drawing/2014/main" id="{C38E5868-4002-40B4-867F-3477E3C72AC7}"/>
              </a:ext>
            </a:extLst>
          </p:cNvPr>
          <p:cNvSpPr/>
          <p:nvPr/>
        </p:nvSpPr>
        <p:spPr>
          <a:xfrm>
            <a:off x="1059326" y="783607"/>
            <a:ext cx="1864613"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1 Kings 17:7–9 </a:t>
            </a:r>
          </a:p>
        </p:txBody>
      </p:sp>
      <p:sp>
        <p:nvSpPr>
          <p:cNvPr id="4" name="Rectángulo 3">
            <a:extLst>
              <a:ext uri="{FF2B5EF4-FFF2-40B4-BE49-F238E27FC236}">
                <a16:creationId xmlns:a16="http://schemas.microsoft.com/office/drawing/2014/main" id="{2F23CE49-3325-4239-8A30-6666D1E6FCD4}"/>
              </a:ext>
            </a:extLst>
          </p:cNvPr>
          <p:cNvSpPr/>
          <p:nvPr/>
        </p:nvSpPr>
        <p:spPr>
          <a:xfrm>
            <a:off x="1059323" y="1180455"/>
            <a:ext cx="9847214" cy="1077218"/>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7 </a:t>
            </a:r>
            <a:r>
              <a:rPr lang="en-US" sz="1600" dirty="0">
                <a:solidFill>
                  <a:schemeClr val="bg1"/>
                </a:solidFill>
                <a:latin typeface="Arial" panose="020B0604020202020204" pitchFamily="34" charset="0"/>
                <a:cs typeface="Arial" panose="020B0604020202020204" pitchFamily="34" charset="0"/>
              </a:rPr>
              <a:t>And it came to pass after a while, that the brook dried up, because there had been no rain in the land.</a:t>
            </a:r>
          </a:p>
          <a:p>
            <a:pPr algn="just" fontAlgn="base"/>
            <a:r>
              <a:rPr lang="en-US" sz="1600" b="1" dirty="0">
                <a:solidFill>
                  <a:schemeClr val="bg1"/>
                </a:solidFill>
                <a:latin typeface="Arial" panose="020B0604020202020204" pitchFamily="34" charset="0"/>
                <a:cs typeface="Arial" panose="020B0604020202020204" pitchFamily="34" charset="0"/>
              </a:rPr>
              <a:t>8 </a:t>
            </a:r>
            <a:r>
              <a:rPr lang="en-US" sz="1600" dirty="0">
                <a:solidFill>
                  <a:schemeClr val="bg1"/>
                </a:solidFill>
                <a:latin typeface="Arial" panose="020B0604020202020204" pitchFamily="34" charset="0"/>
                <a:cs typeface="Arial" panose="020B0604020202020204" pitchFamily="34" charset="0"/>
              </a:rPr>
              <a:t>¶ And the word of the </a:t>
            </a:r>
            <a:r>
              <a:rPr lang="en-US" sz="1600" cap="small" dirty="0">
                <a:solidFill>
                  <a:schemeClr val="bg1"/>
                </a:solidFill>
                <a:latin typeface="Arial" panose="020B0604020202020204" pitchFamily="34" charset="0"/>
                <a:cs typeface="Arial" panose="020B0604020202020204" pitchFamily="34" charset="0"/>
              </a:rPr>
              <a:t>Lord</a:t>
            </a:r>
            <a:r>
              <a:rPr lang="en-US" sz="1600" dirty="0">
                <a:solidFill>
                  <a:schemeClr val="bg1"/>
                </a:solidFill>
                <a:latin typeface="Arial" panose="020B0604020202020204" pitchFamily="34" charset="0"/>
                <a:cs typeface="Arial" panose="020B0604020202020204" pitchFamily="34" charset="0"/>
              </a:rPr>
              <a:t> came unto him, saying,</a:t>
            </a:r>
          </a:p>
          <a:p>
            <a:pPr algn="just" fontAlgn="base"/>
            <a:r>
              <a:rPr lang="en-US" sz="1600" b="1" dirty="0">
                <a:solidFill>
                  <a:schemeClr val="bg1"/>
                </a:solidFill>
                <a:latin typeface="Arial" panose="020B0604020202020204" pitchFamily="34" charset="0"/>
                <a:cs typeface="Arial" panose="020B0604020202020204" pitchFamily="34" charset="0"/>
              </a:rPr>
              <a:t>9 </a:t>
            </a:r>
            <a:r>
              <a:rPr lang="en-US" sz="1600" dirty="0">
                <a:solidFill>
                  <a:schemeClr val="bg1"/>
                </a:solidFill>
                <a:latin typeface="Arial" panose="020B0604020202020204" pitchFamily="34" charset="0"/>
                <a:cs typeface="Arial" panose="020B0604020202020204" pitchFamily="34" charset="0"/>
              </a:rPr>
              <a:t>Arise, get thee to Zarephath, which belongeth to Zidon, and dwell there: behold, I have commanded a widow woman there to sustain thee.</a:t>
            </a:r>
            <a:endParaRPr lang="en-US" sz="1600" b="0" i="0" dirty="0">
              <a:solidFill>
                <a:schemeClr val="bg1"/>
              </a:solidFill>
              <a:effectLst/>
              <a:latin typeface="Arial" panose="020B060402020202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2DDD6761-00D2-4549-A230-6B84770AA890}"/>
              </a:ext>
            </a:extLst>
          </p:cNvPr>
          <p:cNvSpPr/>
          <p:nvPr/>
        </p:nvSpPr>
        <p:spPr>
          <a:xfrm>
            <a:off x="1059323" y="2271828"/>
            <a:ext cx="7475074"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Where did the Lord tell Elijah to go after the brook dried up? Why?</a:t>
            </a:r>
          </a:p>
        </p:txBody>
      </p:sp>
      <p:sp>
        <p:nvSpPr>
          <p:cNvPr id="6" name="Rectángulo 5">
            <a:extLst>
              <a:ext uri="{FF2B5EF4-FFF2-40B4-BE49-F238E27FC236}">
                <a16:creationId xmlns:a16="http://schemas.microsoft.com/office/drawing/2014/main" id="{7F19DDC4-D768-458C-B49B-B6D87C82A3F4}"/>
              </a:ext>
            </a:extLst>
          </p:cNvPr>
          <p:cNvSpPr/>
          <p:nvPr/>
        </p:nvSpPr>
        <p:spPr>
          <a:xfrm>
            <a:off x="1096413" y="2733486"/>
            <a:ext cx="2081439" cy="369332"/>
          </a:xfrm>
          <a:prstGeom prst="rect">
            <a:avLst/>
          </a:prstGeom>
        </p:spPr>
        <p:txBody>
          <a:bodyPr wrap="square">
            <a:spAutoFit/>
          </a:bodyPr>
          <a:lstStyle/>
          <a:p>
            <a:r>
              <a:rPr lang="en-US" b="1" dirty="0">
                <a:solidFill>
                  <a:schemeClr val="bg1"/>
                </a:solidFill>
                <a:latin typeface="Arial" panose="020B0604020202020204" pitchFamily="34" charset="0"/>
                <a:cs typeface="Arial" panose="020B0604020202020204" pitchFamily="34" charset="0"/>
              </a:rPr>
              <a:t>1 Kings 17:10-12 </a:t>
            </a:r>
          </a:p>
        </p:txBody>
      </p:sp>
      <p:sp>
        <p:nvSpPr>
          <p:cNvPr id="7" name="Rectángulo 6">
            <a:extLst>
              <a:ext uri="{FF2B5EF4-FFF2-40B4-BE49-F238E27FC236}">
                <a16:creationId xmlns:a16="http://schemas.microsoft.com/office/drawing/2014/main" id="{54593B71-2D99-4925-9FD5-CB30FC49E283}"/>
              </a:ext>
            </a:extLst>
          </p:cNvPr>
          <p:cNvSpPr/>
          <p:nvPr/>
        </p:nvSpPr>
        <p:spPr>
          <a:xfrm>
            <a:off x="1059327" y="3004053"/>
            <a:ext cx="9716525" cy="2062103"/>
          </a:xfrm>
          <a:prstGeom prst="rect">
            <a:avLst/>
          </a:prstGeom>
        </p:spPr>
        <p:txBody>
          <a:bodyPr wrap="square">
            <a:spAutoFit/>
          </a:bodyPr>
          <a:lstStyle/>
          <a:p>
            <a:pPr algn="just" fontAlgn="base"/>
            <a:r>
              <a:rPr lang="en-US" sz="1600" dirty="0">
                <a:solidFill>
                  <a:schemeClr val="bg1"/>
                </a:solidFill>
                <a:latin typeface="Arial" panose="020B0604020202020204" pitchFamily="34" charset="0"/>
                <a:cs typeface="Arial" panose="020B0604020202020204" pitchFamily="34" charset="0"/>
              </a:rPr>
              <a:t>10 So he arose and went to Zarephath. And when he came to the gate of the city, behold, the widow woman was there gathering of sticks: and he called to her, and said, Fetch me, I pray thee, a little water in a vessel, that I may drink.</a:t>
            </a:r>
          </a:p>
          <a:p>
            <a:pPr algn="just" fontAlgn="base"/>
            <a:r>
              <a:rPr lang="en-US" sz="1600" dirty="0">
                <a:solidFill>
                  <a:schemeClr val="bg1"/>
                </a:solidFill>
                <a:latin typeface="Arial" panose="020B0604020202020204" pitchFamily="34" charset="0"/>
                <a:cs typeface="Arial" panose="020B0604020202020204" pitchFamily="34" charset="0"/>
              </a:rPr>
              <a:t>11 And as she was going to fetch it, he called to her, and said, Bring me, I pray thee, a morsel of bread in thine hand.</a:t>
            </a:r>
          </a:p>
          <a:p>
            <a:pPr algn="just" fontAlgn="base"/>
            <a:r>
              <a:rPr lang="en-US" sz="1600" dirty="0">
                <a:solidFill>
                  <a:schemeClr val="bg1"/>
                </a:solidFill>
                <a:latin typeface="Arial" panose="020B0604020202020204" pitchFamily="34" charset="0"/>
                <a:cs typeface="Arial" panose="020B0604020202020204" pitchFamily="34" charset="0"/>
              </a:rPr>
              <a:t>12 And she said, As the </a:t>
            </a:r>
            <a:r>
              <a:rPr lang="en-US" sz="1600" cap="small" dirty="0">
                <a:solidFill>
                  <a:schemeClr val="bg1"/>
                </a:solidFill>
                <a:latin typeface="Arial" panose="020B0604020202020204" pitchFamily="34" charset="0"/>
                <a:cs typeface="Arial" panose="020B0604020202020204" pitchFamily="34" charset="0"/>
              </a:rPr>
              <a:t>Lord</a:t>
            </a:r>
            <a:r>
              <a:rPr lang="en-US" sz="1600" dirty="0">
                <a:solidFill>
                  <a:schemeClr val="bg1"/>
                </a:solidFill>
                <a:latin typeface="Arial" panose="020B0604020202020204" pitchFamily="34" charset="0"/>
                <a:cs typeface="Arial" panose="020B0604020202020204" pitchFamily="34" charset="0"/>
              </a:rPr>
              <a:t> thy God liveth, I have not a cake, but an handful of meal in a barrel, and a little oil in a cruse: and, behold, I am gathering two sticks, that I may go in and dress it for me and my son, that we may eat it, and die.</a:t>
            </a:r>
            <a:endParaRPr lang="en-US" sz="1600" i="0" dirty="0">
              <a:solidFill>
                <a:schemeClr val="bg1"/>
              </a:solidFill>
              <a:effectLst/>
              <a:latin typeface="Arial" panose="020B0604020202020204" pitchFamily="34" charset="0"/>
              <a:cs typeface="Arial" panose="020B0604020202020204" pitchFamily="34" charset="0"/>
            </a:endParaRPr>
          </a:p>
        </p:txBody>
      </p:sp>
      <p:sp>
        <p:nvSpPr>
          <p:cNvPr id="10" name="Rectángulo 9">
            <a:extLst>
              <a:ext uri="{FF2B5EF4-FFF2-40B4-BE49-F238E27FC236}">
                <a16:creationId xmlns:a16="http://schemas.microsoft.com/office/drawing/2014/main" id="{489058C1-06D9-47BC-930D-6031C7E593A7}"/>
              </a:ext>
            </a:extLst>
          </p:cNvPr>
          <p:cNvSpPr/>
          <p:nvPr/>
        </p:nvSpPr>
        <p:spPr>
          <a:xfrm>
            <a:off x="1059324" y="5182758"/>
            <a:ext cx="4237057"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What did Elijah ask the widow to do?</a:t>
            </a:r>
          </a:p>
        </p:txBody>
      </p:sp>
      <p:sp>
        <p:nvSpPr>
          <p:cNvPr id="11" name="Rectángulo 10">
            <a:extLst>
              <a:ext uri="{FF2B5EF4-FFF2-40B4-BE49-F238E27FC236}">
                <a16:creationId xmlns:a16="http://schemas.microsoft.com/office/drawing/2014/main" id="{E355A19C-5ED4-420B-A990-7A7201E38937}"/>
              </a:ext>
            </a:extLst>
          </p:cNvPr>
          <p:cNvSpPr/>
          <p:nvPr/>
        </p:nvSpPr>
        <p:spPr>
          <a:xfrm>
            <a:off x="1059324" y="5668692"/>
            <a:ext cx="7157023"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was the widow hesitant to bring a piece of bread to Elijah?</a:t>
            </a:r>
          </a:p>
        </p:txBody>
      </p:sp>
    </p:spTree>
    <p:extLst>
      <p:ext uri="{BB962C8B-B14F-4D97-AF65-F5344CB8AC3E}">
        <p14:creationId xmlns:p14="http://schemas.microsoft.com/office/powerpoint/2010/main" val="38460225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5"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heckerboard(down)">
                                      <p:cBhvr>
                                        <p:cTn id="7" dur="500"/>
                                        <p:tgtEl>
                                          <p:spTgt spid="15"/>
                                        </p:tgtEl>
                                      </p:cBhvr>
                                    </p:animEffect>
                                  </p:childTnLst>
                                </p:cTn>
                              </p:par>
                              <p:par>
                                <p:cTn id="8" presetID="5" presetClass="entr" presetSubtype="5"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checkerboard(down)">
                                      <p:cBhvr>
                                        <p:cTn id="10" dur="500"/>
                                        <p:tgtEl>
                                          <p:spTgt spid="13"/>
                                        </p:tgtEl>
                                      </p:cBhvr>
                                    </p:animEffect>
                                  </p:childTnLst>
                                </p:cTn>
                              </p:par>
                              <p:par>
                                <p:cTn id="11" presetID="5" presetClass="entr" presetSubtype="5"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heckerboard(down)">
                                      <p:cBhvr>
                                        <p:cTn id="13" dur="500"/>
                                        <p:tgtEl>
                                          <p:spTgt spid="2"/>
                                        </p:tgtEl>
                                      </p:cBhvr>
                                    </p:animEffect>
                                  </p:childTnLst>
                                </p:cTn>
                              </p:par>
                              <p:par>
                                <p:cTn id="14" presetID="5" presetClass="entr" presetSubtype="5"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checkerboard(down)">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p:tgtEl>
                                          <p:spTgt spid="5"/>
                                        </p:tgtEl>
                                        <p:attrNameLst>
                                          <p:attrName>ppt_y</p:attrName>
                                        </p:attrNameLst>
                                      </p:cBhvr>
                                      <p:tavLst>
                                        <p:tav tm="0">
                                          <p:val>
                                            <p:strVal val="#ppt_y+#ppt_h*1.125000"/>
                                          </p:val>
                                        </p:tav>
                                        <p:tav tm="100000">
                                          <p:val>
                                            <p:strVal val="#ppt_y"/>
                                          </p:val>
                                        </p:tav>
                                      </p:tavLst>
                                    </p:anim>
                                    <p:animEffect transition="in" filter="wipe(up)">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down)">
                                      <p:cBhvr>
                                        <p:cTn id="43" dur="580">
                                          <p:stCondLst>
                                            <p:cond delay="0"/>
                                          </p:stCondLst>
                                        </p:cTn>
                                        <p:tgtEl>
                                          <p:spTgt spid="14"/>
                                        </p:tgtEl>
                                      </p:cBhvr>
                                    </p:animEffect>
                                    <p:anim calcmode="lin" valueType="num">
                                      <p:cBhvr>
                                        <p:cTn id="44"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49" dur="26">
                                          <p:stCondLst>
                                            <p:cond delay="650"/>
                                          </p:stCondLst>
                                        </p:cTn>
                                        <p:tgtEl>
                                          <p:spTgt spid="14"/>
                                        </p:tgtEl>
                                      </p:cBhvr>
                                      <p:to x="100000" y="60000"/>
                                    </p:animScale>
                                    <p:animScale>
                                      <p:cBhvr>
                                        <p:cTn id="50" dur="166" decel="50000">
                                          <p:stCondLst>
                                            <p:cond delay="676"/>
                                          </p:stCondLst>
                                        </p:cTn>
                                        <p:tgtEl>
                                          <p:spTgt spid="14"/>
                                        </p:tgtEl>
                                      </p:cBhvr>
                                      <p:to x="100000" y="100000"/>
                                    </p:animScale>
                                    <p:animScale>
                                      <p:cBhvr>
                                        <p:cTn id="51" dur="26">
                                          <p:stCondLst>
                                            <p:cond delay="1312"/>
                                          </p:stCondLst>
                                        </p:cTn>
                                        <p:tgtEl>
                                          <p:spTgt spid="14"/>
                                        </p:tgtEl>
                                      </p:cBhvr>
                                      <p:to x="100000" y="80000"/>
                                    </p:animScale>
                                    <p:animScale>
                                      <p:cBhvr>
                                        <p:cTn id="52" dur="166" decel="50000">
                                          <p:stCondLst>
                                            <p:cond delay="1338"/>
                                          </p:stCondLst>
                                        </p:cTn>
                                        <p:tgtEl>
                                          <p:spTgt spid="14"/>
                                        </p:tgtEl>
                                      </p:cBhvr>
                                      <p:to x="100000" y="100000"/>
                                    </p:animScale>
                                    <p:animScale>
                                      <p:cBhvr>
                                        <p:cTn id="53" dur="26">
                                          <p:stCondLst>
                                            <p:cond delay="1642"/>
                                          </p:stCondLst>
                                        </p:cTn>
                                        <p:tgtEl>
                                          <p:spTgt spid="14"/>
                                        </p:tgtEl>
                                      </p:cBhvr>
                                      <p:to x="100000" y="90000"/>
                                    </p:animScale>
                                    <p:animScale>
                                      <p:cBhvr>
                                        <p:cTn id="54" dur="166" decel="50000">
                                          <p:stCondLst>
                                            <p:cond delay="1668"/>
                                          </p:stCondLst>
                                        </p:cTn>
                                        <p:tgtEl>
                                          <p:spTgt spid="14"/>
                                        </p:tgtEl>
                                      </p:cBhvr>
                                      <p:to x="100000" y="100000"/>
                                    </p:animScale>
                                    <p:animScale>
                                      <p:cBhvr>
                                        <p:cTn id="55" dur="26">
                                          <p:stCondLst>
                                            <p:cond delay="1808"/>
                                          </p:stCondLst>
                                        </p:cTn>
                                        <p:tgtEl>
                                          <p:spTgt spid="14"/>
                                        </p:tgtEl>
                                      </p:cBhvr>
                                      <p:to x="100000" y="95000"/>
                                    </p:animScale>
                                    <p:animScale>
                                      <p:cBhvr>
                                        <p:cTn id="56" dur="166" decel="50000">
                                          <p:stCondLst>
                                            <p:cond delay="1834"/>
                                          </p:stCondLst>
                                        </p:cTn>
                                        <p:tgtEl>
                                          <p:spTgt spid="14"/>
                                        </p:tgtEl>
                                      </p:cBhvr>
                                      <p:to x="100000" y="100000"/>
                                    </p:animScale>
                                  </p:childTnLst>
                                </p:cTn>
                              </p:par>
                              <p:par>
                                <p:cTn id="57" presetID="26" presetClass="entr" presetSubtype="0" fill="hold" grpId="0" nodeType="withEffect">
                                  <p:stCondLst>
                                    <p:cond delay="0"/>
                                  </p:stCondLst>
                                  <p:childTnLst>
                                    <p:set>
                                      <p:cBhvr>
                                        <p:cTn id="58" dur="1" fill="hold">
                                          <p:stCondLst>
                                            <p:cond delay="0"/>
                                          </p:stCondLst>
                                        </p:cTn>
                                        <p:tgtEl>
                                          <p:spTgt spid="6"/>
                                        </p:tgtEl>
                                        <p:attrNameLst>
                                          <p:attrName>style.visibility</p:attrName>
                                        </p:attrNameLst>
                                      </p:cBhvr>
                                      <p:to>
                                        <p:strVal val="visible"/>
                                      </p:to>
                                    </p:set>
                                    <p:animEffect transition="in" filter="wipe(down)">
                                      <p:cBhvr>
                                        <p:cTn id="59" dur="580">
                                          <p:stCondLst>
                                            <p:cond delay="0"/>
                                          </p:stCondLst>
                                        </p:cTn>
                                        <p:tgtEl>
                                          <p:spTgt spid="6"/>
                                        </p:tgtEl>
                                      </p:cBhvr>
                                    </p:animEffect>
                                    <p:anim calcmode="lin" valueType="num">
                                      <p:cBhvr>
                                        <p:cTn id="60"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65" dur="26">
                                          <p:stCondLst>
                                            <p:cond delay="650"/>
                                          </p:stCondLst>
                                        </p:cTn>
                                        <p:tgtEl>
                                          <p:spTgt spid="6"/>
                                        </p:tgtEl>
                                      </p:cBhvr>
                                      <p:to x="100000" y="60000"/>
                                    </p:animScale>
                                    <p:animScale>
                                      <p:cBhvr>
                                        <p:cTn id="66" dur="166" decel="50000">
                                          <p:stCondLst>
                                            <p:cond delay="676"/>
                                          </p:stCondLst>
                                        </p:cTn>
                                        <p:tgtEl>
                                          <p:spTgt spid="6"/>
                                        </p:tgtEl>
                                      </p:cBhvr>
                                      <p:to x="100000" y="100000"/>
                                    </p:animScale>
                                    <p:animScale>
                                      <p:cBhvr>
                                        <p:cTn id="67" dur="26">
                                          <p:stCondLst>
                                            <p:cond delay="1312"/>
                                          </p:stCondLst>
                                        </p:cTn>
                                        <p:tgtEl>
                                          <p:spTgt spid="6"/>
                                        </p:tgtEl>
                                      </p:cBhvr>
                                      <p:to x="100000" y="80000"/>
                                    </p:animScale>
                                    <p:animScale>
                                      <p:cBhvr>
                                        <p:cTn id="68" dur="166" decel="50000">
                                          <p:stCondLst>
                                            <p:cond delay="1338"/>
                                          </p:stCondLst>
                                        </p:cTn>
                                        <p:tgtEl>
                                          <p:spTgt spid="6"/>
                                        </p:tgtEl>
                                      </p:cBhvr>
                                      <p:to x="100000" y="100000"/>
                                    </p:animScale>
                                    <p:animScale>
                                      <p:cBhvr>
                                        <p:cTn id="69" dur="26">
                                          <p:stCondLst>
                                            <p:cond delay="1642"/>
                                          </p:stCondLst>
                                        </p:cTn>
                                        <p:tgtEl>
                                          <p:spTgt spid="6"/>
                                        </p:tgtEl>
                                      </p:cBhvr>
                                      <p:to x="100000" y="90000"/>
                                    </p:animScale>
                                    <p:animScale>
                                      <p:cBhvr>
                                        <p:cTn id="70" dur="166" decel="50000">
                                          <p:stCondLst>
                                            <p:cond delay="1668"/>
                                          </p:stCondLst>
                                        </p:cTn>
                                        <p:tgtEl>
                                          <p:spTgt spid="6"/>
                                        </p:tgtEl>
                                      </p:cBhvr>
                                      <p:to x="100000" y="100000"/>
                                    </p:animScale>
                                    <p:animScale>
                                      <p:cBhvr>
                                        <p:cTn id="71" dur="26">
                                          <p:stCondLst>
                                            <p:cond delay="1808"/>
                                          </p:stCondLst>
                                        </p:cTn>
                                        <p:tgtEl>
                                          <p:spTgt spid="6"/>
                                        </p:tgtEl>
                                      </p:cBhvr>
                                      <p:to x="100000" y="95000"/>
                                    </p:animScale>
                                    <p:animScale>
                                      <p:cBhvr>
                                        <p:cTn id="72" dur="166" decel="50000">
                                          <p:stCondLst>
                                            <p:cond delay="1834"/>
                                          </p:stCondLst>
                                        </p:cTn>
                                        <p:tgtEl>
                                          <p:spTgt spid="6"/>
                                        </p:tgtEl>
                                      </p:cBhvr>
                                      <p:to x="100000" y="100000"/>
                                    </p:animScale>
                                  </p:childTnLst>
                                </p:cTn>
                              </p:par>
                              <p:par>
                                <p:cTn id="73" presetID="26" presetClass="entr" presetSubtype="0" fill="hold" grpId="0" nodeType="withEffect">
                                  <p:stCondLst>
                                    <p:cond delay="0"/>
                                  </p:stCondLst>
                                  <p:childTnLst>
                                    <p:set>
                                      <p:cBhvr>
                                        <p:cTn id="74" dur="1" fill="hold">
                                          <p:stCondLst>
                                            <p:cond delay="0"/>
                                          </p:stCondLst>
                                        </p:cTn>
                                        <p:tgtEl>
                                          <p:spTgt spid="7"/>
                                        </p:tgtEl>
                                        <p:attrNameLst>
                                          <p:attrName>style.visibility</p:attrName>
                                        </p:attrNameLst>
                                      </p:cBhvr>
                                      <p:to>
                                        <p:strVal val="visible"/>
                                      </p:to>
                                    </p:set>
                                    <p:animEffect transition="in" filter="wipe(down)">
                                      <p:cBhvr>
                                        <p:cTn id="75" dur="580">
                                          <p:stCondLst>
                                            <p:cond delay="0"/>
                                          </p:stCondLst>
                                        </p:cTn>
                                        <p:tgtEl>
                                          <p:spTgt spid="7"/>
                                        </p:tgtEl>
                                      </p:cBhvr>
                                    </p:animEffect>
                                    <p:anim calcmode="lin" valueType="num">
                                      <p:cBhvr>
                                        <p:cTn id="7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81" dur="26">
                                          <p:stCondLst>
                                            <p:cond delay="650"/>
                                          </p:stCondLst>
                                        </p:cTn>
                                        <p:tgtEl>
                                          <p:spTgt spid="7"/>
                                        </p:tgtEl>
                                      </p:cBhvr>
                                      <p:to x="100000" y="60000"/>
                                    </p:animScale>
                                    <p:animScale>
                                      <p:cBhvr>
                                        <p:cTn id="82" dur="166" decel="50000">
                                          <p:stCondLst>
                                            <p:cond delay="676"/>
                                          </p:stCondLst>
                                        </p:cTn>
                                        <p:tgtEl>
                                          <p:spTgt spid="7"/>
                                        </p:tgtEl>
                                      </p:cBhvr>
                                      <p:to x="100000" y="100000"/>
                                    </p:animScale>
                                    <p:animScale>
                                      <p:cBhvr>
                                        <p:cTn id="83" dur="26">
                                          <p:stCondLst>
                                            <p:cond delay="1312"/>
                                          </p:stCondLst>
                                        </p:cTn>
                                        <p:tgtEl>
                                          <p:spTgt spid="7"/>
                                        </p:tgtEl>
                                      </p:cBhvr>
                                      <p:to x="100000" y="80000"/>
                                    </p:animScale>
                                    <p:animScale>
                                      <p:cBhvr>
                                        <p:cTn id="84" dur="166" decel="50000">
                                          <p:stCondLst>
                                            <p:cond delay="1338"/>
                                          </p:stCondLst>
                                        </p:cTn>
                                        <p:tgtEl>
                                          <p:spTgt spid="7"/>
                                        </p:tgtEl>
                                      </p:cBhvr>
                                      <p:to x="100000" y="100000"/>
                                    </p:animScale>
                                    <p:animScale>
                                      <p:cBhvr>
                                        <p:cTn id="85" dur="26">
                                          <p:stCondLst>
                                            <p:cond delay="1642"/>
                                          </p:stCondLst>
                                        </p:cTn>
                                        <p:tgtEl>
                                          <p:spTgt spid="7"/>
                                        </p:tgtEl>
                                      </p:cBhvr>
                                      <p:to x="100000" y="90000"/>
                                    </p:animScale>
                                    <p:animScale>
                                      <p:cBhvr>
                                        <p:cTn id="86" dur="166" decel="50000">
                                          <p:stCondLst>
                                            <p:cond delay="1668"/>
                                          </p:stCondLst>
                                        </p:cTn>
                                        <p:tgtEl>
                                          <p:spTgt spid="7"/>
                                        </p:tgtEl>
                                      </p:cBhvr>
                                      <p:to x="100000" y="100000"/>
                                    </p:animScale>
                                    <p:animScale>
                                      <p:cBhvr>
                                        <p:cTn id="87" dur="26">
                                          <p:stCondLst>
                                            <p:cond delay="1808"/>
                                          </p:stCondLst>
                                        </p:cTn>
                                        <p:tgtEl>
                                          <p:spTgt spid="7"/>
                                        </p:tgtEl>
                                      </p:cBhvr>
                                      <p:to x="100000" y="95000"/>
                                    </p:animScale>
                                    <p:animScale>
                                      <p:cBhvr>
                                        <p:cTn id="88" dur="166" decel="50000">
                                          <p:stCondLst>
                                            <p:cond delay="1834"/>
                                          </p:stCondLst>
                                        </p:cTn>
                                        <p:tgtEl>
                                          <p:spTgt spid="7"/>
                                        </p:tgtEl>
                                      </p:cBhvr>
                                      <p:to x="100000" y="100000"/>
                                    </p:animScale>
                                  </p:childTnLst>
                                </p:cTn>
                              </p:par>
                            </p:childTnLst>
                          </p:cTn>
                        </p:par>
                      </p:childTnLst>
                    </p:cTn>
                  </p:par>
                  <p:par>
                    <p:cTn id="89" fill="hold">
                      <p:stCondLst>
                        <p:cond delay="indefinite"/>
                      </p:stCondLst>
                      <p:childTnLst>
                        <p:par>
                          <p:cTn id="90" fill="hold">
                            <p:stCondLst>
                              <p:cond delay="0"/>
                            </p:stCondLst>
                            <p:childTnLst>
                              <p:par>
                                <p:cTn id="91" presetID="4" presetClass="entr" presetSubtype="16" fill="hold" grpId="0" nodeType="clickEffect">
                                  <p:stCondLst>
                                    <p:cond delay="0"/>
                                  </p:stCondLst>
                                  <p:childTnLst>
                                    <p:set>
                                      <p:cBhvr>
                                        <p:cTn id="92" dur="1" fill="hold">
                                          <p:stCondLst>
                                            <p:cond delay="0"/>
                                          </p:stCondLst>
                                        </p:cTn>
                                        <p:tgtEl>
                                          <p:spTgt spid="10"/>
                                        </p:tgtEl>
                                        <p:attrNameLst>
                                          <p:attrName>style.visibility</p:attrName>
                                        </p:attrNameLst>
                                      </p:cBhvr>
                                      <p:to>
                                        <p:strVal val="visible"/>
                                      </p:to>
                                    </p:set>
                                    <p:animEffect transition="in" filter="box(in)">
                                      <p:cBhvr>
                                        <p:cTn id="93" dur="2000"/>
                                        <p:tgtEl>
                                          <p:spTgt spid="10"/>
                                        </p:tgtEl>
                                      </p:cBhvr>
                                    </p:animEffect>
                                  </p:childTnLst>
                                </p:cTn>
                              </p:par>
                            </p:childTnLst>
                          </p:cTn>
                        </p:par>
                      </p:childTnLst>
                    </p:cTn>
                  </p:par>
                  <p:par>
                    <p:cTn id="94" fill="hold">
                      <p:stCondLst>
                        <p:cond delay="indefinite"/>
                      </p:stCondLst>
                      <p:childTnLst>
                        <p:par>
                          <p:cTn id="95" fill="hold">
                            <p:stCondLst>
                              <p:cond delay="0"/>
                            </p:stCondLst>
                            <p:childTnLst>
                              <p:par>
                                <p:cTn id="96" presetID="47" presetClass="entr" presetSubtype="0" fill="hold" grpId="0" nodeType="clickEffect">
                                  <p:stCondLst>
                                    <p:cond delay="0"/>
                                  </p:stCondLst>
                                  <p:childTnLst>
                                    <p:set>
                                      <p:cBhvr>
                                        <p:cTn id="97" dur="1" fill="hold">
                                          <p:stCondLst>
                                            <p:cond delay="0"/>
                                          </p:stCondLst>
                                        </p:cTn>
                                        <p:tgtEl>
                                          <p:spTgt spid="11"/>
                                        </p:tgtEl>
                                        <p:attrNameLst>
                                          <p:attrName>style.visibility</p:attrName>
                                        </p:attrNameLst>
                                      </p:cBhvr>
                                      <p:to>
                                        <p:strVal val="visible"/>
                                      </p:to>
                                    </p:set>
                                    <p:animEffect transition="in" filter="fade">
                                      <p:cBhvr>
                                        <p:cTn id="98" dur="1000"/>
                                        <p:tgtEl>
                                          <p:spTgt spid="11"/>
                                        </p:tgtEl>
                                      </p:cBhvr>
                                    </p:animEffect>
                                    <p:anim calcmode="lin" valueType="num">
                                      <p:cBhvr>
                                        <p:cTn id="99" dur="1000" fill="hold"/>
                                        <p:tgtEl>
                                          <p:spTgt spid="11"/>
                                        </p:tgtEl>
                                        <p:attrNameLst>
                                          <p:attrName>ppt_x</p:attrName>
                                        </p:attrNameLst>
                                      </p:cBhvr>
                                      <p:tavLst>
                                        <p:tav tm="0">
                                          <p:val>
                                            <p:strVal val="#ppt_x"/>
                                          </p:val>
                                        </p:tav>
                                        <p:tav tm="100000">
                                          <p:val>
                                            <p:strVal val="#ppt_x"/>
                                          </p:val>
                                        </p:tav>
                                      </p:tavLst>
                                    </p:anim>
                                    <p:anim calcmode="lin" valueType="num">
                                      <p:cBhvr>
                                        <p:cTn id="10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2" presetClass="entr" presetSubtype="4" fill="hold" grpId="0" nodeType="clickEffect">
                                  <p:stCondLst>
                                    <p:cond delay="0"/>
                                  </p:stCondLst>
                                  <p:childTnLst>
                                    <p:set>
                                      <p:cBhvr>
                                        <p:cTn id="104" dur="1" fill="hold">
                                          <p:stCondLst>
                                            <p:cond delay="0"/>
                                          </p:stCondLst>
                                        </p:cTn>
                                        <p:tgtEl>
                                          <p:spTgt spid="12"/>
                                        </p:tgtEl>
                                        <p:attrNameLst>
                                          <p:attrName>style.visibility</p:attrName>
                                        </p:attrNameLst>
                                      </p:cBhvr>
                                      <p:to>
                                        <p:strVal val="visible"/>
                                      </p:to>
                                    </p:set>
                                    <p:anim calcmode="lin" valueType="num">
                                      <p:cBhvr additive="base">
                                        <p:cTn id="105" dur="500" fill="hold"/>
                                        <p:tgtEl>
                                          <p:spTgt spid="12"/>
                                        </p:tgtEl>
                                        <p:attrNameLst>
                                          <p:attrName>ppt_x</p:attrName>
                                        </p:attrNameLst>
                                      </p:cBhvr>
                                      <p:tavLst>
                                        <p:tav tm="0">
                                          <p:val>
                                            <p:strVal val="#ppt_x"/>
                                          </p:val>
                                        </p:tav>
                                        <p:tav tm="100000">
                                          <p:val>
                                            <p:strVal val="#ppt_x"/>
                                          </p:val>
                                        </p:tav>
                                      </p:tavLst>
                                    </p:anim>
                                    <p:anim calcmode="lin" valueType="num">
                                      <p:cBhvr additive="base">
                                        <p:cTn id="10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animBg="1"/>
      <p:bldP spid="16" grpId="0" animBg="1"/>
      <p:bldP spid="13" grpId="0" animBg="1"/>
      <p:bldP spid="14" grpId="0" animBg="1"/>
      <p:bldP spid="2" grpId="0"/>
      <p:bldP spid="4" grpId="0"/>
      <p:bldP spid="5" grpId="0"/>
      <p:bldP spid="6" grpId="0"/>
      <p:bldP spid="7" grpId="0"/>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CE0086EE-0F5D-4C18-AA69-C6423D68726B}"/>
              </a:ext>
            </a:extLst>
          </p:cNvPr>
          <p:cNvSpPr/>
          <p:nvPr/>
        </p:nvSpPr>
        <p:spPr>
          <a:xfrm>
            <a:off x="1060173" y="2644816"/>
            <a:ext cx="4788490"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did Elijah instruct the woman to do?</a:t>
            </a:r>
          </a:p>
        </p:txBody>
      </p:sp>
      <p:sp>
        <p:nvSpPr>
          <p:cNvPr id="10" name="Rectángulo 9">
            <a:extLst>
              <a:ext uri="{FF2B5EF4-FFF2-40B4-BE49-F238E27FC236}">
                <a16:creationId xmlns:a16="http://schemas.microsoft.com/office/drawing/2014/main" id="{BDC2FC9E-379C-4033-A20C-1F712A260324}"/>
              </a:ext>
            </a:extLst>
          </p:cNvPr>
          <p:cNvSpPr/>
          <p:nvPr/>
        </p:nvSpPr>
        <p:spPr>
          <a:xfrm>
            <a:off x="1060173" y="969138"/>
            <a:ext cx="1975425" cy="595336"/>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ángulo: esquinas redondeadas 7">
            <a:extLst>
              <a:ext uri="{FF2B5EF4-FFF2-40B4-BE49-F238E27FC236}">
                <a16:creationId xmlns:a16="http://schemas.microsoft.com/office/drawing/2014/main" id="{1D5511FB-0E49-4CEE-B5D0-57460BE46D88}"/>
              </a:ext>
            </a:extLst>
          </p:cNvPr>
          <p:cNvSpPr/>
          <p:nvPr/>
        </p:nvSpPr>
        <p:spPr>
          <a:xfrm>
            <a:off x="1060173" y="1338469"/>
            <a:ext cx="9819862" cy="1160573"/>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ángulo 1">
            <a:extLst>
              <a:ext uri="{FF2B5EF4-FFF2-40B4-BE49-F238E27FC236}">
                <a16:creationId xmlns:a16="http://schemas.microsoft.com/office/drawing/2014/main" id="{07A219D1-F733-4CEA-8622-17199BF5C548}"/>
              </a:ext>
            </a:extLst>
          </p:cNvPr>
          <p:cNvSpPr/>
          <p:nvPr/>
        </p:nvSpPr>
        <p:spPr>
          <a:xfrm>
            <a:off x="1060173" y="1298713"/>
            <a:ext cx="9819862" cy="1200329"/>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13 </a:t>
            </a:r>
            <a:r>
              <a:rPr lang="en-US" dirty="0">
                <a:solidFill>
                  <a:schemeClr val="bg1"/>
                </a:solidFill>
                <a:latin typeface="Arial" panose="020B0604020202020204" pitchFamily="34" charset="0"/>
                <a:cs typeface="Arial" panose="020B0604020202020204" pitchFamily="34" charset="0"/>
              </a:rPr>
              <a:t>And Elijah said unto her, Fear not; go and do as thou hast said: but make me thereof a little cake first, and bring it unto me, and after make for thee and for thy son.</a:t>
            </a:r>
          </a:p>
          <a:p>
            <a:pPr algn="just" fontAlgn="base"/>
            <a:r>
              <a:rPr lang="en-US" b="1" dirty="0">
                <a:solidFill>
                  <a:schemeClr val="bg1"/>
                </a:solidFill>
                <a:latin typeface="Arial" panose="020B0604020202020204" pitchFamily="34" charset="0"/>
                <a:cs typeface="Arial" panose="020B0604020202020204" pitchFamily="34" charset="0"/>
              </a:rPr>
              <a:t>14 </a:t>
            </a:r>
            <a:r>
              <a:rPr lang="en-US" dirty="0">
                <a:solidFill>
                  <a:schemeClr val="bg1"/>
                </a:solidFill>
                <a:latin typeface="Arial" panose="020B0604020202020204" pitchFamily="34" charset="0"/>
                <a:cs typeface="Arial" panose="020B0604020202020204" pitchFamily="34" charset="0"/>
              </a:rPr>
              <a:t>For thus saith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God of Israel, The barrel of meal shall not waste, neither shall the cruse of oil fail, until the day that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sendeth rain upon the earth.</a:t>
            </a:r>
            <a:endParaRPr lang="en-US" b="0" i="0" dirty="0">
              <a:solidFill>
                <a:schemeClr val="bg1"/>
              </a:solidFill>
              <a:effectLst/>
              <a:latin typeface="Arial" panose="020B0604020202020204" pitchFamily="34" charset="0"/>
              <a:cs typeface="Arial" panose="020B0604020202020204" pitchFamily="34" charset="0"/>
            </a:endParaRPr>
          </a:p>
        </p:txBody>
      </p:sp>
      <p:sp>
        <p:nvSpPr>
          <p:cNvPr id="4" name="Rectángulo 3">
            <a:extLst>
              <a:ext uri="{FF2B5EF4-FFF2-40B4-BE49-F238E27FC236}">
                <a16:creationId xmlns:a16="http://schemas.microsoft.com/office/drawing/2014/main" id="{1D881DC5-B05B-4FBB-B8AC-D01080D2C148}"/>
              </a:ext>
            </a:extLst>
          </p:cNvPr>
          <p:cNvSpPr/>
          <p:nvPr/>
        </p:nvSpPr>
        <p:spPr>
          <a:xfrm>
            <a:off x="1060173" y="969137"/>
            <a:ext cx="206979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1 Kings 17:13-14</a:t>
            </a:r>
          </a:p>
        </p:txBody>
      </p:sp>
      <p:sp>
        <p:nvSpPr>
          <p:cNvPr id="6" name="Rectángulo 5">
            <a:extLst>
              <a:ext uri="{FF2B5EF4-FFF2-40B4-BE49-F238E27FC236}">
                <a16:creationId xmlns:a16="http://schemas.microsoft.com/office/drawing/2014/main" id="{E53E5D44-EFE7-41FD-9899-BAAECBCFACE8}"/>
              </a:ext>
            </a:extLst>
          </p:cNvPr>
          <p:cNvSpPr/>
          <p:nvPr/>
        </p:nvSpPr>
        <p:spPr>
          <a:xfrm>
            <a:off x="1060173" y="3115990"/>
            <a:ext cx="9621079"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would it test the woman’s faith to feed Elijah before she fed her son and herself?</a:t>
            </a:r>
          </a:p>
        </p:txBody>
      </p:sp>
      <p:sp>
        <p:nvSpPr>
          <p:cNvPr id="7" name="Rectángulo 6">
            <a:extLst>
              <a:ext uri="{FF2B5EF4-FFF2-40B4-BE49-F238E27FC236}">
                <a16:creationId xmlns:a16="http://schemas.microsoft.com/office/drawing/2014/main" id="{3D39B349-16FB-4B36-AF06-1B3C500E183B}"/>
              </a:ext>
            </a:extLst>
          </p:cNvPr>
          <p:cNvSpPr/>
          <p:nvPr/>
        </p:nvSpPr>
        <p:spPr>
          <a:xfrm>
            <a:off x="1060173" y="3587164"/>
            <a:ext cx="8799444"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blessings did the Lord promise to give the woman if she fed Elijah first?</a:t>
            </a:r>
          </a:p>
        </p:txBody>
      </p:sp>
    </p:spTree>
    <p:extLst>
      <p:ext uri="{BB962C8B-B14F-4D97-AF65-F5344CB8AC3E}">
        <p14:creationId xmlns:p14="http://schemas.microsoft.com/office/powerpoint/2010/main" val="20681534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3" presetClass="entr" presetSubtype="5"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ox(in)">
                                      <p:cBhvr>
                                        <p:cTn id="2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DC7403E6-3A6F-4979-B9B0-2A96E9AD65D9}"/>
              </a:ext>
            </a:extLst>
          </p:cNvPr>
          <p:cNvSpPr/>
          <p:nvPr/>
        </p:nvSpPr>
        <p:spPr>
          <a:xfrm>
            <a:off x="1033667" y="3520361"/>
            <a:ext cx="8905461" cy="369332"/>
          </a:xfrm>
          <a:prstGeom prst="rect">
            <a:avLst/>
          </a:prstGeom>
        </p:spPr>
        <p:txBody>
          <a:bodyPr wrap="square">
            <a:spAutoFit/>
          </a:bodyPr>
          <a:lstStyle/>
          <a:p>
            <a:pPr algn="just"/>
            <a:r>
              <a:rPr lang="en-US" b="1" i="1" dirty="0">
                <a:solidFill>
                  <a:srgbClr val="C00000"/>
                </a:solidFill>
                <a:latin typeface="Arial" panose="020B0604020202020204" pitchFamily="34" charset="0"/>
                <a:cs typeface="Arial" panose="020B0604020202020204" pitchFamily="34" charset="0"/>
              </a:rPr>
              <a:t>Before we can receive the Lord’s promised blessings, we must first act in faith.</a:t>
            </a:r>
            <a:r>
              <a:rPr lang="en-US" i="1" dirty="0">
                <a:solidFill>
                  <a:srgbClr val="C00000"/>
                </a:solidFill>
                <a:latin typeface="Arial" panose="020B0604020202020204" pitchFamily="34" charset="0"/>
                <a:cs typeface="Arial" panose="020B0604020202020204" pitchFamily="34" charset="0"/>
              </a:rPr>
              <a:t> </a:t>
            </a:r>
          </a:p>
        </p:txBody>
      </p:sp>
      <p:sp>
        <p:nvSpPr>
          <p:cNvPr id="6" name="Rectángulo 5">
            <a:extLst>
              <a:ext uri="{FF2B5EF4-FFF2-40B4-BE49-F238E27FC236}">
                <a16:creationId xmlns:a16="http://schemas.microsoft.com/office/drawing/2014/main" id="{E11DCFE1-C152-4F50-A284-2229257C842A}"/>
              </a:ext>
            </a:extLst>
          </p:cNvPr>
          <p:cNvSpPr/>
          <p:nvPr/>
        </p:nvSpPr>
        <p:spPr>
          <a:xfrm>
            <a:off x="1033669" y="902878"/>
            <a:ext cx="1975425" cy="595336"/>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ángulo: esquinas redondeadas 4">
            <a:extLst>
              <a:ext uri="{FF2B5EF4-FFF2-40B4-BE49-F238E27FC236}">
                <a16:creationId xmlns:a16="http://schemas.microsoft.com/office/drawing/2014/main" id="{BF05851E-4B4E-45BC-B90A-106A68E7402F}"/>
              </a:ext>
            </a:extLst>
          </p:cNvPr>
          <p:cNvSpPr/>
          <p:nvPr/>
        </p:nvSpPr>
        <p:spPr>
          <a:xfrm>
            <a:off x="1020417" y="1219199"/>
            <a:ext cx="9819862" cy="1160573"/>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ángulo 1">
            <a:extLst>
              <a:ext uri="{FF2B5EF4-FFF2-40B4-BE49-F238E27FC236}">
                <a16:creationId xmlns:a16="http://schemas.microsoft.com/office/drawing/2014/main" id="{D962D572-FE82-4A9F-AA03-74F3E5B77F0A}"/>
              </a:ext>
            </a:extLst>
          </p:cNvPr>
          <p:cNvSpPr/>
          <p:nvPr/>
        </p:nvSpPr>
        <p:spPr>
          <a:xfrm>
            <a:off x="1020417" y="1179442"/>
            <a:ext cx="9660835" cy="1200329"/>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15 </a:t>
            </a:r>
            <a:r>
              <a:rPr lang="en-US" dirty="0">
                <a:solidFill>
                  <a:schemeClr val="bg1"/>
                </a:solidFill>
                <a:latin typeface="Arial" panose="020B0604020202020204" pitchFamily="34" charset="0"/>
                <a:cs typeface="Arial" panose="020B0604020202020204" pitchFamily="34" charset="0"/>
              </a:rPr>
              <a:t>And she went and did according to the saying of Elijah: and she, and he, and her house, did eat many days.</a:t>
            </a:r>
          </a:p>
          <a:p>
            <a:pPr algn="just" fontAlgn="base"/>
            <a:r>
              <a:rPr lang="en-US" b="1" dirty="0">
                <a:solidFill>
                  <a:schemeClr val="bg1"/>
                </a:solidFill>
                <a:latin typeface="Arial" panose="020B0604020202020204" pitchFamily="34" charset="0"/>
                <a:cs typeface="Arial" panose="020B0604020202020204" pitchFamily="34" charset="0"/>
              </a:rPr>
              <a:t>16 </a:t>
            </a:r>
            <a:r>
              <a:rPr lang="en-US" dirty="0">
                <a:solidFill>
                  <a:schemeClr val="bg1"/>
                </a:solidFill>
                <a:latin typeface="Arial" panose="020B0604020202020204" pitchFamily="34" charset="0"/>
                <a:cs typeface="Arial" panose="020B0604020202020204" pitchFamily="34" charset="0"/>
              </a:rPr>
              <a:t>And the barrel of meal wasted not, neither did the cruse of oil fail, according to the word of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which he spake by Elijah.</a:t>
            </a:r>
            <a:endParaRPr lang="en-US" b="0" i="0" dirty="0">
              <a:solidFill>
                <a:schemeClr val="bg1"/>
              </a:solidFill>
              <a:effectLst/>
              <a:latin typeface="Arial" panose="020B0604020202020204" pitchFamily="34" charset="0"/>
              <a:cs typeface="Arial" panose="020B0604020202020204" pitchFamily="34" charset="0"/>
            </a:endParaRPr>
          </a:p>
        </p:txBody>
      </p:sp>
      <p:sp>
        <p:nvSpPr>
          <p:cNvPr id="4" name="Rectángulo 3">
            <a:extLst>
              <a:ext uri="{FF2B5EF4-FFF2-40B4-BE49-F238E27FC236}">
                <a16:creationId xmlns:a16="http://schemas.microsoft.com/office/drawing/2014/main" id="{1FAD0FA8-7FF2-4F91-B21F-E348894013DB}"/>
              </a:ext>
            </a:extLst>
          </p:cNvPr>
          <p:cNvSpPr/>
          <p:nvPr/>
        </p:nvSpPr>
        <p:spPr>
          <a:xfrm>
            <a:off x="1020417" y="902876"/>
            <a:ext cx="200567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1 Kings 17:15-16</a:t>
            </a:r>
          </a:p>
        </p:txBody>
      </p:sp>
      <p:sp>
        <p:nvSpPr>
          <p:cNvPr id="7" name="Rectángulo 6">
            <a:extLst>
              <a:ext uri="{FF2B5EF4-FFF2-40B4-BE49-F238E27FC236}">
                <a16:creationId xmlns:a16="http://schemas.microsoft.com/office/drawing/2014/main" id="{FDD224F5-2518-46AF-BFAF-BB87CB4C5A73}"/>
              </a:ext>
            </a:extLst>
          </p:cNvPr>
          <p:cNvSpPr/>
          <p:nvPr/>
        </p:nvSpPr>
        <p:spPr>
          <a:xfrm>
            <a:off x="1020417" y="2562496"/>
            <a:ext cx="7885044"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did the woman show her faith after listening to what Elijah said?</a:t>
            </a:r>
          </a:p>
        </p:txBody>
      </p:sp>
      <p:sp>
        <p:nvSpPr>
          <p:cNvPr id="8" name="Rectángulo 7">
            <a:extLst>
              <a:ext uri="{FF2B5EF4-FFF2-40B4-BE49-F238E27FC236}">
                <a16:creationId xmlns:a16="http://schemas.microsoft.com/office/drawing/2014/main" id="{AF4EE3B5-4E98-453E-BFE4-921A356DA84E}"/>
              </a:ext>
            </a:extLst>
          </p:cNvPr>
          <p:cNvSpPr/>
          <p:nvPr/>
        </p:nvSpPr>
        <p:spPr>
          <a:xfrm>
            <a:off x="1033669" y="3028986"/>
            <a:ext cx="6263253"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What blessings did she receive after she acted in faith?</a:t>
            </a:r>
          </a:p>
        </p:txBody>
      </p:sp>
      <p:sp>
        <p:nvSpPr>
          <p:cNvPr id="10" name="Rectángulo 9">
            <a:extLst>
              <a:ext uri="{FF2B5EF4-FFF2-40B4-BE49-F238E27FC236}">
                <a16:creationId xmlns:a16="http://schemas.microsoft.com/office/drawing/2014/main" id="{92C2D5CE-88FE-4D88-8FD7-B26B42FBC305}"/>
              </a:ext>
            </a:extLst>
          </p:cNvPr>
          <p:cNvSpPr/>
          <p:nvPr/>
        </p:nvSpPr>
        <p:spPr>
          <a:xfrm>
            <a:off x="1033668" y="3989121"/>
            <a:ext cx="9647584"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do you think it is important for us to first demonstrate faith before we receive the Lord’s promised blessings?</a:t>
            </a:r>
          </a:p>
        </p:txBody>
      </p:sp>
      <p:sp>
        <p:nvSpPr>
          <p:cNvPr id="11" name="Rectángulo 10">
            <a:extLst>
              <a:ext uri="{FF2B5EF4-FFF2-40B4-BE49-F238E27FC236}">
                <a16:creationId xmlns:a16="http://schemas.microsoft.com/office/drawing/2014/main" id="{41F22503-6F12-4DE8-80C9-0AC43B1FA6CB}"/>
              </a:ext>
            </a:extLst>
          </p:cNvPr>
          <p:cNvSpPr/>
          <p:nvPr/>
        </p:nvSpPr>
        <p:spPr>
          <a:xfrm>
            <a:off x="1033669" y="4707212"/>
            <a:ext cx="9647583"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When have you, or someone you know, acted in faith and experienced the Lord’s blessings as a result?</a:t>
            </a:r>
          </a:p>
        </p:txBody>
      </p:sp>
    </p:spTree>
    <p:extLst>
      <p:ext uri="{BB962C8B-B14F-4D97-AF65-F5344CB8AC3E}">
        <p14:creationId xmlns:p14="http://schemas.microsoft.com/office/powerpoint/2010/main" val="14204497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1000" fill="hold"/>
                                        <p:tgtEl>
                                          <p:spTgt spid="8"/>
                                        </p:tgtEl>
                                        <p:attrNameLst>
                                          <p:attrName>ppt_w</p:attrName>
                                        </p:attrNameLst>
                                      </p:cBhvr>
                                      <p:tavLst>
                                        <p:tav tm="0">
                                          <p:val>
                                            <p:strVal val="#ppt_w*0.70"/>
                                          </p:val>
                                        </p:tav>
                                        <p:tav tm="100000">
                                          <p:val>
                                            <p:strVal val="#ppt_w"/>
                                          </p:val>
                                        </p:tav>
                                      </p:tavLst>
                                    </p:anim>
                                    <p:anim calcmode="lin" valueType="num">
                                      <p:cBhvr>
                                        <p:cTn id="27" dur="1000" fill="hold"/>
                                        <p:tgtEl>
                                          <p:spTgt spid="8"/>
                                        </p:tgtEl>
                                        <p:attrNameLst>
                                          <p:attrName>ppt_h</p:attrName>
                                        </p:attrNameLst>
                                      </p:cBhvr>
                                      <p:tavLst>
                                        <p:tav tm="0">
                                          <p:val>
                                            <p:strVal val="#ppt_h"/>
                                          </p:val>
                                        </p:tav>
                                        <p:tav tm="100000">
                                          <p:val>
                                            <p:strVal val="#ppt_h"/>
                                          </p:val>
                                        </p:tav>
                                      </p:tavLst>
                                    </p:anim>
                                    <p:animEffect transition="in" filter="fade">
                                      <p:cBhvr>
                                        <p:cTn id="28" dur="10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56" presetClass="entr" presetSubtype="0" fill="hold" grpId="0" nodeType="clickEffect">
                                  <p:stCondLst>
                                    <p:cond delay="0"/>
                                  </p:stCondLst>
                                  <p:iterate type="lt">
                                    <p:tmPct val="10000"/>
                                  </p:iterate>
                                  <p:childTnLst>
                                    <p:set>
                                      <p:cBhvr>
                                        <p:cTn id="32" dur="1" fill="hold">
                                          <p:stCondLst>
                                            <p:cond delay="0"/>
                                          </p:stCondLst>
                                        </p:cTn>
                                        <p:tgtEl>
                                          <p:spTgt spid="9">
                                            <p:txEl>
                                              <p:pRg st="0" end="0"/>
                                            </p:txEl>
                                          </p:spTgt>
                                        </p:tgtEl>
                                        <p:attrNameLst>
                                          <p:attrName>style.visibility</p:attrName>
                                        </p:attrNameLst>
                                      </p:cBhvr>
                                      <p:to>
                                        <p:strVal val="visible"/>
                                      </p:to>
                                    </p:set>
                                    <p:anim by="(-#ppt_w*2)" calcmode="lin" valueType="num">
                                      <p:cBhvr rctx="PPT">
                                        <p:cTn id="33" dur="250" autoRev="1" fill="hold">
                                          <p:stCondLst>
                                            <p:cond delay="0"/>
                                          </p:stCondLst>
                                        </p:cTn>
                                        <p:tgtEl>
                                          <p:spTgt spid="9">
                                            <p:txEl>
                                              <p:pRg st="0" end="0"/>
                                            </p:txEl>
                                          </p:spTgt>
                                        </p:tgtEl>
                                        <p:attrNameLst>
                                          <p:attrName>ppt_w</p:attrName>
                                        </p:attrNameLst>
                                      </p:cBhvr>
                                    </p:anim>
                                    <p:anim by="(#ppt_w*0.50)" calcmode="lin" valueType="num">
                                      <p:cBhvr>
                                        <p:cTn id="34" dur="250" decel="50000" autoRev="1" fill="hold">
                                          <p:stCondLst>
                                            <p:cond delay="0"/>
                                          </p:stCondLst>
                                        </p:cTn>
                                        <p:tgtEl>
                                          <p:spTgt spid="9">
                                            <p:txEl>
                                              <p:pRg st="0" end="0"/>
                                            </p:txEl>
                                          </p:spTgt>
                                        </p:tgtEl>
                                        <p:attrNameLst>
                                          <p:attrName>ppt_x</p:attrName>
                                        </p:attrNameLst>
                                      </p:cBhvr>
                                    </p:anim>
                                    <p:anim from="(-#ppt_h/2)" to="(#ppt_y)" calcmode="lin" valueType="num">
                                      <p:cBhvr>
                                        <p:cTn id="35" dur="500" fill="hold">
                                          <p:stCondLst>
                                            <p:cond delay="0"/>
                                          </p:stCondLst>
                                        </p:cTn>
                                        <p:tgtEl>
                                          <p:spTgt spid="9">
                                            <p:txEl>
                                              <p:pRg st="0" end="0"/>
                                            </p:txEl>
                                          </p:spTgt>
                                        </p:tgtEl>
                                        <p:attrNameLst>
                                          <p:attrName>ppt_y</p:attrName>
                                        </p:attrNameLst>
                                      </p:cBhvr>
                                    </p:anim>
                                    <p:animRot by="21600000">
                                      <p:cBhvr>
                                        <p:cTn id="36" dur="500" fill="hold">
                                          <p:stCondLst>
                                            <p:cond delay="0"/>
                                          </p:stCondLst>
                                        </p:cTn>
                                        <p:tgtEl>
                                          <p:spTgt spid="9">
                                            <p:txEl>
                                              <p:pRg st="0" end="0"/>
                                            </p:txEl>
                                          </p:spTgt>
                                        </p:tgtEl>
                                        <p:attrNameLst>
                                          <p:attrName>r</p:attrName>
                                        </p:attrNameLst>
                                      </p:cBhvr>
                                    </p:animRot>
                                  </p:childTnLst>
                                </p:cTn>
                              </p:par>
                            </p:childTnLst>
                          </p:cTn>
                        </p:par>
                      </p:childTnLst>
                    </p:cTn>
                  </p:par>
                  <p:par>
                    <p:cTn id="37" fill="hold">
                      <p:stCondLst>
                        <p:cond delay="indefinite"/>
                      </p:stCondLst>
                      <p:childTnLst>
                        <p:par>
                          <p:cTn id="38" fill="hold">
                            <p:stCondLst>
                              <p:cond delay="0"/>
                            </p:stCondLst>
                            <p:childTnLst>
                              <p:par>
                                <p:cTn id="39" presetID="17" presetClass="entr" presetSubtype="1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1000" fill="hold"/>
                                        <p:tgtEl>
                                          <p:spTgt spid="10"/>
                                        </p:tgtEl>
                                        <p:attrNameLst>
                                          <p:attrName>ppt_w</p:attrName>
                                        </p:attrNameLst>
                                      </p:cBhvr>
                                      <p:tavLst>
                                        <p:tav tm="0">
                                          <p:val>
                                            <p:fltVal val="0"/>
                                          </p:val>
                                        </p:tav>
                                        <p:tav tm="100000">
                                          <p:val>
                                            <p:strVal val="#ppt_w"/>
                                          </p:val>
                                        </p:tav>
                                      </p:tavLst>
                                    </p:anim>
                                    <p:anim calcmode="lin" valueType="num">
                                      <p:cBhvr>
                                        <p:cTn id="42" dur="10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26"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down)">
                                      <p:cBhvr>
                                        <p:cTn id="47" dur="580">
                                          <p:stCondLst>
                                            <p:cond delay="0"/>
                                          </p:stCondLst>
                                        </p:cTn>
                                        <p:tgtEl>
                                          <p:spTgt spid="11"/>
                                        </p:tgtEl>
                                      </p:cBhvr>
                                    </p:animEffect>
                                    <p:anim calcmode="lin" valueType="num">
                                      <p:cBhvr>
                                        <p:cTn id="4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53" dur="26">
                                          <p:stCondLst>
                                            <p:cond delay="650"/>
                                          </p:stCondLst>
                                        </p:cTn>
                                        <p:tgtEl>
                                          <p:spTgt spid="11"/>
                                        </p:tgtEl>
                                      </p:cBhvr>
                                      <p:to x="100000" y="60000"/>
                                    </p:animScale>
                                    <p:animScale>
                                      <p:cBhvr>
                                        <p:cTn id="54" dur="166" decel="50000">
                                          <p:stCondLst>
                                            <p:cond delay="676"/>
                                          </p:stCondLst>
                                        </p:cTn>
                                        <p:tgtEl>
                                          <p:spTgt spid="11"/>
                                        </p:tgtEl>
                                      </p:cBhvr>
                                      <p:to x="100000" y="100000"/>
                                    </p:animScale>
                                    <p:animScale>
                                      <p:cBhvr>
                                        <p:cTn id="55" dur="26">
                                          <p:stCondLst>
                                            <p:cond delay="1312"/>
                                          </p:stCondLst>
                                        </p:cTn>
                                        <p:tgtEl>
                                          <p:spTgt spid="11"/>
                                        </p:tgtEl>
                                      </p:cBhvr>
                                      <p:to x="100000" y="80000"/>
                                    </p:animScale>
                                    <p:animScale>
                                      <p:cBhvr>
                                        <p:cTn id="56" dur="166" decel="50000">
                                          <p:stCondLst>
                                            <p:cond delay="1338"/>
                                          </p:stCondLst>
                                        </p:cTn>
                                        <p:tgtEl>
                                          <p:spTgt spid="11"/>
                                        </p:tgtEl>
                                      </p:cBhvr>
                                      <p:to x="100000" y="100000"/>
                                    </p:animScale>
                                    <p:animScale>
                                      <p:cBhvr>
                                        <p:cTn id="57" dur="26">
                                          <p:stCondLst>
                                            <p:cond delay="1642"/>
                                          </p:stCondLst>
                                        </p:cTn>
                                        <p:tgtEl>
                                          <p:spTgt spid="11"/>
                                        </p:tgtEl>
                                      </p:cBhvr>
                                      <p:to x="100000" y="90000"/>
                                    </p:animScale>
                                    <p:animScale>
                                      <p:cBhvr>
                                        <p:cTn id="58" dur="166" decel="50000">
                                          <p:stCondLst>
                                            <p:cond delay="1668"/>
                                          </p:stCondLst>
                                        </p:cTn>
                                        <p:tgtEl>
                                          <p:spTgt spid="11"/>
                                        </p:tgtEl>
                                      </p:cBhvr>
                                      <p:to x="100000" y="100000"/>
                                    </p:animScale>
                                    <p:animScale>
                                      <p:cBhvr>
                                        <p:cTn id="59" dur="26">
                                          <p:stCondLst>
                                            <p:cond delay="1808"/>
                                          </p:stCondLst>
                                        </p:cTn>
                                        <p:tgtEl>
                                          <p:spTgt spid="11"/>
                                        </p:tgtEl>
                                      </p:cBhvr>
                                      <p:to x="100000" y="95000"/>
                                    </p:animScale>
                                    <p:animScale>
                                      <p:cBhvr>
                                        <p:cTn id="60"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6" grpId="0" animBg="1"/>
      <p:bldP spid="5" grpId="0" animBg="1"/>
      <p:bldP spid="2" grpId="0"/>
      <p:bldP spid="4" grpId="0"/>
      <p:bldP spid="7" grpId="0"/>
      <p:bldP spid="8" grpId="0"/>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B3FF7283-1BE9-41B5-B239-6079922BBA69}"/>
              </a:ext>
            </a:extLst>
          </p:cNvPr>
          <p:cNvSpPr/>
          <p:nvPr/>
        </p:nvSpPr>
        <p:spPr>
          <a:xfrm>
            <a:off x="2646177" y="2767280"/>
            <a:ext cx="6899646" cy="1323439"/>
          </a:xfrm>
          <a:prstGeom prst="rect">
            <a:avLst/>
          </a:prstGeom>
        </p:spPr>
        <p:txBody>
          <a:bodyPr wrap="none">
            <a:spAutoFit/>
          </a:bodyPr>
          <a:lstStyle/>
          <a:p>
            <a:pPr algn="ctr" fontAlgn="base"/>
            <a:r>
              <a:rPr lang="en-US" sz="4000" b="1" dirty="0">
                <a:solidFill>
                  <a:schemeClr val="bg1"/>
                </a:solidFill>
                <a:latin typeface="MS PGothic" panose="020B0600070205080204" pitchFamily="34" charset="-128"/>
                <a:ea typeface="MS PGothic" panose="020B0600070205080204" pitchFamily="34" charset="-128"/>
              </a:rPr>
              <a:t>“Elijah raises the widow’s son </a:t>
            </a:r>
          </a:p>
          <a:p>
            <a:pPr algn="ctr" fontAlgn="base"/>
            <a:r>
              <a:rPr lang="en-US" sz="4000" b="1" dirty="0">
                <a:solidFill>
                  <a:schemeClr val="bg1"/>
                </a:solidFill>
                <a:latin typeface="MS PGothic" panose="020B0600070205080204" pitchFamily="34" charset="-128"/>
                <a:ea typeface="MS PGothic" panose="020B0600070205080204" pitchFamily="34" charset="-128"/>
              </a:rPr>
              <a:t>from the dead”</a:t>
            </a:r>
            <a:endParaRPr lang="en-US" sz="4000" b="1" dirty="0">
              <a:solidFill>
                <a:schemeClr val="bg1"/>
              </a:solidFill>
              <a:effectLst/>
              <a:latin typeface="MS PGothic" panose="020B0600070205080204" pitchFamily="34" charset="-128"/>
              <a:ea typeface="MS PGothic" panose="020B0600070205080204" pitchFamily="34" charset="-128"/>
            </a:endParaRPr>
          </a:p>
        </p:txBody>
      </p:sp>
      <p:sp>
        <p:nvSpPr>
          <p:cNvPr id="4" name="Rectángulo 3">
            <a:extLst>
              <a:ext uri="{FF2B5EF4-FFF2-40B4-BE49-F238E27FC236}">
                <a16:creationId xmlns:a16="http://schemas.microsoft.com/office/drawing/2014/main" id="{0E9BA644-8815-4802-835A-39C6C3C80ACF}"/>
              </a:ext>
            </a:extLst>
          </p:cNvPr>
          <p:cNvSpPr/>
          <p:nvPr/>
        </p:nvSpPr>
        <p:spPr>
          <a:xfrm>
            <a:off x="940048" y="779683"/>
            <a:ext cx="2005677" cy="369332"/>
          </a:xfrm>
          <a:prstGeom prst="rect">
            <a:avLst/>
          </a:prstGeom>
        </p:spPr>
        <p:txBody>
          <a:bodyPr wrap="none">
            <a:spAutoFit/>
          </a:bodyPr>
          <a:lstStyle/>
          <a:p>
            <a:pPr algn="just" fontAlgn="base"/>
            <a:r>
              <a:rPr lang="en-US" b="1" dirty="0">
                <a:solidFill>
                  <a:schemeClr val="bg1"/>
                </a:solidFill>
                <a:latin typeface="Arial" panose="020B0604020202020204" pitchFamily="34" charset="0"/>
                <a:cs typeface="Arial" panose="020B0604020202020204" pitchFamily="34" charset="0"/>
              </a:rPr>
              <a:t>1 Kings 17:17-24</a:t>
            </a:r>
            <a:endParaRPr lang="en-US"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65504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F386A308-12E7-4FA7-95A1-0A0B0E37256E}"/>
              </a:ext>
            </a:extLst>
          </p:cNvPr>
          <p:cNvSpPr/>
          <p:nvPr/>
        </p:nvSpPr>
        <p:spPr>
          <a:xfrm>
            <a:off x="1088223" y="1746839"/>
            <a:ext cx="1977627" cy="646331"/>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ángulo: esquinas redondeadas 8">
            <a:extLst>
              <a:ext uri="{FF2B5EF4-FFF2-40B4-BE49-F238E27FC236}">
                <a16:creationId xmlns:a16="http://schemas.microsoft.com/office/drawing/2014/main" id="{601D2C75-42D7-42BC-A994-9D4D9A40BE37}"/>
              </a:ext>
            </a:extLst>
          </p:cNvPr>
          <p:cNvSpPr/>
          <p:nvPr/>
        </p:nvSpPr>
        <p:spPr>
          <a:xfrm>
            <a:off x="1088224" y="2116171"/>
            <a:ext cx="9594575" cy="1200329"/>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ángulo 1">
            <a:extLst>
              <a:ext uri="{FF2B5EF4-FFF2-40B4-BE49-F238E27FC236}">
                <a16:creationId xmlns:a16="http://schemas.microsoft.com/office/drawing/2014/main" id="{C726AF77-FD13-4286-83DB-79253B3325D3}"/>
              </a:ext>
            </a:extLst>
          </p:cNvPr>
          <p:cNvSpPr/>
          <p:nvPr/>
        </p:nvSpPr>
        <p:spPr>
          <a:xfrm>
            <a:off x="1060173" y="1044726"/>
            <a:ext cx="9594575"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Have you ever felt like you were doing your best to exercise faith and obey the words of the Lord and His prophets, but you still experienced challenges in your life?</a:t>
            </a:r>
          </a:p>
        </p:txBody>
      </p:sp>
      <p:sp>
        <p:nvSpPr>
          <p:cNvPr id="4" name="Rectángulo 3">
            <a:extLst>
              <a:ext uri="{FF2B5EF4-FFF2-40B4-BE49-F238E27FC236}">
                <a16:creationId xmlns:a16="http://schemas.microsoft.com/office/drawing/2014/main" id="{38758250-8809-44CE-B4EC-37E2C7BB6225}"/>
              </a:ext>
            </a:extLst>
          </p:cNvPr>
          <p:cNvSpPr/>
          <p:nvPr/>
        </p:nvSpPr>
        <p:spPr>
          <a:xfrm>
            <a:off x="1060173" y="1746839"/>
            <a:ext cx="200567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1 Kings 17:17-18</a:t>
            </a:r>
          </a:p>
        </p:txBody>
      </p:sp>
      <p:sp>
        <p:nvSpPr>
          <p:cNvPr id="5" name="Rectángulo 4">
            <a:extLst>
              <a:ext uri="{FF2B5EF4-FFF2-40B4-BE49-F238E27FC236}">
                <a16:creationId xmlns:a16="http://schemas.microsoft.com/office/drawing/2014/main" id="{FBAB6C62-489A-457B-BB29-55FAE9F462CC}"/>
              </a:ext>
            </a:extLst>
          </p:cNvPr>
          <p:cNvSpPr/>
          <p:nvPr/>
        </p:nvSpPr>
        <p:spPr>
          <a:xfrm>
            <a:off x="1060172" y="2116171"/>
            <a:ext cx="9594575" cy="1200329"/>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17 </a:t>
            </a:r>
            <a:r>
              <a:rPr lang="en-US" dirty="0">
                <a:solidFill>
                  <a:schemeClr val="bg1"/>
                </a:solidFill>
                <a:latin typeface="Arial" panose="020B0604020202020204" pitchFamily="34" charset="0"/>
                <a:cs typeface="Arial" panose="020B0604020202020204" pitchFamily="34" charset="0"/>
              </a:rPr>
              <a:t>¶ And it came to pass after these things, that the son of the woman, the mistress of the house, fell sick; and his sickness was so sore, that there was no breath left in him.</a:t>
            </a:r>
          </a:p>
          <a:p>
            <a:pPr algn="just" fontAlgn="base"/>
            <a:r>
              <a:rPr lang="en-US" b="1" dirty="0">
                <a:solidFill>
                  <a:schemeClr val="bg1"/>
                </a:solidFill>
                <a:latin typeface="Arial" panose="020B0604020202020204" pitchFamily="34" charset="0"/>
                <a:cs typeface="Arial" panose="020B0604020202020204" pitchFamily="34" charset="0"/>
              </a:rPr>
              <a:t>18 </a:t>
            </a:r>
            <a:r>
              <a:rPr lang="en-US" dirty="0">
                <a:solidFill>
                  <a:schemeClr val="bg1"/>
                </a:solidFill>
                <a:latin typeface="Arial" panose="020B0604020202020204" pitchFamily="34" charset="0"/>
                <a:cs typeface="Arial" panose="020B0604020202020204" pitchFamily="34" charset="0"/>
              </a:rPr>
              <a:t>And she said unto Elijah, What have I to do with thee, O thou man of God? art thou come unto me to call my sin to remembrance, and to slay my son?</a:t>
            </a:r>
            <a:endParaRPr lang="en-US" b="0" i="0" dirty="0">
              <a:solidFill>
                <a:schemeClr val="bg1"/>
              </a:solidFill>
              <a:effectLst/>
              <a:latin typeface="Arial" panose="020B0604020202020204" pitchFamily="34" charset="0"/>
              <a:cs typeface="Arial" panose="020B0604020202020204" pitchFamily="34" charset="0"/>
            </a:endParaRPr>
          </a:p>
        </p:txBody>
      </p:sp>
      <p:sp>
        <p:nvSpPr>
          <p:cNvPr id="6" name="Rectángulo 5">
            <a:extLst>
              <a:ext uri="{FF2B5EF4-FFF2-40B4-BE49-F238E27FC236}">
                <a16:creationId xmlns:a16="http://schemas.microsoft.com/office/drawing/2014/main" id="{5775728A-F6DE-4427-B3CF-379F4CFBE1A5}"/>
              </a:ext>
            </a:extLst>
          </p:cNvPr>
          <p:cNvSpPr/>
          <p:nvPr/>
        </p:nvSpPr>
        <p:spPr>
          <a:xfrm>
            <a:off x="1088225" y="3453521"/>
            <a:ext cx="4254113"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What happened to the woman’s son?</a:t>
            </a:r>
          </a:p>
        </p:txBody>
      </p:sp>
      <p:sp>
        <p:nvSpPr>
          <p:cNvPr id="7" name="Rectángulo 6">
            <a:extLst>
              <a:ext uri="{FF2B5EF4-FFF2-40B4-BE49-F238E27FC236}">
                <a16:creationId xmlns:a16="http://schemas.microsoft.com/office/drawing/2014/main" id="{1039678B-7488-4B78-8646-B76D1A927CD3}"/>
              </a:ext>
            </a:extLst>
          </p:cNvPr>
          <p:cNvSpPr/>
          <p:nvPr/>
        </p:nvSpPr>
        <p:spPr>
          <a:xfrm>
            <a:off x="1088223" y="3920638"/>
            <a:ext cx="6506909"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How might this event have been a challenge for her faith?</a:t>
            </a:r>
          </a:p>
        </p:txBody>
      </p:sp>
      <p:sp>
        <p:nvSpPr>
          <p:cNvPr id="8" name="Rectángulo 7">
            <a:extLst>
              <a:ext uri="{FF2B5EF4-FFF2-40B4-BE49-F238E27FC236}">
                <a16:creationId xmlns:a16="http://schemas.microsoft.com/office/drawing/2014/main" id="{9366A5EA-656E-49B9-BCE9-9836B8632561}"/>
              </a:ext>
            </a:extLst>
          </p:cNvPr>
          <p:cNvSpPr/>
          <p:nvPr/>
        </p:nvSpPr>
        <p:spPr>
          <a:xfrm>
            <a:off x="1088224" y="4406991"/>
            <a:ext cx="8307567"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feelings do you think Elijah might have had when this happened?</a:t>
            </a:r>
          </a:p>
        </p:txBody>
      </p:sp>
      <p:sp>
        <p:nvSpPr>
          <p:cNvPr id="11" name="Rectángulo 10">
            <a:extLst>
              <a:ext uri="{FF2B5EF4-FFF2-40B4-BE49-F238E27FC236}">
                <a16:creationId xmlns:a16="http://schemas.microsoft.com/office/drawing/2014/main" id="{14BF51F6-D0A8-4E53-A3FC-0EBCF9BDE547}"/>
              </a:ext>
            </a:extLst>
          </p:cNvPr>
          <p:cNvSpPr/>
          <p:nvPr/>
        </p:nvSpPr>
        <p:spPr>
          <a:xfrm>
            <a:off x="1088222" y="4881819"/>
            <a:ext cx="7273899"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did Elijah show his faith in the Lord? What happened next?</a:t>
            </a:r>
          </a:p>
        </p:txBody>
      </p:sp>
    </p:spTree>
    <p:extLst>
      <p:ext uri="{BB962C8B-B14F-4D97-AF65-F5344CB8AC3E}">
        <p14:creationId xmlns:p14="http://schemas.microsoft.com/office/powerpoint/2010/main" val="85049354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500"/>
                                        <p:tgtEl>
                                          <p:spTgt spid="10"/>
                                        </p:tgtEl>
                                      </p:cBhvr>
                                    </p:animEffect>
                                    <p:anim calcmode="lin" valueType="num">
                                      <p:cBhvr>
                                        <p:cTn id="8" dur="1500" fill="hold"/>
                                        <p:tgtEl>
                                          <p:spTgt spid="10"/>
                                        </p:tgtEl>
                                        <p:attrNameLst>
                                          <p:attrName>ppt_x</p:attrName>
                                        </p:attrNameLst>
                                      </p:cBhvr>
                                      <p:tavLst>
                                        <p:tav tm="0">
                                          <p:val>
                                            <p:strVal val="#ppt_x"/>
                                          </p:val>
                                        </p:tav>
                                        <p:tav tm="100000">
                                          <p:val>
                                            <p:strVal val="#ppt_x"/>
                                          </p:val>
                                        </p:tav>
                                      </p:tavLst>
                                    </p:anim>
                                    <p:anim calcmode="lin" valueType="num">
                                      <p:cBhvr>
                                        <p:cTn id="9" dur="1350" decel="100000" fill="hold"/>
                                        <p:tgtEl>
                                          <p:spTgt spid="10"/>
                                        </p:tgtEl>
                                        <p:attrNameLst>
                                          <p:attrName>ppt_y</p:attrName>
                                        </p:attrNameLst>
                                      </p:cBhvr>
                                      <p:tavLst>
                                        <p:tav tm="0">
                                          <p:val>
                                            <p:strVal val="#ppt_y+1"/>
                                          </p:val>
                                        </p:tav>
                                        <p:tav tm="100000">
                                          <p:val>
                                            <p:strVal val="#ppt_y-.03"/>
                                          </p:val>
                                        </p:tav>
                                      </p:tavLst>
                                    </p:anim>
                                    <p:anim calcmode="lin" valueType="num">
                                      <p:cBhvr>
                                        <p:cTn id="10" dur="150" accel="100000" fill="hold">
                                          <p:stCondLst>
                                            <p:cond delay="1350"/>
                                          </p:stCondLst>
                                        </p:cTn>
                                        <p:tgtEl>
                                          <p:spTgt spid="10"/>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500"/>
                                        <p:tgtEl>
                                          <p:spTgt spid="9"/>
                                        </p:tgtEl>
                                      </p:cBhvr>
                                    </p:animEffect>
                                    <p:anim calcmode="lin" valueType="num">
                                      <p:cBhvr>
                                        <p:cTn id="14" dur="1500" fill="hold"/>
                                        <p:tgtEl>
                                          <p:spTgt spid="9"/>
                                        </p:tgtEl>
                                        <p:attrNameLst>
                                          <p:attrName>ppt_x</p:attrName>
                                        </p:attrNameLst>
                                      </p:cBhvr>
                                      <p:tavLst>
                                        <p:tav tm="0">
                                          <p:val>
                                            <p:strVal val="#ppt_x"/>
                                          </p:val>
                                        </p:tav>
                                        <p:tav tm="100000">
                                          <p:val>
                                            <p:strVal val="#ppt_x"/>
                                          </p:val>
                                        </p:tav>
                                      </p:tavLst>
                                    </p:anim>
                                    <p:anim calcmode="lin" valueType="num">
                                      <p:cBhvr>
                                        <p:cTn id="15" dur="1350" decel="100000" fill="hold"/>
                                        <p:tgtEl>
                                          <p:spTgt spid="9"/>
                                        </p:tgtEl>
                                        <p:attrNameLst>
                                          <p:attrName>ppt_y</p:attrName>
                                        </p:attrNameLst>
                                      </p:cBhvr>
                                      <p:tavLst>
                                        <p:tav tm="0">
                                          <p:val>
                                            <p:strVal val="#ppt_y+1"/>
                                          </p:val>
                                        </p:tav>
                                        <p:tav tm="100000">
                                          <p:val>
                                            <p:strVal val="#ppt_y-.03"/>
                                          </p:val>
                                        </p:tav>
                                      </p:tavLst>
                                    </p:anim>
                                    <p:anim calcmode="lin" valueType="num">
                                      <p:cBhvr>
                                        <p:cTn id="16" dur="150" accel="100000" fill="hold">
                                          <p:stCondLst>
                                            <p:cond delay="1350"/>
                                          </p:stCondLst>
                                        </p:cTn>
                                        <p:tgtEl>
                                          <p:spTgt spid="9"/>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500"/>
                                        <p:tgtEl>
                                          <p:spTgt spid="4"/>
                                        </p:tgtEl>
                                      </p:cBhvr>
                                    </p:animEffect>
                                    <p:anim calcmode="lin" valueType="num">
                                      <p:cBhvr>
                                        <p:cTn id="20" dur="1500" fill="hold"/>
                                        <p:tgtEl>
                                          <p:spTgt spid="4"/>
                                        </p:tgtEl>
                                        <p:attrNameLst>
                                          <p:attrName>ppt_x</p:attrName>
                                        </p:attrNameLst>
                                      </p:cBhvr>
                                      <p:tavLst>
                                        <p:tav tm="0">
                                          <p:val>
                                            <p:strVal val="#ppt_x"/>
                                          </p:val>
                                        </p:tav>
                                        <p:tav tm="100000">
                                          <p:val>
                                            <p:strVal val="#ppt_x"/>
                                          </p:val>
                                        </p:tav>
                                      </p:tavLst>
                                    </p:anim>
                                    <p:anim calcmode="lin" valueType="num">
                                      <p:cBhvr>
                                        <p:cTn id="21" dur="1350" decel="100000" fill="hold"/>
                                        <p:tgtEl>
                                          <p:spTgt spid="4"/>
                                        </p:tgtEl>
                                        <p:attrNameLst>
                                          <p:attrName>ppt_y</p:attrName>
                                        </p:attrNameLst>
                                      </p:cBhvr>
                                      <p:tavLst>
                                        <p:tav tm="0">
                                          <p:val>
                                            <p:strVal val="#ppt_y+1"/>
                                          </p:val>
                                        </p:tav>
                                        <p:tav tm="100000">
                                          <p:val>
                                            <p:strVal val="#ppt_y-.03"/>
                                          </p:val>
                                        </p:tav>
                                      </p:tavLst>
                                    </p:anim>
                                    <p:anim calcmode="lin" valueType="num">
                                      <p:cBhvr>
                                        <p:cTn id="22" dur="150" accel="100000" fill="hold">
                                          <p:stCondLst>
                                            <p:cond delay="1350"/>
                                          </p:stCondLst>
                                        </p:cTn>
                                        <p:tgtEl>
                                          <p:spTgt spid="4"/>
                                        </p:tgtEl>
                                        <p:attrNameLst>
                                          <p:attrName>ppt_y</p:attrName>
                                        </p:attrNameLst>
                                      </p:cBhvr>
                                      <p:tavLst>
                                        <p:tav tm="0">
                                          <p:val>
                                            <p:strVal val="#ppt_y-.03"/>
                                          </p:val>
                                        </p:tav>
                                        <p:tav tm="100000">
                                          <p:val>
                                            <p:strVal val="#ppt_y"/>
                                          </p:val>
                                        </p:tav>
                                      </p:tavLst>
                                    </p:anim>
                                  </p:childTnLst>
                                </p:cTn>
                              </p:par>
                              <p:par>
                                <p:cTn id="23" presetID="37"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500"/>
                                        <p:tgtEl>
                                          <p:spTgt spid="5"/>
                                        </p:tgtEl>
                                      </p:cBhvr>
                                    </p:animEffect>
                                    <p:anim calcmode="lin" valueType="num">
                                      <p:cBhvr>
                                        <p:cTn id="26" dur="1500" fill="hold"/>
                                        <p:tgtEl>
                                          <p:spTgt spid="5"/>
                                        </p:tgtEl>
                                        <p:attrNameLst>
                                          <p:attrName>ppt_x</p:attrName>
                                        </p:attrNameLst>
                                      </p:cBhvr>
                                      <p:tavLst>
                                        <p:tav tm="0">
                                          <p:val>
                                            <p:strVal val="#ppt_x"/>
                                          </p:val>
                                        </p:tav>
                                        <p:tav tm="100000">
                                          <p:val>
                                            <p:strVal val="#ppt_x"/>
                                          </p:val>
                                        </p:tav>
                                      </p:tavLst>
                                    </p:anim>
                                    <p:anim calcmode="lin" valueType="num">
                                      <p:cBhvr>
                                        <p:cTn id="27" dur="1350" decel="100000" fill="hold"/>
                                        <p:tgtEl>
                                          <p:spTgt spid="5"/>
                                        </p:tgtEl>
                                        <p:attrNameLst>
                                          <p:attrName>ppt_y</p:attrName>
                                        </p:attrNameLst>
                                      </p:cBhvr>
                                      <p:tavLst>
                                        <p:tav tm="0">
                                          <p:val>
                                            <p:strVal val="#ppt_y+1"/>
                                          </p:val>
                                        </p:tav>
                                        <p:tav tm="100000">
                                          <p:val>
                                            <p:strVal val="#ppt_y-.03"/>
                                          </p:val>
                                        </p:tav>
                                      </p:tavLst>
                                    </p:anim>
                                    <p:anim calcmode="lin" valueType="num">
                                      <p:cBhvr>
                                        <p:cTn id="28" dur="150" accel="100000" fill="hold">
                                          <p:stCondLst>
                                            <p:cond delay="135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3" presetClass="entr" presetSubtype="16"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plus(in)">
                                      <p:cBhvr>
                                        <p:cTn id="33" dur="125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47" presetClass="entr" presetSubtype="0"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1000"/>
                                        <p:tgtEl>
                                          <p:spTgt spid="7"/>
                                        </p:tgtEl>
                                      </p:cBhvr>
                                    </p:animEffect>
                                    <p:anim calcmode="lin" valueType="num">
                                      <p:cBhvr>
                                        <p:cTn id="39" dur="1000" fill="hold"/>
                                        <p:tgtEl>
                                          <p:spTgt spid="7"/>
                                        </p:tgtEl>
                                        <p:attrNameLst>
                                          <p:attrName>ppt_x</p:attrName>
                                        </p:attrNameLst>
                                      </p:cBhvr>
                                      <p:tavLst>
                                        <p:tav tm="0">
                                          <p:val>
                                            <p:strVal val="#ppt_x"/>
                                          </p:val>
                                        </p:tav>
                                        <p:tav tm="100000">
                                          <p:val>
                                            <p:strVal val="#ppt_x"/>
                                          </p:val>
                                        </p:tav>
                                      </p:tavLst>
                                    </p:anim>
                                    <p:anim calcmode="lin" valueType="num">
                                      <p:cBhvr>
                                        <p:cTn id="4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randombar(horizontal)">
                                      <p:cBhvr>
                                        <p:cTn id="45" dur="500"/>
                                        <p:tgtEl>
                                          <p:spTgt spid="8"/>
                                        </p:tgtEl>
                                      </p:cBhvr>
                                    </p:animEffect>
                                  </p:childTnLst>
                                </p:cTn>
                              </p:par>
                            </p:childTnLst>
                          </p:cTn>
                        </p:par>
                      </p:childTnLst>
                    </p:cTn>
                  </p:par>
                  <p:par>
                    <p:cTn id="46" fill="hold">
                      <p:stCondLst>
                        <p:cond delay="indefinite"/>
                      </p:stCondLst>
                      <p:childTnLst>
                        <p:par>
                          <p:cTn id="47" fill="hold">
                            <p:stCondLst>
                              <p:cond delay="0"/>
                            </p:stCondLst>
                            <p:childTnLst>
                              <p:par>
                                <p:cTn id="48" presetID="43" presetClass="entr" presetSubtype="0"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fade">
                                      <p:cBhvr>
                                        <p:cTn id="50" dur="100"/>
                                        <p:tgtEl>
                                          <p:spTgt spid="11"/>
                                        </p:tgtEl>
                                      </p:cBhvr>
                                    </p:animEffect>
                                    <p:anim calcmode="lin" valueType="num">
                                      <p:cBhvr>
                                        <p:cTn id="51" dur="400" fill="hold"/>
                                        <p:tgtEl>
                                          <p:spTgt spid="11"/>
                                        </p:tgtEl>
                                        <p:attrNameLst>
                                          <p:attrName>ppt_x</p:attrName>
                                        </p:attrNameLst>
                                      </p:cBhvr>
                                      <p:tavLst>
                                        <p:tav tm="0">
                                          <p:val>
                                            <p:strVal val="#ppt_x"/>
                                          </p:val>
                                        </p:tav>
                                        <p:tav tm="100000">
                                          <p:val>
                                            <p:strVal val="#ppt_x"/>
                                          </p:val>
                                        </p:tav>
                                      </p:tavLst>
                                    </p:anim>
                                    <p:anim calcmode="lin" valueType="num">
                                      <p:cBhvr>
                                        <p:cTn id="52" dur="400" fill="hold"/>
                                        <p:tgtEl>
                                          <p:spTgt spid="11"/>
                                        </p:tgtEl>
                                        <p:attrNameLst>
                                          <p:attrName>ppt_y</p:attrName>
                                        </p:attrNameLst>
                                      </p:cBhvr>
                                      <p:tavLst>
                                        <p:tav tm="0">
                                          <p:val>
                                            <p:strVal val="#ppt_y+0.31"/>
                                          </p:val>
                                        </p:tav>
                                        <p:tav tm="100000">
                                          <p:val>
                                            <p:strVal val="#ppt_y+0.31"/>
                                          </p:val>
                                        </p:tav>
                                      </p:tavLst>
                                    </p:anim>
                                    <p:anim calcmode="lin" valueType="num">
                                      <p:cBhvr>
                                        <p:cTn id="53" dur="600" decel="50000" fill="hold">
                                          <p:stCondLst>
                                            <p:cond delay="400"/>
                                          </p:stCondLst>
                                        </p:cTn>
                                        <p:tgtEl>
                                          <p:spTgt spid="11"/>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4" dur="600" decel="50000" fill="hold">
                                          <p:stCondLst>
                                            <p:cond delay="400"/>
                                          </p:stCondLst>
                                        </p:cTn>
                                        <p:tgtEl>
                                          <p:spTgt spid="11"/>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4" grpId="0"/>
      <p:bldP spid="5" grpId="0"/>
      <p:bldP spid="6" grpId="0"/>
      <p:bldP spid="7" grpId="0"/>
      <p:bldP spid="8" grpId="0"/>
      <p:bldP spid="11"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8D1E14"/>
      </a:dk2>
      <a:lt2>
        <a:srgbClr val="FF744E"/>
      </a:lt2>
      <a:accent1>
        <a:srgbClr val="E9B758"/>
      </a:accent1>
      <a:accent2>
        <a:srgbClr val="FE8943"/>
      </a:accent2>
      <a:accent3>
        <a:srgbClr val="AEA27C"/>
      </a:accent3>
      <a:accent4>
        <a:srgbClr val="90B46E"/>
      </a:accent4>
      <a:accent5>
        <a:srgbClr val="71AEC1"/>
      </a:accent5>
      <a:accent6>
        <a:srgbClr val="C98DE7"/>
      </a:accent6>
      <a:hlink>
        <a:srgbClr val="FF7A22"/>
      </a:hlink>
      <a:folHlink>
        <a:srgbClr val="FDCD86"/>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2000"/>
                <a:satMod val="150000"/>
                <a:lumMod val="15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971C58-AB76-4A2A-B231-5F8CA03CF4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Circuit</Template>
  <TotalTime>1</TotalTime>
  <Words>1098</Words>
  <Application>Microsoft Office PowerPoint</Application>
  <PresentationFormat>Widescreen</PresentationFormat>
  <Paragraphs>61</Paragraphs>
  <Slides>11</Slides>
  <Notes>0</Notes>
  <HiddenSlides>0</HiddenSlides>
  <MMClips>1</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11</vt:i4>
      </vt:variant>
    </vt:vector>
  </HeadingPairs>
  <TitlesOfParts>
    <vt:vector size="22" baseType="lpstr">
      <vt:lpstr>MS PGothic</vt:lpstr>
      <vt:lpstr>Arial</vt:lpstr>
      <vt:lpstr>Calibri</vt:lpstr>
      <vt:lpstr>Constantia</vt:lpstr>
      <vt:lpstr>Courier New</vt:lpstr>
      <vt:lpstr>Open Sans</vt:lpstr>
      <vt:lpstr>Palatino</vt:lpstr>
      <vt:lpstr>Rockwell</vt:lpstr>
      <vt:lpstr>Tw Cen MT</vt:lpstr>
      <vt:lpstr>Wingdings 3</vt:lpstr>
      <vt:lpstr>Circuit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Raumel Reyes</cp:lastModifiedBy>
  <cp:revision>4672</cp:revision>
  <dcterms:created xsi:type="dcterms:W3CDTF">2018-08-29T04:26:39Z</dcterms:created>
  <dcterms:modified xsi:type="dcterms:W3CDTF">2022-02-05T01:56:46Z</dcterms:modified>
</cp:coreProperties>
</file>