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81" r:id="rId3"/>
    <p:sldId id="382" r:id="rId4"/>
    <p:sldId id="383" r:id="rId5"/>
    <p:sldId id="384" r:id="rId6"/>
    <p:sldId id="385" r:id="rId7"/>
    <p:sldId id="386" r:id="rId8"/>
    <p:sldId id="387" r:id="rId9"/>
    <p:sldId id="388" r:id="rId10"/>
    <p:sldId id="389" r:id="rId11"/>
    <p:sldId id="390" r:id="rId12"/>
    <p:sldId id="392" r:id="rId13"/>
    <p:sldId id="40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8"/>
    <a:srgbClr val="FF6600"/>
    <a:srgbClr val="FFD757"/>
    <a:srgbClr val="59C7E9"/>
    <a:srgbClr val="6372DF"/>
    <a:srgbClr val="E97159"/>
    <a:srgbClr val="D6E513"/>
    <a:srgbClr val="6F7CBF"/>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31000" b="-31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https://www.youtube.com/embed/-UaPZRAfDM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lumMod val="50000"/>
                  </a:schemeClr>
                </a:solidFill>
                <a:effectLst>
                  <a:outerShdw blurRad="38100" dist="38100" dir="2700000" algn="tl">
                    <a:srgbClr val="000000">
                      <a:alpha val="43137"/>
                    </a:srgbClr>
                  </a:outerShdw>
                </a:effectLst>
                <a:latin typeface="Bahnschrift Light Condensed" panose="020B0502040204020203" pitchFamily="34" charset="0"/>
                <a:ea typeface="MS Gothic" panose="020B0609070205080204" pitchFamily="49" charset="-128"/>
                <a:cs typeface="Courier New" panose="02070309020205020404" pitchFamily="49"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A0428-BF38-44DC-89C0-DDC763161400}"/>
              </a:ext>
            </a:extLst>
          </p:cNvPr>
          <p:cNvSpPr/>
          <p:nvPr/>
        </p:nvSpPr>
        <p:spPr>
          <a:xfrm>
            <a:off x="2193235" y="2136338"/>
            <a:ext cx="7805530" cy="2585323"/>
          </a:xfrm>
          <a:prstGeom prst="rect">
            <a:avLst/>
          </a:prstGeom>
        </p:spPr>
        <p:txBody>
          <a:bodyPr wrap="square">
            <a:spAutoFit/>
          </a:bodyPr>
          <a:lstStyle/>
          <a:p>
            <a:pPr algn="ctr" fontAlgn="base"/>
            <a:r>
              <a:rPr lang="en-US" sz="5400" b="1" dirty="0">
                <a:solidFill>
                  <a:srgbClr val="FF0000"/>
                </a:solidFill>
                <a:latin typeface="Ink Free" panose="03080402000500000000" pitchFamily="66" charset="0"/>
              </a:rPr>
              <a:t>“Jeroboam and Rehoboam practice idolatry in their kingdoms”</a:t>
            </a:r>
            <a:endParaRPr lang="en-US" sz="5400" b="1" dirty="0">
              <a:solidFill>
                <a:srgbClr val="FF0000"/>
              </a:solidFill>
              <a:effectLst/>
              <a:latin typeface="Ink Free" panose="03080402000500000000" pitchFamily="66" charset="0"/>
            </a:endParaRPr>
          </a:p>
        </p:txBody>
      </p:sp>
      <p:sp>
        <p:nvSpPr>
          <p:cNvPr id="4" name="Rectangle 3">
            <a:extLst>
              <a:ext uri="{FF2B5EF4-FFF2-40B4-BE49-F238E27FC236}">
                <a16:creationId xmlns:a16="http://schemas.microsoft.com/office/drawing/2014/main" id="{2CDEA9C1-9D42-4104-84CD-920205C7A7AE}"/>
              </a:ext>
            </a:extLst>
          </p:cNvPr>
          <p:cNvSpPr/>
          <p:nvPr/>
        </p:nvSpPr>
        <p:spPr>
          <a:xfrm>
            <a:off x="1020417" y="779683"/>
            <a:ext cx="2411896" cy="36933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Kings 12:25-14:31</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2670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DDD491-D0A2-4B0A-A099-4BE7DF4055B2}"/>
              </a:ext>
            </a:extLst>
          </p:cNvPr>
          <p:cNvSpPr/>
          <p:nvPr/>
        </p:nvSpPr>
        <p:spPr>
          <a:xfrm>
            <a:off x="730543" y="1116287"/>
            <a:ext cx="2462361" cy="673208"/>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686E3CC-3615-45B9-A581-964CDDE47DEC}"/>
              </a:ext>
            </a:extLst>
          </p:cNvPr>
          <p:cNvSpPr/>
          <p:nvPr/>
        </p:nvSpPr>
        <p:spPr>
          <a:xfrm>
            <a:off x="5799892" y="1149015"/>
            <a:ext cx="2038574" cy="673208"/>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BB4ADE-0A8A-4540-A5B1-9968A75F8AB5}"/>
              </a:ext>
            </a:extLst>
          </p:cNvPr>
          <p:cNvSpPr/>
          <p:nvPr/>
        </p:nvSpPr>
        <p:spPr>
          <a:xfrm>
            <a:off x="5799892" y="1456906"/>
            <a:ext cx="4776812" cy="3083280"/>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076A42-0798-4ADA-BEB6-F6D2491AF33E}"/>
              </a:ext>
            </a:extLst>
          </p:cNvPr>
          <p:cNvSpPr/>
          <p:nvPr/>
        </p:nvSpPr>
        <p:spPr>
          <a:xfrm>
            <a:off x="741638" y="1485619"/>
            <a:ext cx="4626908" cy="4842240"/>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0CA02B6-B3B2-4865-8840-A08DA47603F9}"/>
              </a:ext>
            </a:extLst>
          </p:cNvPr>
          <p:cNvSpPr/>
          <p:nvPr/>
        </p:nvSpPr>
        <p:spPr>
          <a:xfrm>
            <a:off x="741638" y="757103"/>
            <a:ext cx="2287806" cy="369332"/>
          </a:xfrm>
          <a:prstGeom prst="rect">
            <a:avLst/>
          </a:prstGeom>
        </p:spPr>
        <p:txBody>
          <a:bodyPr wrap="none">
            <a:spAutoFit/>
          </a:bodyPr>
          <a:lstStyle/>
          <a:p>
            <a:pPr fontAlgn="base"/>
            <a:r>
              <a:rPr lang="en-US" b="1" i="1" dirty="0">
                <a:solidFill>
                  <a:schemeClr val="bg2">
                    <a:lumMod val="75000"/>
                  </a:schemeClr>
                </a:solidFill>
                <a:latin typeface="Arial" panose="020B0604020202020204" pitchFamily="34" charset="0"/>
                <a:cs typeface="Arial" panose="020B0604020202020204" pitchFamily="34" charset="0"/>
              </a:rPr>
              <a:t>Northern Kingdom </a:t>
            </a:r>
            <a:endParaRPr lang="en-US" b="1" i="1" dirty="0">
              <a:solidFill>
                <a:schemeClr val="bg2">
                  <a:lumMod val="75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0FD8DD9-2FE0-4B1E-8656-5039CFFB2016}"/>
              </a:ext>
            </a:extLst>
          </p:cNvPr>
          <p:cNvSpPr/>
          <p:nvPr/>
        </p:nvSpPr>
        <p:spPr>
          <a:xfrm>
            <a:off x="3029444" y="757103"/>
            <a:ext cx="233910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Kings 12:25-14:20</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31BD582-050A-450A-8965-E9E1FC8BE33C}"/>
              </a:ext>
            </a:extLst>
          </p:cNvPr>
          <p:cNvSpPr/>
          <p:nvPr/>
        </p:nvSpPr>
        <p:spPr>
          <a:xfrm>
            <a:off x="703827" y="1126435"/>
            <a:ext cx="25955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14:7-9, 14-16.</a:t>
            </a:r>
          </a:p>
        </p:txBody>
      </p:sp>
      <p:sp>
        <p:nvSpPr>
          <p:cNvPr id="7" name="Rectangle 6">
            <a:extLst>
              <a:ext uri="{FF2B5EF4-FFF2-40B4-BE49-F238E27FC236}">
                <a16:creationId xmlns:a16="http://schemas.microsoft.com/office/drawing/2014/main" id="{86C7D35A-DBCB-4565-A9C6-AA6FB7E009D4}"/>
              </a:ext>
            </a:extLst>
          </p:cNvPr>
          <p:cNvSpPr/>
          <p:nvPr/>
        </p:nvSpPr>
        <p:spPr>
          <a:xfrm>
            <a:off x="741638" y="1495767"/>
            <a:ext cx="4626908" cy="4832092"/>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7 </a:t>
            </a:r>
            <a:r>
              <a:rPr lang="en-US" sz="1400" dirty="0">
                <a:solidFill>
                  <a:schemeClr val="bg1"/>
                </a:solidFill>
                <a:latin typeface="Arial" panose="020B0604020202020204" pitchFamily="34" charset="0"/>
                <a:cs typeface="Arial" panose="020B0604020202020204" pitchFamily="34" charset="0"/>
              </a:rPr>
              <a:t>Go, tell Jeroboam, Thus saith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God of Israel, Forasmuch as I exalted thee from among the people, and made thee prince over my people Israel,</a:t>
            </a:r>
          </a:p>
          <a:p>
            <a:pPr algn="just" fontAlgn="base"/>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And rent the kingdom away from the house of David, and gave it thee: and yet thou hast not been as my servant David, who kept my commandments, and who followed me with all his heart, to do that only which was right in mine eyes;</a:t>
            </a:r>
          </a:p>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But hast done evil above all that were before thee: for thou hast gone and made thee other gods, and molten images, to provoke me to anger, and hast cast me behind thy back:</a:t>
            </a:r>
          </a:p>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Moreover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shall raise him up a king over Israel, who shall cut off the house of Jeroboam that day: but what? even now.</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For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shall smite Israel, as a reed is shaken in the water, and he shall root up Israel out of this good land, which he gave to their fathers, and shall scatter them beyond the river, because they have made their groves, provoking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to anger.</a:t>
            </a:r>
          </a:p>
          <a:p>
            <a:pPr algn="just" fontAlgn="base"/>
            <a:r>
              <a:rPr lang="en-US" sz="1400" b="1" dirty="0">
                <a:solidFill>
                  <a:schemeClr val="bg1"/>
                </a:solidFill>
                <a:latin typeface="Arial" panose="020B0604020202020204" pitchFamily="34" charset="0"/>
                <a:cs typeface="Arial" panose="020B0604020202020204" pitchFamily="34" charset="0"/>
              </a:rPr>
              <a:t>16 </a:t>
            </a:r>
            <a:r>
              <a:rPr lang="en-US" sz="1400" dirty="0">
                <a:solidFill>
                  <a:schemeClr val="bg1"/>
                </a:solidFill>
                <a:latin typeface="Arial" panose="020B0604020202020204" pitchFamily="34" charset="0"/>
                <a:cs typeface="Arial" panose="020B0604020202020204" pitchFamily="34" charset="0"/>
              </a:rPr>
              <a:t>And he shall give Israel up because of the sins of Jeroboam, who did sin, and who made Israel to sin.</a:t>
            </a:r>
          </a:p>
        </p:txBody>
      </p:sp>
      <p:sp>
        <p:nvSpPr>
          <p:cNvPr id="9" name="Rectangle 8">
            <a:extLst>
              <a:ext uri="{FF2B5EF4-FFF2-40B4-BE49-F238E27FC236}">
                <a16:creationId xmlns:a16="http://schemas.microsoft.com/office/drawing/2014/main" id="{986AE093-9391-47E6-AA84-B3CF483C807D}"/>
              </a:ext>
            </a:extLst>
          </p:cNvPr>
          <p:cNvSpPr/>
          <p:nvPr/>
        </p:nvSpPr>
        <p:spPr>
          <a:xfrm>
            <a:off x="5736336" y="764693"/>
            <a:ext cx="2262158" cy="369332"/>
          </a:xfrm>
          <a:prstGeom prst="rect">
            <a:avLst/>
          </a:prstGeom>
        </p:spPr>
        <p:txBody>
          <a:bodyPr wrap="none">
            <a:spAutoFit/>
          </a:bodyPr>
          <a:lstStyle/>
          <a:p>
            <a:pPr algn="just" fontAlgn="base"/>
            <a:r>
              <a:rPr lang="en-US" b="1" i="1" dirty="0">
                <a:solidFill>
                  <a:schemeClr val="bg2">
                    <a:lumMod val="75000"/>
                  </a:schemeClr>
                </a:solidFill>
                <a:latin typeface="Arial" panose="020B0604020202020204" pitchFamily="34" charset="0"/>
                <a:cs typeface="Arial" panose="020B0604020202020204" pitchFamily="34" charset="0"/>
              </a:rPr>
              <a:t>Southern Kingdom</a:t>
            </a:r>
            <a:endParaRPr lang="en-US" b="1" i="1" dirty="0">
              <a:solidFill>
                <a:schemeClr val="bg2">
                  <a:lumMod val="75000"/>
                </a:schemeClr>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B50A687-3E87-46C3-977F-0E103FCDFB0A}"/>
              </a:ext>
            </a:extLst>
          </p:cNvPr>
          <p:cNvSpPr/>
          <p:nvPr/>
        </p:nvSpPr>
        <p:spPr>
          <a:xfrm>
            <a:off x="8113346" y="755365"/>
            <a:ext cx="1970411"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1 Kings 14:21-31 </a:t>
            </a:r>
          </a:p>
        </p:txBody>
      </p:sp>
      <p:sp>
        <p:nvSpPr>
          <p:cNvPr id="11" name="Rectangle 10">
            <a:extLst>
              <a:ext uri="{FF2B5EF4-FFF2-40B4-BE49-F238E27FC236}">
                <a16:creationId xmlns:a16="http://schemas.microsoft.com/office/drawing/2014/main" id="{2289BAD3-DC26-4F1F-B260-3C2BF29751C3}"/>
              </a:ext>
            </a:extLst>
          </p:cNvPr>
          <p:cNvSpPr/>
          <p:nvPr/>
        </p:nvSpPr>
        <p:spPr>
          <a:xfrm>
            <a:off x="5777948" y="1431643"/>
            <a:ext cx="4776813" cy="3108543"/>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21 </a:t>
            </a:r>
            <a:r>
              <a:rPr lang="en-US" sz="1400" dirty="0">
                <a:solidFill>
                  <a:schemeClr val="bg1"/>
                </a:solidFill>
                <a:latin typeface="Arial" panose="020B0604020202020204" pitchFamily="34" charset="0"/>
                <a:cs typeface="Arial" panose="020B0604020202020204" pitchFamily="34" charset="0"/>
              </a:rPr>
              <a:t>¶ And Rehoboam the son of Solomon reigned in Judah. Rehoboam was forty and one years old when he began to reign, and he reigned seventeen years in Jerusalem, the city which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did choose out of all the tribes of Israel, to put his name there. And his mother’s name was Naamah an Ammonitess.</a:t>
            </a:r>
          </a:p>
          <a:p>
            <a:pPr algn="just" fontAlgn="base"/>
            <a:r>
              <a:rPr lang="en-US" sz="1400" b="1" dirty="0">
                <a:solidFill>
                  <a:schemeClr val="bg1"/>
                </a:solidFill>
                <a:latin typeface="Arial" panose="020B0604020202020204" pitchFamily="34" charset="0"/>
                <a:cs typeface="Arial" panose="020B0604020202020204" pitchFamily="34" charset="0"/>
              </a:rPr>
              <a:t>22 </a:t>
            </a:r>
            <a:r>
              <a:rPr lang="en-US" sz="1400" dirty="0">
                <a:solidFill>
                  <a:schemeClr val="bg1"/>
                </a:solidFill>
                <a:latin typeface="Arial" panose="020B0604020202020204" pitchFamily="34" charset="0"/>
                <a:cs typeface="Arial" panose="020B0604020202020204" pitchFamily="34" charset="0"/>
              </a:rPr>
              <a:t>And Judah did evil in the sight of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and they provoked him to jealousy with their sins which they had committed, above all that their fathers had done.</a:t>
            </a:r>
          </a:p>
          <a:p>
            <a:pPr algn="just" fontAlgn="base"/>
            <a:r>
              <a:rPr lang="en-US" sz="1400" b="1" dirty="0">
                <a:solidFill>
                  <a:schemeClr val="bg1"/>
                </a:solidFill>
                <a:latin typeface="Arial" panose="020B0604020202020204" pitchFamily="34" charset="0"/>
                <a:cs typeface="Arial" panose="020B0604020202020204" pitchFamily="34" charset="0"/>
              </a:rPr>
              <a:t>23 </a:t>
            </a:r>
            <a:r>
              <a:rPr lang="en-US" sz="1400" dirty="0">
                <a:solidFill>
                  <a:schemeClr val="bg1"/>
                </a:solidFill>
                <a:latin typeface="Arial" panose="020B0604020202020204" pitchFamily="34" charset="0"/>
                <a:cs typeface="Arial" panose="020B0604020202020204" pitchFamily="34" charset="0"/>
              </a:rPr>
              <a:t>For they also built them high places, and images, and groves, on every high hill, and under every green tree.</a:t>
            </a:r>
          </a:p>
          <a:p>
            <a:pPr algn="just" fontAlgn="base"/>
            <a:r>
              <a:rPr lang="en-US" sz="1400" b="1" dirty="0">
                <a:solidFill>
                  <a:schemeClr val="bg1"/>
                </a:solidFill>
                <a:latin typeface="Arial" panose="020B0604020202020204" pitchFamily="34" charset="0"/>
                <a:cs typeface="Arial" panose="020B0604020202020204" pitchFamily="34" charset="0"/>
              </a:rPr>
              <a:t>24 </a:t>
            </a:r>
            <a:r>
              <a:rPr lang="en-US" sz="1400" dirty="0">
                <a:solidFill>
                  <a:schemeClr val="bg1"/>
                </a:solidFill>
                <a:latin typeface="Arial" panose="020B0604020202020204" pitchFamily="34" charset="0"/>
                <a:cs typeface="Arial" panose="020B0604020202020204" pitchFamily="34" charset="0"/>
              </a:rPr>
              <a:t>And there were also sodomites in the land: and they did according to all the abominations of the nations which the </a:t>
            </a:r>
            <a:r>
              <a:rPr lang="en-US" sz="1400" cap="small" dirty="0">
                <a:solidFill>
                  <a:schemeClr val="bg1"/>
                </a:solidFill>
                <a:latin typeface="Arial" panose="020B0604020202020204" pitchFamily="34" charset="0"/>
                <a:cs typeface="Arial" panose="020B0604020202020204" pitchFamily="34" charset="0"/>
              </a:rPr>
              <a:t>Lord </a:t>
            </a:r>
            <a:r>
              <a:rPr lang="en-US" sz="1400" dirty="0">
                <a:solidFill>
                  <a:schemeClr val="bg1"/>
                </a:solidFill>
                <a:latin typeface="Arial" panose="020B0604020202020204" pitchFamily="34" charset="0"/>
                <a:cs typeface="Arial" panose="020B0604020202020204" pitchFamily="34" charset="0"/>
              </a:rPr>
              <a:t>cast out before the children of Israel.</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9058263-68A6-4EEF-AFD4-24610F19D7D8}"/>
              </a:ext>
            </a:extLst>
          </p:cNvPr>
          <p:cNvSpPr/>
          <p:nvPr/>
        </p:nvSpPr>
        <p:spPr>
          <a:xfrm>
            <a:off x="5768669" y="1116287"/>
            <a:ext cx="20697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Kings 14:21-24.</a:t>
            </a:r>
          </a:p>
        </p:txBody>
      </p:sp>
      <p:sp>
        <p:nvSpPr>
          <p:cNvPr id="13" name="Rectangle 12">
            <a:extLst>
              <a:ext uri="{FF2B5EF4-FFF2-40B4-BE49-F238E27FC236}">
                <a16:creationId xmlns:a16="http://schemas.microsoft.com/office/drawing/2014/main" id="{CA99695A-3E65-44E8-BE86-E514DA37D66A}"/>
              </a:ext>
            </a:extLst>
          </p:cNvPr>
          <p:cNvSpPr/>
          <p:nvPr/>
        </p:nvSpPr>
        <p:spPr>
          <a:xfrm>
            <a:off x="5777948" y="4766342"/>
            <a:ext cx="4626908"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did worshipping false gods affect the people in the Southern Kingdom of Judah?</a:t>
            </a:r>
          </a:p>
        </p:txBody>
      </p:sp>
    </p:spTree>
    <p:extLst>
      <p:ext uri="{BB962C8B-B14F-4D97-AF65-F5344CB8AC3E}">
        <p14:creationId xmlns:p14="http://schemas.microsoft.com/office/powerpoint/2010/main" val="3808274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trips(downRight)">
                                      <p:cBhvr>
                                        <p:cTn id="24" dur="500"/>
                                        <p:tgtEl>
                                          <p:spTgt spid="18"/>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Right)">
                                      <p:cBhvr>
                                        <p:cTn id="27" dur="500"/>
                                        <p:tgtEl>
                                          <p:spTgt spid="15"/>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Right)">
                                      <p:cBhvr>
                                        <p:cTn id="30" dur="500"/>
                                        <p:tgtEl>
                                          <p:spTgt spid="6"/>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Righ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randombar(vertical)">
                                      <p:cBhvr>
                                        <p:cTn id="38" dur="1000"/>
                                        <p:tgtEl>
                                          <p:spTgt spid="17"/>
                                        </p:tgtEl>
                                      </p:cBhvr>
                                    </p:animEffect>
                                  </p:childTnLst>
                                </p:cTn>
                              </p:par>
                              <p:par>
                                <p:cTn id="39" presetID="14" presetClass="entr" presetSubtype="5"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vertical)">
                                      <p:cBhvr>
                                        <p:cTn id="41" dur="1000"/>
                                        <p:tgtEl>
                                          <p:spTgt spid="16"/>
                                        </p:tgtEl>
                                      </p:cBhvr>
                                    </p:animEffect>
                                  </p:childTnLst>
                                </p:cTn>
                              </p:par>
                              <p:par>
                                <p:cTn id="42" presetID="14" presetClass="entr" presetSubtype="5"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vertical)">
                                      <p:cBhvr>
                                        <p:cTn id="44" dur="1000"/>
                                        <p:tgtEl>
                                          <p:spTgt spid="11"/>
                                        </p:tgtEl>
                                      </p:cBhvr>
                                    </p:animEffect>
                                  </p:childTnLst>
                                </p:cTn>
                              </p:par>
                              <p:par>
                                <p:cTn id="45" presetID="14" presetClass="entr" presetSubtype="5"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vertical)">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P spid="2" grpId="0"/>
      <p:bldP spid="4" grpId="0"/>
      <p:bldP spid="6" grpId="0"/>
      <p:bldP spid="7"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2DA2C4-0A2C-4F6D-A495-F50382F01336}"/>
              </a:ext>
            </a:extLst>
          </p:cNvPr>
          <p:cNvSpPr/>
          <p:nvPr/>
        </p:nvSpPr>
        <p:spPr>
          <a:xfrm>
            <a:off x="1795669" y="2274838"/>
            <a:ext cx="8600661" cy="2308324"/>
          </a:xfrm>
          <a:prstGeom prst="rect">
            <a:avLst/>
          </a:prstGeom>
        </p:spPr>
        <p:txBody>
          <a:bodyPr wrap="square">
            <a:spAutoFit/>
          </a:bodyPr>
          <a:lstStyle/>
          <a:p>
            <a:pPr algn="ctr" fontAlgn="base"/>
            <a:r>
              <a:rPr lang="en-US" sz="4800" b="1" dirty="0">
                <a:solidFill>
                  <a:srgbClr val="FF0000"/>
                </a:solidFill>
                <a:latin typeface="Ink Free" panose="03080402000500000000" pitchFamily="66" charset="0"/>
              </a:rPr>
              <a:t>“A series of wicked and righteous kings rule over Judah and Israel for many years”</a:t>
            </a:r>
            <a:endParaRPr lang="en-US" sz="4800" b="1" dirty="0">
              <a:solidFill>
                <a:srgbClr val="FF0000"/>
              </a:solidFill>
              <a:effectLst/>
              <a:latin typeface="Ink Free" panose="03080402000500000000" pitchFamily="66" charset="0"/>
            </a:endParaRPr>
          </a:p>
        </p:txBody>
      </p:sp>
      <p:sp>
        <p:nvSpPr>
          <p:cNvPr id="4" name="Rectangle 3">
            <a:extLst>
              <a:ext uri="{FF2B5EF4-FFF2-40B4-BE49-F238E27FC236}">
                <a16:creationId xmlns:a16="http://schemas.microsoft.com/office/drawing/2014/main" id="{5D5A6CAA-0305-45E2-BC84-2AFFE2E51E38}"/>
              </a:ext>
            </a:extLst>
          </p:cNvPr>
          <p:cNvSpPr/>
          <p:nvPr/>
        </p:nvSpPr>
        <p:spPr>
          <a:xfrm>
            <a:off x="1128829" y="968273"/>
            <a:ext cx="167225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Kings 15-16</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4400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The Rewards, the Blessings, the Promises">
            <a:hlinkClick r:id="" action="ppaction://media"/>
            <a:extLst>
              <a:ext uri="{FF2B5EF4-FFF2-40B4-BE49-F238E27FC236}">
                <a16:creationId xmlns:a16="http://schemas.microsoft.com/office/drawing/2014/main" id="{43AA8834-187C-4051-ADD3-E0FD18D7DC0A}"/>
              </a:ext>
            </a:extLst>
          </p:cNvPr>
          <p:cNvPicPr>
            <a:picLocks noRot="1" noChangeAspect="1"/>
          </p:cNvPicPr>
          <p:nvPr>
            <a:videoFile r:link="rId1"/>
          </p:nvPr>
        </p:nvPicPr>
        <p:blipFill>
          <a:blip r:embed="rId3"/>
          <a:stretch>
            <a:fillRect/>
          </a:stretch>
        </p:blipFill>
        <p:spPr>
          <a:xfrm>
            <a:off x="1619478" y="1152939"/>
            <a:ext cx="8953044" cy="48581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7076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1E94D6-D10B-47A5-A1DD-C585FBADD83A}"/>
              </a:ext>
            </a:extLst>
          </p:cNvPr>
          <p:cNvSpPr/>
          <p:nvPr/>
        </p:nvSpPr>
        <p:spPr>
          <a:xfrm>
            <a:off x="1711569" y="2274838"/>
            <a:ext cx="8768862" cy="2308324"/>
          </a:xfrm>
          <a:prstGeom prst="rect">
            <a:avLst/>
          </a:prstGeom>
        </p:spPr>
        <p:txBody>
          <a:bodyPr wrap="square">
            <a:spAutoFit/>
          </a:bodyPr>
          <a:lstStyle/>
          <a:p>
            <a:pPr algn="ctr" fontAlgn="base"/>
            <a:r>
              <a:rPr lang="en-US" sz="4800" b="1" dirty="0">
                <a:solidFill>
                  <a:srgbClr val="C00000"/>
                </a:solidFill>
                <a:latin typeface="Ink Free" panose="03080402000500000000" pitchFamily="66" charset="0"/>
                <a:cs typeface="MV Boli" panose="02000500030200090000" pitchFamily="2" charset="0"/>
              </a:rPr>
              <a:t>“Solomon marries many wives outside the covenant, and they turn his heart away from God”</a:t>
            </a:r>
            <a:endParaRPr lang="en-US" sz="4800" b="1" dirty="0">
              <a:solidFill>
                <a:srgbClr val="C00000"/>
              </a:solidFill>
              <a:effectLst/>
              <a:latin typeface="Ink Free" panose="03080402000500000000" pitchFamily="66" charset="0"/>
              <a:cs typeface="MV Boli" panose="02000500030200090000" pitchFamily="2"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36B666-038B-4A6E-9684-7696121BE3B9}"/>
              </a:ext>
            </a:extLst>
          </p:cNvPr>
          <p:cNvSpPr/>
          <p:nvPr/>
        </p:nvSpPr>
        <p:spPr>
          <a:xfrm>
            <a:off x="1145932" y="1724064"/>
            <a:ext cx="1736439" cy="646331"/>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638A138-8074-4449-B7A0-3A3C1CBB2845}"/>
              </a:ext>
            </a:extLst>
          </p:cNvPr>
          <p:cNvSpPr/>
          <p:nvPr/>
        </p:nvSpPr>
        <p:spPr>
          <a:xfrm>
            <a:off x="1145932" y="2065057"/>
            <a:ext cx="9586793" cy="1477328"/>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639CDA6-DC0A-49EB-8500-40ACD919C683}"/>
              </a:ext>
            </a:extLst>
          </p:cNvPr>
          <p:cNvSpPr/>
          <p:nvPr/>
        </p:nvSpPr>
        <p:spPr>
          <a:xfrm>
            <a:off x="1145934" y="1724064"/>
            <a:ext cx="1736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11:1-2</a:t>
            </a:r>
          </a:p>
        </p:txBody>
      </p:sp>
      <p:sp>
        <p:nvSpPr>
          <p:cNvPr id="4" name="Rectangle 3">
            <a:extLst>
              <a:ext uri="{FF2B5EF4-FFF2-40B4-BE49-F238E27FC236}">
                <a16:creationId xmlns:a16="http://schemas.microsoft.com/office/drawing/2014/main" id="{E4710834-63E2-44C5-88F3-62FA878CE115}"/>
              </a:ext>
            </a:extLst>
          </p:cNvPr>
          <p:cNvSpPr/>
          <p:nvPr/>
        </p:nvSpPr>
        <p:spPr>
          <a:xfrm>
            <a:off x="1145933" y="2065057"/>
            <a:ext cx="9586793"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But king Solomon loved many strange women, together with the daughter of Pharaoh, women of the Moabites, Ammonites, Edomites, Zidonians, and Hittites;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Of the nations concerning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the children of Israel, Ye shall not go in to them, neither shall they come in unto you: for surely they will turn away your heart after their gods: Solomon clave unto these in love.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67B9C55-9AEE-46F4-894A-920B2DB9A5A7}"/>
              </a:ext>
            </a:extLst>
          </p:cNvPr>
          <p:cNvSpPr/>
          <p:nvPr/>
        </p:nvSpPr>
        <p:spPr>
          <a:xfrm>
            <a:off x="1145932" y="3668994"/>
            <a:ext cx="958679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warning had the Lord previously given about what would happen to Israelites who married outside of the covenant?</a:t>
            </a:r>
          </a:p>
        </p:txBody>
      </p:sp>
    </p:spTree>
    <p:extLst>
      <p:ext uri="{BB962C8B-B14F-4D97-AF65-F5344CB8AC3E}">
        <p14:creationId xmlns:p14="http://schemas.microsoft.com/office/powerpoint/2010/main" val="2736388306"/>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0A7B8A-6F45-4B07-B4A4-F1DAF9BF6503}"/>
              </a:ext>
            </a:extLst>
          </p:cNvPr>
          <p:cNvSpPr/>
          <p:nvPr/>
        </p:nvSpPr>
        <p:spPr>
          <a:xfrm>
            <a:off x="914398" y="5815524"/>
            <a:ext cx="8187399"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we choose to marry has a profound influence on the decisions we make.</a:t>
            </a:r>
          </a:p>
        </p:txBody>
      </p:sp>
      <p:sp>
        <p:nvSpPr>
          <p:cNvPr id="5" name="Rectangle 4">
            <a:extLst>
              <a:ext uri="{FF2B5EF4-FFF2-40B4-BE49-F238E27FC236}">
                <a16:creationId xmlns:a16="http://schemas.microsoft.com/office/drawing/2014/main" id="{1A10E972-D800-4A1B-8616-BA3D2C5E3AB3}"/>
              </a:ext>
            </a:extLst>
          </p:cNvPr>
          <p:cNvSpPr/>
          <p:nvPr/>
        </p:nvSpPr>
        <p:spPr>
          <a:xfrm>
            <a:off x="1025515" y="2988291"/>
            <a:ext cx="837027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Solomon’s choice to marry outside of the covenant affect him? </a:t>
            </a:r>
          </a:p>
        </p:txBody>
      </p:sp>
      <p:sp>
        <p:nvSpPr>
          <p:cNvPr id="9" name="Rectangle 8">
            <a:extLst>
              <a:ext uri="{FF2B5EF4-FFF2-40B4-BE49-F238E27FC236}">
                <a16:creationId xmlns:a16="http://schemas.microsoft.com/office/drawing/2014/main" id="{DFB87633-A783-44B3-8F0F-B23738C0A953}"/>
              </a:ext>
            </a:extLst>
          </p:cNvPr>
          <p:cNvSpPr/>
          <p:nvPr/>
        </p:nvSpPr>
        <p:spPr>
          <a:xfrm>
            <a:off x="781878" y="968273"/>
            <a:ext cx="1868959" cy="9930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306BFFE-79CE-4E83-B7EF-FCAF945C87C2}"/>
              </a:ext>
            </a:extLst>
          </p:cNvPr>
          <p:cNvSpPr/>
          <p:nvPr/>
        </p:nvSpPr>
        <p:spPr>
          <a:xfrm>
            <a:off x="781878" y="1352437"/>
            <a:ext cx="10177670" cy="3416320"/>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A8E9DD1-0C45-4FC8-895A-ACBD4647E65F}"/>
              </a:ext>
            </a:extLst>
          </p:cNvPr>
          <p:cNvSpPr/>
          <p:nvPr/>
        </p:nvSpPr>
        <p:spPr>
          <a:xfrm>
            <a:off x="914400" y="1352437"/>
            <a:ext cx="9880209"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he had seven hundred wives, princesses, and three hundred concubines: and his wives turned away his heart.</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For it came to pass, when Solomon was old, that his wives turned away his heart after other gods: and his heart was not perfect with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his God, as was the heart of David his father.</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For Solomon went after Ashtoreth the goddess of the Zidonians, and after Milcom the abomination of the Ammonites.</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Solomon did evil in the sight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went not fully after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as did David his father.</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Then did Solomon build an high place for Chemosh, the abomination of Moab, in the hill that is before Jerusalem, and for Molech, the abomination of the children of Ammon.</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likewise did he for all his strange wives, which burnt incense and sacrificed unto their gods.</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482825D-6A71-449A-A0E6-60EBB712776E}"/>
              </a:ext>
            </a:extLst>
          </p:cNvPr>
          <p:cNvSpPr/>
          <p:nvPr/>
        </p:nvSpPr>
        <p:spPr>
          <a:xfrm>
            <a:off x="914400" y="968273"/>
            <a:ext cx="1736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11:3-8</a:t>
            </a:r>
          </a:p>
        </p:txBody>
      </p:sp>
      <p:sp>
        <p:nvSpPr>
          <p:cNvPr id="6" name="Rectangle 5">
            <a:extLst>
              <a:ext uri="{FF2B5EF4-FFF2-40B4-BE49-F238E27FC236}">
                <a16:creationId xmlns:a16="http://schemas.microsoft.com/office/drawing/2014/main" id="{B1717072-36C5-4E35-84F3-B4C0237F6FD0}"/>
              </a:ext>
            </a:extLst>
          </p:cNvPr>
          <p:cNvSpPr/>
          <p:nvPr/>
        </p:nvSpPr>
        <p:spPr>
          <a:xfrm>
            <a:off x="914398" y="5265281"/>
            <a:ext cx="91440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these verses about why marriage is important?</a:t>
            </a:r>
          </a:p>
        </p:txBody>
      </p:sp>
    </p:spTree>
    <p:extLst>
      <p:ext uri="{BB962C8B-B14F-4D97-AF65-F5344CB8AC3E}">
        <p14:creationId xmlns:p14="http://schemas.microsoft.com/office/powerpoint/2010/main" val="819277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0056 0.12847 L 0.05196 0.16991 C 0.06511 0.1787 0.07266 0.1919 0.07266 0.20556 C 0.07266 0.2213 0.06511 0.2338 0.05196 0.24259 L -0.0056 0.28449 " pathEditMode="relative" rAng="0" ptsTypes="AAAAA">
                                      <p:cBhvr>
                                        <p:cTn id="6" dur="2000" fill="hold"/>
                                        <p:tgtEl>
                                          <p:spTgt spid="5"/>
                                        </p:tgtEl>
                                        <p:attrNameLst>
                                          <p:attrName>ppt_x</p:attrName>
                                          <p:attrName>ppt_y</p:attrName>
                                        </p:attrNameLst>
                                      </p:cBhvr>
                                      <p:rCtr x="3906" y="7801"/>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1"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9B6936A8-6047-4C05-8900-710A36CA9958}"/>
              </a:ext>
            </a:extLst>
          </p:cNvPr>
          <p:cNvSpPr/>
          <p:nvPr/>
        </p:nvSpPr>
        <p:spPr>
          <a:xfrm>
            <a:off x="1536233" y="1616766"/>
            <a:ext cx="8987014" cy="1754326"/>
          </a:xfrm>
          <a:prstGeom prst="round2Diag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F0D816F-7601-4BCF-8900-7CBB1EDE0D3F}"/>
              </a:ext>
            </a:extLst>
          </p:cNvPr>
          <p:cNvSpPr/>
          <p:nvPr/>
        </p:nvSpPr>
        <p:spPr>
          <a:xfrm>
            <a:off x="3147697" y="1669774"/>
            <a:ext cx="7301133" cy="1754326"/>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“Marriage is perhaps the most vital of all the decisions and has the most far-reaching effects, for it has to do not only with immediate happiness, but also with eternal joys. It affects not only the two people involved, but also their families and particularly their children and their children’s children down through the many generations” (Spencer W. Kimball, “Oneness in Marriage,”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Mar. 1977, 3).</a:t>
            </a:r>
          </a:p>
        </p:txBody>
      </p:sp>
      <p:pic>
        <p:nvPicPr>
          <p:cNvPr id="1026" name="Picture 2" descr="Spencer W. Kimball">
            <a:extLst>
              <a:ext uri="{FF2B5EF4-FFF2-40B4-BE49-F238E27FC236}">
                <a16:creationId xmlns:a16="http://schemas.microsoft.com/office/drawing/2014/main" id="{8980156F-6A3A-4548-94D1-05874709C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673" y="1670086"/>
            <a:ext cx="1252024" cy="1266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D0D82E5-AE54-4DF3-BB80-B874655FE331}"/>
              </a:ext>
            </a:extLst>
          </p:cNvPr>
          <p:cNvSpPr/>
          <p:nvPr/>
        </p:nvSpPr>
        <p:spPr>
          <a:xfrm>
            <a:off x="1771296" y="2936911"/>
            <a:ext cx="1439817" cy="415498"/>
          </a:xfrm>
          <a:prstGeom prst="rect">
            <a:avLst/>
          </a:prstGeom>
        </p:spPr>
        <p:txBody>
          <a:bodyPr wrap="none">
            <a:spAutoFit/>
          </a:bodyPr>
          <a:lstStyle/>
          <a:p>
            <a:pPr algn="ctr"/>
            <a:r>
              <a:rPr lang="en-US" sz="1050" b="1" dirty="0">
                <a:solidFill>
                  <a:schemeClr val="bg1"/>
                </a:solidFill>
                <a:latin typeface="Arial" panose="020B0604020202020204" pitchFamily="34" charset="0"/>
                <a:cs typeface="Arial" panose="020B0604020202020204" pitchFamily="34" charset="0"/>
              </a:rPr>
              <a:t>President</a:t>
            </a:r>
          </a:p>
          <a:p>
            <a:pPr algn="ctr"/>
            <a:r>
              <a:rPr lang="en-US" sz="1050" b="1" dirty="0">
                <a:solidFill>
                  <a:schemeClr val="bg1"/>
                </a:solidFill>
                <a:latin typeface="Arial" panose="020B0604020202020204" pitchFamily="34" charset="0"/>
                <a:cs typeface="Arial" panose="020B0604020202020204" pitchFamily="34" charset="0"/>
              </a:rPr>
              <a:t>Spencer W. Kimball</a:t>
            </a:r>
            <a:endParaRPr lang="en-US" sz="1050" b="1" dirty="0">
              <a:solidFill>
                <a:schemeClr val="bg1"/>
              </a:solidFill>
            </a:endParaRPr>
          </a:p>
        </p:txBody>
      </p:sp>
      <p:sp>
        <p:nvSpPr>
          <p:cNvPr id="5" name="Rectangle 4">
            <a:extLst>
              <a:ext uri="{FF2B5EF4-FFF2-40B4-BE49-F238E27FC236}">
                <a16:creationId xmlns:a16="http://schemas.microsoft.com/office/drawing/2014/main" id="{05D1BE59-78B3-41D8-AE38-1549B51CD5D4}"/>
              </a:ext>
            </a:extLst>
          </p:cNvPr>
          <p:cNvSpPr/>
          <p:nvPr/>
        </p:nvSpPr>
        <p:spPr>
          <a:xfrm>
            <a:off x="1771296" y="3723932"/>
            <a:ext cx="895888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want to marry someone who will help you stay faithful to the Lord?</a:t>
            </a:r>
          </a:p>
        </p:txBody>
      </p:sp>
    </p:spTree>
    <p:extLst>
      <p:ext uri="{BB962C8B-B14F-4D97-AF65-F5344CB8AC3E}">
        <p14:creationId xmlns:p14="http://schemas.microsoft.com/office/powerpoint/2010/main" val="17839791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C1DEF0-DB1F-436E-A9D9-44D760097D32}"/>
              </a:ext>
            </a:extLst>
          </p:cNvPr>
          <p:cNvSpPr/>
          <p:nvPr/>
        </p:nvSpPr>
        <p:spPr>
          <a:xfrm>
            <a:off x="794479" y="906840"/>
            <a:ext cx="2048719" cy="1116832"/>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490B19C-10F3-48CD-8120-EB26111A001F}"/>
              </a:ext>
            </a:extLst>
          </p:cNvPr>
          <p:cNvSpPr/>
          <p:nvPr/>
        </p:nvSpPr>
        <p:spPr>
          <a:xfrm>
            <a:off x="794479" y="1276172"/>
            <a:ext cx="9893507" cy="3173751"/>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DCE5099-1E87-44B7-9948-7FBD1D384D4E}"/>
              </a:ext>
            </a:extLst>
          </p:cNvPr>
          <p:cNvSpPr/>
          <p:nvPr/>
        </p:nvSpPr>
        <p:spPr>
          <a:xfrm>
            <a:off x="914400" y="1310602"/>
            <a:ext cx="9634331"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angry with Solomon, because his heart was turned from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Israel, which had appeared unto him twice,</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had commanded him concerning this thing, that he should not go after other gods: but he kept not that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commanded.</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Wherefore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Solomon, Forasmuch as this is done of thee, and thou hast not kept my covenant and my statutes, which I have commanded thee, I will surely rend the kingdom from thee, and will give it to thy servant.</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Notwithstanding in thy days I will not do it for David thy father’s sake: but I will rend it out of the hand of thy son.</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Howbeit I will not rend away all the kingdom; but will give one tribe to thy son for David my servant’s sake, and for Jerusalem’s sake which I have chosen.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6B5D4B5-2556-4E6D-979F-9D3830F0A839}"/>
              </a:ext>
            </a:extLst>
          </p:cNvPr>
          <p:cNvSpPr/>
          <p:nvPr/>
        </p:nvSpPr>
        <p:spPr>
          <a:xfrm>
            <a:off x="914400" y="906840"/>
            <a:ext cx="19287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11:9-13 </a:t>
            </a:r>
          </a:p>
        </p:txBody>
      </p:sp>
      <p:sp>
        <p:nvSpPr>
          <p:cNvPr id="5" name="Rectangle 4">
            <a:extLst>
              <a:ext uri="{FF2B5EF4-FFF2-40B4-BE49-F238E27FC236}">
                <a16:creationId xmlns:a16="http://schemas.microsoft.com/office/drawing/2014/main" id="{0050009F-751D-4547-A87D-4E57EC64148E}"/>
              </a:ext>
            </a:extLst>
          </p:cNvPr>
          <p:cNvSpPr/>
          <p:nvPr/>
        </p:nvSpPr>
        <p:spPr>
          <a:xfrm>
            <a:off x="914400" y="4607586"/>
            <a:ext cx="6305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as a result of Solomon’s disobedience?</a:t>
            </a:r>
          </a:p>
        </p:txBody>
      </p:sp>
    </p:spTree>
    <p:extLst>
      <p:ext uri="{BB962C8B-B14F-4D97-AF65-F5344CB8AC3E}">
        <p14:creationId xmlns:p14="http://schemas.microsoft.com/office/powerpoint/2010/main" val="4056763845"/>
      </p:ext>
    </p:extLst>
  </p:cSld>
  <p:clrMapOvr>
    <a:masterClrMapping/>
  </p:clrMapOvr>
  <mc:AlternateContent xmlns:mc="http://schemas.openxmlformats.org/markup-compatibility/2006" xmlns:p14="http://schemas.microsoft.com/office/powerpoint/2010/main">
    <mc:Choice Requires="p14">
      <p:transition spd="slow" p14:dur="225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3DC065-C3A7-4208-9341-DA86A25F6ACF}"/>
              </a:ext>
            </a:extLst>
          </p:cNvPr>
          <p:cNvSpPr/>
          <p:nvPr/>
        </p:nvSpPr>
        <p:spPr>
          <a:xfrm>
            <a:off x="1066149" y="3676945"/>
            <a:ext cx="2057040" cy="911515"/>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0F8AF8E-2589-4129-A165-D0012E44D260}"/>
              </a:ext>
            </a:extLst>
          </p:cNvPr>
          <p:cNvSpPr/>
          <p:nvPr/>
        </p:nvSpPr>
        <p:spPr>
          <a:xfrm>
            <a:off x="1044834" y="4048416"/>
            <a:ext cx="9808045" cy="1754326"/>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386E1C-B551-4932-8DD7-85E7D5F5CC85}"/>
              </a:ext>
            </a:extLst>
          </p:cNvPr>
          <p:cNvSpPr/>
          <p:nvPr/>
        </p:nvSpPr>
        <p:spPr>
          <a:xfrm>
            <a:off x="1070482" y="968273"/>
            <a:ext cx="2057040" cy="746511"/>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7AF4C53-8013-4F73-BEF6-CED789D8D987}"/>
              </a:ext>
            </a:extLst>
          </p:cNvPr>
          <p:cNvSpPr/>
          <p:nvPr/>
        </p:nvSpPr>
        <p:spPr>
          <a:xfrm>
            <a:off x="1070483" y="1337605"/>
            <a:ext cx="9638129" cy="1754326"/>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866F-097F-4B7E-BBE0-CA9D12CAB3F6}"/>
              </a:ext>
            </a:extLst>
          </p:cNvPr>
          <p:cNvSpPr/>
          <p:nvPr/>
        </p:nvSpPr>
        <p:spPr>
          <a:xfrm>
            <a:off x="1070484" y="968273"/>
            <a:ext cx="205703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11:26-28 </a:t>
            </a:r>
          </a:p>
        </p:txBody>
      </p:sp>
      <p:sp>
        <p:nvSpPr>
          <p:cNvPr id="4" name="Rectangle 3">
            <a:extLst>
              <a:ext uri="{FF2B5EF4-FFF2-40B4-BE49-F238E27FC236}">
                <a16:creationId xmlns:a16="http://schemas.microsoft.com/office/drawing/2014/main" id="{CA33EABC-CE29-44C4-A8B5-1C2A64D58D70}"/>
              </a:ext>
            </a:extLst>
          </p:cNvPr>
          <p:cNvSpPr/>
          <p:nvPr/>
        </p:nvSpPr>
        <p:spPr>
          <a:xfrm>
            <a:off x="1070483" y="1337605"/>
            <a:ext cx="9663777"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 And Jeroboam the son of Nebat, an Ephrathite of Zereda, Solomon’s servant, whose mother’s name was Zeruah, a widow woman, even he lifted up his hand against the king.</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this was the cause that he lifted up his hand against the king: Solomon built Millo, and repaired the breaches of the city of David his father.</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the man Jeroboam was a mighty man of valour: and Solomon seeing the young man that he was industrious, he made him ruler over all the charge of the house of Joseph.</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F660A1B-A4F3-43C1-BC01-D05D8D004010}"/>
              </a:ext>
            </a:extLst>
          </p:cNvPr>
          <p:cNvSpPr/>
          <p:nvPr/>
        </p:nvSpPr>
        <p:spPr>
          <a:xfrm>
            <a:off x="1070483" y="3232663"/>
            <a:ext cx="440377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kind of a person was Jeroboam?</a:t>
            </a:r>
          </a:p>
        </p:txBody>
      </p:sp>
      <p:sp>
        <p:nvSpPr>
          <p:cNvPr id="6" name="Rectangle 5">
            <a:extLst>
              <a:ext uri="{FF2B5EF4-FFF2-40B4-BE49-F238E27FC236}">
                <a16:creationId xmlns:a16="http://schemas.microsoft.com/office/drawing/2014/main" id="{8D4CDB4C-4F46-4501-8A58-8AA37806D22E}"/>
              </a:ext>
            </a:extLst>
          </p:cNvPr>
          <p:cNvSpPr/>
          <p:nvPr/>
        </p:nvSpPr>
        <p:spPr>
          <a:xfrm>
            <a:off x="1096131" y="3687122"/>
            <a:ext cx="205703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Kings 11:37-38 </a:t>
            </a:r>
          </a:p>
        </p:txBody>
      </p:sp>
      <p:sp>
        <p:nvSpPr>
          <p:cNvPr id="7" name="Rectangle 6">
            <a:extLst>
              <a:ext uri="{FF2B5EF4-FFF2-40B4-BE49-F238E27FC236}">
                <a16:creationId xmlns:a16="http://schemas.microsoft.com/office/drawing/2014/main" id="{B9B9DD50-48A6-433F-8504-82F0F2BD2A0F}"/>
              </a:ext>
            </a:extLst>
          </p:cNvPr>
          <p:cNvSpPr/>
          <p:nvPr/>
        </p:nvSpPr>
        <p:spPr>
          <a:xfrm>
            <a:off x="1096130" y="4003446"/>
            <a:ext cx="9638129"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37 </a:t>
            </a:r>
            <a:r>
              <a:rPr lang="en-US" dirty="0">
                <a:solidFill>
                  <a:schemeClr val="bg1"/>
                </a:solidFill>
                <a:latin typeface="Arial" panose="020B0604020202020204" pitchFamily="34" charset="0"/>
                <a:cs typeface="Arial" panose="020B0604020202020204" pitchFamily="34" charset="0"/>
              </a:rPr>
              <a:t>And I will take thee, and thou shalt reign according to all that thy soul desireth, and shalt be king over Israel.</a:t>
            </a:r>
          </a:p>
          <a:p>
            <a:pPr algn="just" fontAlgn="base"/>
            <a:r>
              <a:rPr lang="en-US" b="1" dirty="0">
                <a:solidFill>
                  <a:schemeClr val="bg1"/>
                </a:solidFill>
                <a:latin typeface="Arial" panose="020B0604020202020204" pitchFamily="34" charset="0"/>
                <a:cs typeface="Arial" panose="020B0604020202020204" pitchFamily="34" charset="0"/>
              </a:rPr>
              <a:t>38 </a:t>
            </a:r>
            <a:r>
              <a:rPr lang="en-US" dirty="0">
                <a:solidFill>
                  <a:schemeClr val="bg1"/>
                </a:solidFill>
                <a:latin typeface="Arial" panose="020B0604020202020204" pitchFamily="34" charset="0"/>
                <a:cs typeface="Arial" panose="020B0604020202020204" pitchFamily="34" charset="0"/>
              </a:rPr>
              <a:t>And it shall be, if thou wilt hearken unto all that I command thee, and wilt walk in my ways, and do that is right in my sight, to keep my statutes and my commandments, as David my servant did; that I will be with thee, and build thee a sure house, as I built for David, and will give Israel unto thee.</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85913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upLeft)">
                                      <p:cBhvr>
                                        <p:cTn id="12" dur="1250"/>
                                        <p:tgtEl>
                                          <p:spTgt spid="11"/>
                                        </p:tgtEl>
                                      </p:cBhvr>
                                    </p:animEffect>
                                  </p:childTnLst>
                                </p:cTn>
                              </p:par>
                              <p:par>
                                <p:cTn id="13" presetID="18"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upLeft)">
                                      <p:cBhvr>
                                        <p:cTn id="15" dur="1250"/>
                                        <p:tgtEl>
                                          <p:spTgt spid="10"/>
                                        </p:tgtEl>
                                      </p:cBhvr>
                                    </p:animEffect>
                                  </p:childTnLst>
                                </p:cTn>
                              </p:par>
                              <p:par>
                                <p:cTn id="16" presetID="18" presetClass="entr" presetSubtype="9"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upLeft)">
                                      <p:cBhvr>
                                        <p:cTn id="18" dur="1250"/>
                                        <p:tgtEl>
                                          <p:spTgt spid="6"/>
                                        </p:tgtEl>
                                      </p:cBhvr>
                                    </p:animEffect>
                                  </p:childTnLst>
                                </p:cTn>
                              </p:par>
                              <p:par>
                                <p:cTn id="19" presetID="18" presetClass="entr" presetSubtype="9"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0ACAE-5E3E-475E-8F6B-F2CF9F45B400}"/>
              </a:ext>
            </a:extLst>
          </p:cNvPr>
          <p:cNvSpPr/>
          <p:nvPr/>
        </p:nvSpPr>
        <p:spPr>
          <a:xfrm>
            <a:off x="1987826" y="2028616"/>
            <a:ext cx="8216348" cy="2800767"/>
          </a:xfrm>
          <a:prstGeom prst="rect">
            <a:avLst/>
          </a:prstGeom>
        </p:spPr>
        <p:txBody>
          <a:bodyPr wrap="square">
            <a:spAutoFit/>
          </a:bodyPr>
          <a:lstStyle/>
          <a:p>
            <a:pPr algn="ctr" fontAlgn="base"/>
            <a:r>
              <a:rPr lang="en-US" sz="4400" b="1" dirty="0">
                <a:solidFill>
                  <a:srgbClr val="FF0000"/>
                </a:solidFill>
                <a:latin typeface="Ink Free" panose="03080402000500000000" pitchFamily="66" charset="0"/>
              </a:rPr>
              <a:t>“After Rehoboam vows to continue to make his people’s burdens heavy, ten of the tribes revolt against him”</a:t>
            </a:r>
            <a:endParaRPr lang="en-US" sz="4400" b="1" dirty="0">
              <a:solidFill>
                <a:srgbClr val="FF0000"/>
              </a:solidFill>
              <a:effectLst/>
              <a:latin typeface="Ink Free" panose="03080402000500000000" pitchFamily="66" charset="0"/>
            </a:endParaRPr>
          </a:p>
        </p:txBody>
      </p:sp>
      <p:sp>
        <p:nvSpPr>
          <p:cNvPr id="4" name="Rectangle 3">
            <a:extLst>
              <a:ext uri="{FF2B5EF4-FFF2-40B4-BE49-F238E27FC236}">
                <a16:creationId xmlns:a16="http://schemas.microsoft.com/office/drawing/2014/main" id="{D4092899-DE53-474E-9FC8-1472A48B8B85}"/>
              </a:ext>
            </a:extLst>
          </p:cNvPr>
          <p:cNvSpPr/>
          <p:nvPr/>
        </p:nvSpPr>
        <p:spPr>
          <a:xfrm>
            <a:off x="1069946" y="968273"/>
            <a:ext cx="1877437"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1 Kings 12:1-24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1939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Bible map 3">
            <a:extLst>
              <a:ext uri="{FF2B5EF4-FFF2-40B4-BE49-F238E27FC236}">
                <a16:creationId xmlns:a16="http://schemas.microsoft.com/office/drawing/2014/main" id="{3EE372B1-F075-4589-8645-FF001BE85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7" t="940" r="3622" b="2529"/>
          <a:stretch/>
        </p:blipFill>
        <p:spPr bwMode="auto">
          <a:xfrm>
            <a:off x="3645651" y="602256"/>
            <a:ext cx="4891790" cy="565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555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TotalTime>
  <Words>1329</Words>
  <Application>Microsoft Office PowerPoint</Application>
  <PresentationFormat>Widescreen</PresentationFormat>
  <Paragraphs>59</Paragraphs>
  <Slides>13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Bahnschrift Light Condensed</vt:lpstr>
      <vt:lpstr>Calibri</vt:lpstr>
      <vt:lpstr>Ink Free</vt:lpstr>
      <vt:lpstr>Rockwell</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4655</cp:revision>
  <dcterms:created xsi:type="dcterms:W3CDTF">2018-08-29T04:26:39Z</dcterms:created>
  <dcterms:modified xsi:type="dcterms:W3CDTF">2022-02-05T01:53:32Z</dcterms:modified>
</cp:coreProperties>
</file>