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768" r:id="rId1"/>
  </p:sldMasterIdLst>
  <p:notesMasterIdLst>
    <p:notesMasterId r:id="rId18"/>
  </p:notesMasterIdLst>
  <p:sldIdLst>
    <p:sldId id="296" r:id="rId2"/>
    <p:sldId id="381" r:id="rId3"/>
    <p:sldId id="382" r:id="rId4"/>
    <p:sldId id="383" r:id="rId5"/>
    <p:sldId id="384" r:id="rId6"/>
    <p:sldId id="385" r:id="rId7"/>
    <p:sldId id="386" r:id="rId8"/>
    <p:sldId id="387" r:id="rId9"/>
    <p:sldId id="388" r:id="rId10"/>
    <p:sldId id="389" r:id="rId11"/>
    <p:sldId id="390" r:id="rId12"/>
    <p:sldId id="391" r:id="rId13"/>
    <p:sldId id="393" r:id="rId14"/>
    <p:sldId id="392" r:id="rId15"/>
    <p:sldId id="394" r:id="rId16"/>
    <p:sldId id="396"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D757"/>
    <a:srgbClr val="D88028"/>
    <a:srgbClr val="59C7E9"/>
    <a:srgbClr val="6372DF"/>
    <a:srgbClr val="E97159"/>
    <a:srgbClr val="D6E513"/>
    <a:srgbClr val="6F7CBF"/>
    <a:srgbClr val="0BA2C5"/>
    <a:srgbClr val="B9DF6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26" autoAdjust="0"/>
    <p:restoredTop sz="94660"/>
  </p:normalViewPr>
  <p:slideViewPr>
    <p:cSldViewPr snapToGrid="0">
      <p:cViewPr varScale="1">
        <p:scale>
          <a:sx n="78" d="100"/>
          <a:sy n="78" d="100"/>
        </p:scale>
        <p:origin x="883" y="77"/>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2/4/2022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75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75640873-EF0B-4AC7-AF11-57FEBA4985EA}" type="datetimeFigureOut">
              <a:rPr lang="en-US" smtClean="0"/>
              <a:t>2/4/2022</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550359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868584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6294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200397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857088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619608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36628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426927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23600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81605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96098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151439021"/>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5837418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39048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316832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0198919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382063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60000"/>
            <a:lum/>
          </a:blip>
          <a:srcRect/>
          <a:stretch>
            <a:fillRect t="-31000" b="-31000"/>
          </a:stretch>
        </a:blipFill>
        <a:effectLst/>
      </p:bgPr>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0">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5640873-EF0B-4AC7-AF11-57FEBA4985EA}" type="datetimeFigureOut">
              <a:rPr lang="en-US" smtClean="0"/>
              <a:t>2/4/2022</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B93B05A-D8BA-4E04-8927-7D3B765C5B2D}" type="slidenum">
              <a:rPr lang="en-US" smtClean="0"/>
              <a:t>‹#›</a:t>
            </a:fld>
            <a:endParaRPr lang="en-US" dirty="0"/>
          </a:p>
        </p:txBody>
      </p:sp>
    </p:spTree>
    <p:extLst>
      <p:ext uri="{BB962C8B-B14F-4D97-AF65-F5344CB8AC3E}">
        <p14:creationId xmlns:p14="http://schemas.microsoft.com/office/powerpoint/2010/main" val="2354548338"/>
      </p:ext>
    </p:extLst>
  </p:cSld>
  <p:clrMap bg1="dk1" tx1="lt1" bg2="dk2" tx2="lt2" accent1="accent1" accent2="accent2" accent3="accent3" accent4="accent4" accent5="accent5" accent6="accent6" hlink="hlink" folHlink="folHlink"/>
  <p:sldLayoutIdLst>
    <p:sldLayoutId id="2147485769" r:id="rId1"/>
    <p:sldLayoutId id="2147485770" r:id="rId2"/>
    <p:sldLayoutId id="2147485771" r:id="rId3"/>
    <p:sldLayoutId id="2147485772" r:id="rId4"/>
    <p:sldLayoutId id="2147485773" r:id="rId5"/>
    <p:sldLayoutId id="2147485774" r:id="rId6"/>
    <p:sldLayoutId id="2147485775" r:id="rId7"/>
    <p:sldLayoutId id="2147485776" r:id="rId8"/>
    <p:sldLayoutId id="2147485777" r:id="rId9"/>
    <p:sldLayoutId id="2147485778" r:id="rId10"/>
    <p:sldLayoutId id="2147485779" r:id="rId11"/>
    <p:sldLayoutId id="2147485780" r:id="rId12"/>
    <p:sldLayoutId id="2147485781" r:id="rId13"/>
    <p:sldLayoutId id="2147485782" r:id="rId14"/>
    <p:sldLayoutId id="2147485783" r:id="rId15"/>
    <p:sldLayoutId id="2147485784" r:id="rId16"/>
    <p:sldLayoutId id="2147485785"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video" Target="https://www.youtube.com/embed/q1-b9DsITng?feature=oembe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561AD48-C1FF-4315-91C1-654541E58BDD}"/>
              </a:ext>
            </a:extLst>
          </p:cNvPr>
          <p:cNvSpPr txBox="1"/>
          <p:nvPr/>
        </p:nvSpPr>
        <p:spPr>
          <a:xfrm>
            <a:off x="7050157" y="2914759"/>
            <a:ext cx="3935897" cy="830997"/>
          </a:xfrm>
          <a:prstGeom prst="rect">
            <a:avLst/>
          </a:prstGeom>
          <a:noFill/>
        </p:spPr>
        <p:txBody>
          <a:bodyPr wrap="square" rtlCol="0">
            <a:spAutoFit/>
          </a:bodyPr>
          <a:lstStyle/>
          <a:p>
            <a:pPr algn="ctr"/>
            <a:r>
              <a:rPr lang="en-US" sz="4800" b="1" dirty="0">
                <a:solidFill>
                  <a:schemeClr val="bg1">
                    <a:lumMod val="95000"/>
                    <a:lumOff val="5000"/>
                  </a:schemeClr>
                </a:solidFill>
                <a:effectLst>
                  <a:outerShdw blurRad="38100" dist="38100" dir="2700000" algn="tl">
                    <a:srgbClr val="000000">
                      <a:alpha val="43137"/>
                    </a:srgbClr>
                  </a:outerShdw>
                </a:effectLst>
                <a:latin typeface="Courier New" panose="02070309020205020404" pitchFamily="49" charset="0"/>
                <a:ea typeface="MS Gothic" panose="020B0609070205080204" pitchFamily="49" charset="-128"/>
                <a:cs typeface="Courier New" panose="02070309020205020404" pitchFamily="49" charset="0"/>
              </a:rPr>
              <a:t>SEMINARY</a:t>
            </a:r>
          </a:p>
        </p:txBody>
      </p:sp>
      <p:pic>
        <p:nvPicPr>
          <p:cNvPr id="1026" name="Picture 2" descr="Imagen relacionada">
            <a:extLst>
              <a:ext uri="{FF2B5EF4-FFF2-40B4-BE49-F238E27FC236}">
                <a16:creationId xmlns:a16="http://schemas.microsoft.com/office/drawing/2014/main" id="{95994769-E07E-4BCC-9093-02228E6DA4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6828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rgbClr val="FFD7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0453D80-1807-47DD-9F91-3E3FDD322FB6}"/>
              </a:ext>
            </a:extLst>
          </p:cNvPr>
          <p:cNvSpPr txBox="1"/>
          <p:nvPr/>
        </p:nvSpPr>
        <p:spPr>
          <a:xfrm>
            <a:off x="2073967" y="5377286"/>
            <a:ext cx="2423082" cy="461665"/>
          </a:xfrm>
          <a:prstGeom prst="rect">
            <a:avLst/>
          </a:prstGeom>
          <a:noFill/>
        </p:spPr>
        <p:txBody>
          <a:bodyPr wrap="square" rtlCol="0">
            <a:spAutoFit/>
          </a:bodyPr>
          <a:lstStyle/>
          <a:p>
            <a:r>
              <a:rPr lang="en-US" sz="2400" b="1" dirty="0">
                <a:solidFill>
                  <a:schemeClr val="bg2">
                    <a:lumMod val="10000"/>
                  </a:schemeClr>
                </a:solidFill>
                <a:latin typeface="Rockwell" panose="02060603020205020403" pitchFamily="18" charset="0"/>
              </a:rPr>
              <a:t>Old Testament</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6BA38D1-B637-4A02-8C60-EEC8C010F486}"/>
              </a:ext>
            </a:extLst>
          </p:cNvPr>
          <p:cNvSpPr/>
          <p:nvPr/>
        </p:nvSpPr>
        <p:spPr>
          <a:xfrm>
            <a:off x="2837736" y="2644170"/>
            <a:ext cx="6516528" cy="1569660"/>
          </a:xfrm>
          <a:prstGeom prst="rect">
            <a:avLst/>
          </a:prstGeom>
        </p:spPr>
        <p:txBody>
          <a:bodyPr wrap="none">
            <a:spAutoFit/>
          </a:bodyPr>
          <a:lstStyle/>
          <a:p>
            <a:pPr algn="ctr" fontAlgn="base"/>
            <a:r>
              <a:rPr lang="en-US" sz="4800" b="1" dirty="0">
                <a:solidFill>
                  <a:srgbClr val="FF0000"/>
                </a:solidFill>
                <a:latin typeface="Bahnschrift Condensed" panose="020B0502040204020203" pitchFamily="34" charset="0"/>
              </a:rPr>
              <a:t>“Solomon dedicates the temple </a:t>
            </a:r>
          </a:p>
          <a:p>
            <a:pPr algn="ctr" fontAlgn="base"/>
            <a:r>
              <a:rPr lang="en-US" sz="4800" b="1" dirty="0">
                <a:solidFill>
                  <a:srgbClr val="FF0000"/>
                </a:solidFill>
                <a:latin typeface="Bahnschrift Condensed" panose="020B0502040204020203" pitchFamily="34" charset="0"/>
              </a:rPr>
              <a:t>to the Lord”</a:t>
            </a:r>
            <a:endParaRPr lang="en-US" sz="4800" b="1" dirty="0">
              <a:solidFill>
                <a:srgbClr val="FF0000"/>
              </a:solidFill>
              <a:effectLst/>
              <a:latin typeface="Bahnschrift Condensed" panose="020B0502040204020203" pitchFamily="34" charset="0"/>
            </a:endParaRPr>
          </a:p>
        </p:txBody>
      </p:sp>
      <p:sp>
        <p:nvSpPr>
          <p:cNvPr id="4" name="Rectangle 3">
            <a:extLst>
              <a:ext uri="{FF2B5EF4-FFF2-40B4-BE49-F238E27FC236}">
                <a16:creationId xmlns:a16="http://schemas.microsoft.com/office/drawing/2014/main" id="{B393C317-E117-4976-905F-3158EA9CAA6A}"/>
              </a:ext>
            </a:extLst>
          </p:cNvPr>
          <p:cNvSpPr/>
          <p:nvPr/>
        </p:nvSpPr>
        <p:spPr>
          <a:xfrm>
            <a:off x="1134320" y="783607"/>
            <a:ext cx="1176925" cy="369332"/>
          </a:xfrm>
          <a:prstGeom prst="rect">
            <a:avLst/>
          </a:prstGeom>
        </p:spPr>
        <p:txBody>
          <a:bodyPr wrap="none">
            <a:spAutoFit/>
          </a:bodyPr>
          <a:lstStyle/>
          <a:p>
            <a:pPr fontAlgn="base"/>
            <a:r>
              <a:rPr lang="en-US" b="1" dirty="0">
                <a:solidFill>
                  <a:schemeClr val="bg1"/>
                </a:solidFill>
                <a:latin typeface="MV Boli" panose="02000500030200090000" pitchFamily="2" charset="0"/>
                <a:cs typeface="MV Boli" panose="02000500030200090000" pitchFamily="2" charset="0"/>
              </a:rPr>
              <a:t>1 Kings 8</a:t>
            </a:r>
            <a:endParaRPr lang="en-US" b="1" dirty="0">
              <a:solidFill>
                <a:schemeClr val="bg1"/>
              </a:solidFill>
              <a:effectLst/>
              <a:latin typeface="MV Boli" panose="02000500030200090000" pitchFamily="2" charset="0"/>
              <a:cs typeface="MV Boli" panose="02000500030200090000" pitchFamily="2" charset="0"/>
            </a:endParaRPr>
          </a:p>
        </p:txBody>
      </p:sp>
    </p:spTree>
    <p:extLst>
      <p:ext uri="{BB962C8B-B14F-4D97-AF65-F5344CB8AC3E}">
        <p14:creationId xmlns:p14="http://schemas.microsoft.com/office/powerpoint/2010/main" val="5523715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47F2C3-0691-4A19-B8BC-2BBB12D76401}"/>
              </a:ext>
            </a:extLst>
          </p:cNvPr>
          <p:cNvSpPr/>
          <p:nvPr/>
        </p:nvSpPr>
        <p:spPr>
          <a:xfrm>
            <a:off x="1060174" y="1561307"/>
            <a:ext cx="2149948" cy="777159"/>
          </a:xfrm>
          <a:prstGeom prst="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88F90D5D-B5EB-4297-9D66-6C0EAE34D00E}"/>
              </a:ext>
            </a:extLst>
          </p:cNvPr>
          <p:cNvSpPr/>
          <p:nvPr/>
        </p:nvSpPr>
        <p:spPr>
          <a:xfrm>
            <a:off x="1060174" y="1930639"/>
            <a:ext cx="9395791" cy="175432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4BA64209-9642-4F21-A47B-19CDFF011702}"/>
              </a:ext>
            </a:extLst>
          </p:cNvPr>
          <p:cNvSpPr/>
          <p:nvPr/>
        </p:nvSpPr>
        <p:spPr>
          <a:xfrm>
            <a:off x="1060174" y="998739"/>
            <a:ext cx="8110330"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do you think these meetings are often very spiritual occasions?</a:t>
            </a:r>
          </a:p>
        </p:txBody>
      </p:sp>
      <p:sp>
        <p:nvSpPr>
          <p:cNvPr id="4" name="Rectangle 3">
            <a:extLst>
              <a:ext uri="{FF2B5EF4-FFF2-40B4-BE49-F238E27FC236}">
                <a16:creationId xmlns:a16="http://schemas.microsoft.com/office/drawing/2014/main" id="{DC3E2AC3-0D2D-4384-B7D0-279BFE1473AA}"/>
              </a:ext>
            </a:extLst>
          </p:cNvPr>
          <p:cNvSpPr/>
          <p:nvPr/>
        </p:nvSpPr>
        <p:spPr>
          <a:xfrm>
            <a:off x="1060174" y="1561307"/>
            <a:ext cx="2149948" cy="369332"/>
          </a:xfrm>
          <a:prstGeom prst="rect">
            <a:avLst/>
          </a:prstGeom>
        </p:spPr>
        <p:txBody>
          <a:bodyPr wrap="none">
            <a:spAutoFit/>
          </a:bodyPr>
          <a:lstStyle/>
          <a:p>
            <a:r>
              <a:rPr lang="en-US" b="1" dirty="0">
                <a:solidFill>
                  <a:schemeClr val="bg1"/>
                </a:solidFill>
                <a:latin typeface="MV Boli" panose="02000500030200090000" pitchFamily="2" charset="0"/>
                <a:cs typeface="MV Boli" panose="02000500030200090000" pitchFamily="2" charset="0"/>
              </a:rPr>
              <a:t>1 Kings 8:29–30 </a:t>
            </a:r>
          </a:p>
        </p:txBody>
      </p:sp>
      <p:sp>
        <p:nvSpPr>
          <p:cNvPr id="5" name="Rectangle 4">
            <a:extLst>
              <a:ext uri="{FF2B5EF4-FFF2-40B4-BE49-F238E27FC236}">
                <a16:creationId xmlns:a16="http://schemas.microsoft.com/office/drawing/2014/main" id="{B023D3B6-460B-4395-A31A-22A6467B0A39}"/>
              </a:ext>
            </a:extLst>
          </p:cNvPr>
          <p:cNvSpPr/>
          <p:nvPr/>
        </p:nvSpPr>
        <p:spPr>
          <a:xfrm>
            <a:off x="1060174" y="1930639"/>
            <a:ext cx="9395791" cy="1754326"/>
          </a:xfrm>
          <a:prstGeom prst="rect">
            <a:avLst/>
          </a:prstGeom>
        </p:spPr>
        <p:txBody>
          <a:bodyPr wrap="square">
            <a:spAutoFit/>
          </a:bodyPr>
          <a:lstStyle/>
          <a:p>
            <a:pPr algn="just" fontAlgn="base"/>
            <a:r>
              <a:rPr lang="en-US" b="1" dirty="0">
                <a:latin typeface="Arial" panose="020B0604020202020204" pitchFamily="34" charset="0"/>
                <a:cs typeface="Arial" panose="020B0604020202020204" pitchFamily="34" charset="0"/>
              </a:rPr>
              <a:t>29 </a:t>
            </a:r>
            <a:r>
              <a:rPr lang="en-US" dirty="0">
                <a:latin typeface="Arial" panose="020B0604020202020204" pitchFamily="34" charset="0"/>
                <a:cs typeface="Arial" panose="020B0604020202020204" pitchFamily="34" charset="0"/>
              </a:rPr>
              <a:t>That thine eyes may be open toward this house night and day, even toward the place of which thou hast said, My name shall be there: that thou mayest hearken unto the prayer which thy servant shall make toward this place.</a:t>
            </a:r>
          </a:p>
          <a:p>
            <a:pPr algn="just" fontAlgn="base"/>
            <a:r>
              <a:rPr lang="en-US" b="1" dirty="0">
                <a:latin typeface="Arial" panose="020B0604020202020204" pitchFamily="34" charset="0"/>
                <a:cs typeface="Arial" panose="020B0604020202020204" pitchFamily="34" charset="0"/>
              </a:rPr>
              <a:t>30 </a:t>
            </a:r>
            <a:r>
              <a:rPr lang="en-US" dirty="0">
                <a:latin typeface="Arial" panose="020B0604020202020204" pitchFamily="34" charset="0"/>
                <a:cs typeface="Arial" panose="020B0604020202020204" pitchFamily="34" charset="0"/>
              </a:rPr>
              <a:t>And hearken thou to the supplication of thy servant, and of thy people Israel, when they shall pray toward this place: and hear thou in heaven thy dwelling place: and when thou hearest, forgive.</a:t>
            </a:r>
            <a:endParaRPr lang="en-US" b="0" i="0" dirty="0">
              <a:effectLst/>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824C8D35-343A-4849-BC4C-FECA46F06EAB}"/>
              </a:ext>
            </a:extLst>
          </p:cNvPr>
          <p:cNvSpPr/>
          <p:nvPr/>
        </p:nvSpPr>
        <p:spPr>
          <a:xfrm>
            <a:off x="1060174" y="3878201"/>
            <a:ext cx="4031873"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What desire did Solomon express?</a:t>
            </a:r>
          </a:p>
        </p:txBody>
      </p:sp>
    </p:spTree>
    <p:extLst>
      <p:ext uri="{BB962C8B-B14F-4D97-AF65-F5344CB8AC3E}">
        <p14:creationId xmlns:p14="http://schemas.microsoft.com/office/powerpoint/2010/main" val="937849915"/>
      </p:ext>
    </p:extLst>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ppt_w</p:attrName>
                                        </p:attrNameLst>
                                      </p:cBhvr>
                                      <p:tavLst>
                                        <p:tav tm="0">
                                          <p:val>
                                            <p:strVal val="#ppt_w*0.70"/>
                                          </p:val>
                                        </p:tav>
                                        <p:tav tm="100000">
                                          <p:val>
                                            <p:strVal val="#ppt_w"/>
                                          </p:val>
                                        </p:tav>
                                      </p:tavLst>
                                    </p:anim>
                                    <p:anim calcmode="lin" valueType="num">
                                      <p:cBhvr>
                                        <p:cTn id="22" dur="1000" fill="hold"/>
                                        <p:tgtEl>
                                          <p:spTgt spid="6"/>
                                        </p:tgtEl>
                                        <p:attrNameLst>
                                          <p:attrName>ppt_h</p:attrName>
                                        </p:attrNameLst>
                                      </p:cBhvr>
                                      <p:tavLst>
                                        <p:tav tm="0">
                                          <p:val>
                                            <p:strVal val="#ppt_h"/>
                                          </p:val>
                                        </p:tav>
                                        <p:tav tm="100000">
                                          <p:val>
                                            <p:strVal val="#ppt_h"/>
                                          </p:val>
                                        </p:tav>
                                      </p:tavLst>
                                    </p:anim>
                                    <p:animEffect transition="in" filter="fade">
                                      <p:cBhvr>
                                        <p:cTn id="2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4" grpId="0"/>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689C45A-3300-4DFF-B3EC-BC5EF41B3463}"/>
              </a:ext>
            </a:extLst>
          </p:cNvPr>
          <p:cNvSpPr/>
          <p:nvPr/>
        </p:nvSpPr>
        <p:spPr>
          <a:xfrm>
            <a:off x="749508" y="704537"/>
            <a:ext cx="4721902" cy="1573967"/>
          </a:xfrm>
          <a:prstGeom prst="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A546CDFC-418E-4405-A0C1-FB62683BFEDD}"/>
              </a:ext>
            </a:extLst>
          </p:cNvPr>
          <p:cNvSpPr/>
          <p:nvPr/>
        </p:nvSpPr>
        <p:spPr>
          <a:xfrm>
            <a:off x="749508" y="1152939"/>
            <a:ext cx="10528092" cy="4921454"/>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FD6830C9-6E01-43D7-82BD-EB6EC37F9E96}"/>
              </a:ext>
            </a:extLst>
          </p:cNvPr>
          <p:cNvSpPr/>
          <p:nvPr/>
        </p:nvSpPr>
        <p:spPr>
          <a:xfrm>
            <a:off x="1126434" y="1180746"/>
            <a:ext cx="9674087" cy="4893647"/>
          </a:xfrm>
          <a:prstGeom prst="rect">
            <a:avLst/>
          </a:prstGeom>
        </p:spPr>
        <p:txBody>
          <a:bodyPr wrap="square">
            <a:spAutoFit/>
          </a:bodyPr>
          <a:lstStyle/>
          <a:p>
            <a:pPr algn="just" fontAlgn="base"/>
            <a:r>
              <a:rPr lang="en-US" sz="13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33 </a:t>
            </a:r>
            <a:r>
              <a:rPr lang="en-US" sz="1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When thy people Israel be smitten down before the enemy, because they have sinned against thee, and shall turn again to thee, and confess thy name, and pray, and make supplication unto thee in this house:</a:t>
            </a:r>
          </a:p>
          <a:p>
            <a:pPr algn="just" fontAlgn="base"/>
            <a:r>
              <a:rPr lang="en-US" sz="13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34 </a:t>
            </a:r>
            <a:r>
              <a:rPr lang="en-US" sz="1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Then hear thou in heaven, and forgive the sin of thy people Israel, and bring them again unto the land which thou gavest unto their fathers.</a:t>
            </a:r>
          </a:p>
          <a:p>
            <a:pPr algn="just" fontAlgn="base"/>
            <a:r>
              <a:rPr lang="en-US" sz="13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35 </a:t>
            </a:r>
            <a:r>
              <a:rPr lang="en-US" sz="1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When heaven is shut up, and there is no rain, because they have sinned against thee; if they pray toward this place, and confess thy name, and turn from their sin, when thou afflictest them:</a:t>
            </a:r>
          </a:p>
          <a:p>
            <a:pPr algn="just" fontAlgn="base"/>
            <a:r>
              <a:rPr lang="en-US" sz="13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36 </a:t>
            </a:r>
            <a:r>
              <a:rPr lang="en-US" sz="1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Then hear thou in heaven, and forgive the sin of thy servants, and of thy people Israel, that thou teach them the good way wherein they should walk, and give rain upon thy land, which thou hast given to thy people for an inheritance.</a:t>
            </a:r>
          </a:p>
          <a:p>
            <a:pPr algn="just" fontAlgn="base"/>
            <a:r>
              <a:rPr lang="en-US" sz="13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37 </a:t>
            </a:r>
            <a:r>
              <a:rPr lang="en-US" sz="1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If there be in the land famine, if there be pestilence, blasting, mildew, locust, or if there be caterpiller; if their enemy besiege them in the land of their cities; whatsoever plague, whatsoever sickness there be;</a:t>
            </a:r>
          </a:p>
          <a:p>
            <a:pPr algn="just" fontAlgn="base"/>
            <a:r>
              <a:rPr lang="en-US" sz="13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38 </a:t>
            </a:r>
            <a:r>
              <a:rPr lang="en-US" sz="1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What prayer and supplication soever be made by any man, orby all thy people Israel, which shall know every man the plague of his own heart, and spread forth his hands toward this house:</a:t>
            </a:r>
          </a:p>
          <a:p>
            <a:pPr algn="just" fontAlgn="base"/>
            <a:r>
              <a:rPr lang="en-US" sz="13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39 </a:t>
            </a:r>
            <a:r>
              <a:rPr lang="en-US" sz="1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Then hear thou in heaven thy dwelling place, and forgive, and do, and give to every man according to his ways, whose heart thou knowest; (for thou, even thou only, knowest the hearts of all the children of men;)</a:t>
            </a:r>
          </a:p>
          <a:p>
            <a:pPr algn="just" fontAlgn="base"/>
            <a:r>
              <a:rPr lang="en-US" sz="13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40 </a:t>
            </a:r>
            <a:r>
              <a:rPr lang="en-US" sz="1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That they may fear thee all the days that they live in the land which thou gavest unto our fathers.</a:t>
            </a:r>
          </a:p>
          <a:p>
            <a:pPr fontAlgn="base"/>
            <a:r>
              <a:rPr lang="en-US" sz="13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46 </a:t>
            </a:r>
            <a:r>
              <a:rPr lang="en-US" sz="1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If they sin against thee, (for there is no man that sinneth not,) and thou be angry with them, and deliver them to the enemy, so that they carry them away captives unto the land of the enemy, far or near;</a:t>
            </a:r>
          </a:p>
          <a:p>
            <a:pPr fontAlgn="base"/>
            <a:r>
              <a:rPr lang="en-US" sz="13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47 </a:t>
            </a:r>
            <a:r>
              <a:rPr lang="en-US" sz="1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Yet if they shall bethink themselves in the land whither they were carried captives, and repent, and make supplication unto thee in the land of them that carried them captives, saying, We have sinned, and have done perversely, we have committed wickedness;</a:t>
            </a:r>
          </a:p>
          <a:p>
            <a:pPr fontAlgn="base"/>
            <a:r>
              <a:rPr lang="en-US" sz="13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48 </a:t>
            </a:r>
            <a:r>
              <a:rPr lang="en-US" sz="1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And so return unto thee with all their heart, and with all their soul, in the land of their enemies, which led them away captive, and pray unto thee toward their land, which thou gavest unto their fathers, the city which thou hast chosen, and the house which I have built for thy name:</a:t>
            </a:r>
          </a:p>
          <a:p>
            <a:pPr fontAlgn="base"/>
            <a:r>
              <a:rPr lang="en-US" sz="13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49 </a:t>
            </a:r>
            <a:r>
              <a:rPr lang="en-US" sz="1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Then hear thou their prayer and their supplication in heaven thy dwelling place, and maintain their cause,</a:t>
            </a:r>
          </a:p>
        </p:txBody>
      </p:sp>
      <p:sp>
        <p:nvSpPr>
          <p:cNvPr id="4" name="Rectangle 3">
            <a:extLst>
              <a:ext uri="{FF2B5EF4-FFF2-40B4-BE49-F238E27FC236}">
                <a16:creationId xmlns:a16="http://schemas.microsoft.com/office/drawing/2014/main" id="{76686290-4A81-4855-98FA-FC8F35BFC52C}"/>
              </a:ext>
            </a:extLst>
          </p:cNvPr>
          <p:cNvSpPr/>
          <p:nvPr/>
        </p:nvSpPr>
        <p:spPr>
          <a:xfrm>
            <a:off x="1126434" y="783607"/>
            <a:ext cx="4185761" cy="369332"/>
          </a:xfrm>
          <a:prstGeom prst="rect">
            <a:avLst/>
          </a:prstGeom>
        </p:spPr>
        <p:txBody>
          <a:bodyPr wrap="none">
            <a:spAutoFit/>
          </a:bodyPr>
          <a:lstStyle/>
          <a:p>
            <a:r>
              <a:rPr lang="nn-NO" b="1" dirty="0">
                <a:solidFill>
                  <a:schemeClr val="bg1"/>
                </a:solidFill>
                <a:latin typeface="Arial" panose="020B0604020202020204" pitchFamily="34" charset="0"/>
                <a:cs typeface="Arial" panose="020B0604020202020204" pitchFamily="34" charset="0"/>
              </a:rPr>
              <a:t>1 Kings 8:33–34, 35–36, 37–40, 46-49</a:t>
            </a:r>
            <a:endParaRPr lang="en-US"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1698975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C1BBF05-EAF3-493D-B8CF-A3830318284B}"/>
              </a:ext>
            </a:extLst>
          </p:cNvPr>
          <p:cNvSpPr/>
          <p:nvPr/>
        </p:nvSpPr>
        <p:spPr>
          <a:xfrm>
            <a:off x="1049462" y="1371161"/>
            <a:ext cx="6673622"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What challenges did Solomon anticipate Israel would face?</a:t>
            </a:r>
          </a:p>
        </p:txBody>
      </p:sp>
      <p:sp>
        <p:nvSpPr>
          <p:cNvPr id="4" name="Rectangle 3">
            <a:extLst>
              <a:ext uri="{FF2B5EF4-FFF2-40B4-BE49-F238E27FC236}">
                <a16:creationId xmlns:a16="http://schemas.microsoft.com/office/drawing/2014/main" id="{05FD663F-0175-4247-9BE9-FF9C71D33037}"/>
              </a:ext>
            </a:extLst>
          </p:cNvPr>
          <p:cNvSpPr/>
          <p:nvPr/>
        </p:nvSpPr>
        <p:spPr>
          <a:xfrm>
            <a:off x="1049462" y="1939348"/>
            <a:ext cx="9525772"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blessings did Solomon ask the Lord to bestow on the people as they worshipped the Lord in the temple?</a:t>
            </a:r>
          </a:p>
        </p:txBody>
      </p:sp>
      <p:sp>
        <p:nvSpPr>
          <p:cNvPr id="5" name="Rectangle 4">
            <a:extLst>
              <a:ext uri="{FF2B5EF4-FFF2-40B4-BE49-F238E27FC236}">
                <a16:creationId xmlns:a16="http://schemas.microsoft.com/office/drawing/2014/main" id="{3B8815F9-DE90-4756-8EB8-3864B0D9007C}"/>
              </a:ext>
            </a:extLst>
          </p:cNvPr>
          <p:cNvSpPr/>
          <p:nvPr/>
        </p:nvSpPr>
        <p:spPr>
          <a:xfrm>
            <a:off x="1049462" y="2784534"/>
            <a:ext cx="9525771"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principle about participating in temple worship can we learn from these verses?</a:t>
            </a:r>
          </a:p>
        </p:txBody>
      </p:sp>
      <p:sp>
        <p:nvSpPr>
          <p:cNvPr id="6" name="Rectangle 5">
            <a:extLst>
              <a:ext uri="{FF2B5EF4-FFF2-40B4-BE49-F238E27FC236}">
                <a16:creationId xmlns:a16="http://schemas.microsoft.com/office/drawing/2014/main" id="{9947F719-1F53-444F-AC7A-BA4DBBAE89AA}"/>
              </a:ext>
            </a:extLst>
          </p:cNvPr>
          <p:cNvSpPr/>
          <p:nvPr/>
        </p:nvSpPr>
        <p:spPr>
          <a:xfrm>
            <a:off x="1517176" y="3429000"/>
            <a:ext cx="8590341" cy="646331"/>
          </a:xfrm>
          <a:prstGeom prst="rect">
            <a:avLst/>
          </a:prstGeom>
        </p:spPr>
        <p:txBody>
          <a:bodyPr wrap="square">
            <a:spAutoFit/>
          </a:bodyPr>
          <a:lstStyle/>
          <a:p>
            <a:pPr algn="just"/>
            <a:r>
              <a:rPr lang="en-US" i="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If we worship the Lord in the temple, then the Lord may grant us blessings to help us with challenges we face.</a:t>
            </a:r>
          </a:p>
        </p:txBody>
      </p:sp>
    </p:spTree>
    <p:extLst>
      <p:ext uri="{BB962C8B-B14F-4D97-AF65-F5344CB8AC3E}">
        <p14:creationId xmlns:p14="http://schemas.microsoft.com/office/powerpoint/2010/main" val="3237344417"/>
      </p:ext>
    </p:extLst>
  </p:cSld>
  <p:clrMapOvr>
    <a:masterClrMapping/>
  </p:clrMapOvr>
  <mc:AlternateContent xmlns:mc="http://schemas.openxmlformats.org/markup-compatibility/2006" xmlns:p14="http://schemas.microsoft.com/office/powerpoint/2010/main">
    <mc:Choice Requires="p14">
      <p:transition spd="slow" p14:dur="2250">
        <p:pull dir="ru"/>
      </p:transition>
    </mc:Choice>
    <mc:Fallback xmlns="">
      <p:transition spd="slow">
        <p:pull dir="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750"/>
                                        <p:tgtEl>
                                          <p:spTgt spid="2"/>
                                        </p:tgtEl>
                                      </p:cBhvr>
                                    </p:animEffect>
                                  </p:childTnLst>
                                </p:cTn>
                              </p:par>
                            </p:childTnLst>
                          </p:cTn>
                        </p:par>
                        <p:par>
                          <p:cTn id="8" fill="hold">
                            <p:stCondLst>
                              <p:cond delay="1750"/>
                            </p:stCondLst>
                            <p:childTnLst>
                              <p:par>
                                <p:cTn id="9" presetID="22" presetClass="entr" presetSubtype="8" fill="hold" grpId="0" nodeType="afterEffect">
                                  <p:stCondLst>
                                    <p:cond delay="100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750"/>
                                        <p:tgtEl>
                                          <p:spTgt spid="4"/>
                                        </p:tgtEl>
                                      </p:cBhvr>
                                    </p:animEffect>
                                  </p:childTnLst>
                                </p:cTn>
                              </p:par>
                            </p:childTnLst>
                          </p:cTn>
                        </p:par>
                        <p:par>
                          <p:cTn id="12" fill="hold">
                            <p:stCondLst>
                              <p:cond delay="3500"/>
                            </p:stCondLst>
                            <p:childTnLst>
                              <p:par>
                                <p:cTn id="13" presetID="22" presetClass="entr" presetSubtype="4" fill="hold" grpId="0" nodeType="afterEffect">
                                  <p:stCondLst>
                                    <p:cond delay="100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75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5"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randombar(vertical)">
                                      <p:cBhvr>
                                        <p:cTn id="2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Diagonal Corners Rounded 6">
            <a:extLst>
              <a:ext uri="{FF2B5EF4-FFF2-40B4-BE49-F238E27FC236}">
                <a16:creationId xmlns:a16="http://schemas.microsoft.com/office/drawing/2014/main" id="{3DA838D5-6C07-46B6-957D-EAA1FB629DBF}"/>
              </a:ext>
            </a:extLst>
          </p:cNvPr>
          <p:cNvSpPr/>
          <p:nvPr/>
        </p:nvSpPr>
        <p:spPr>
          <a:xfrm>
            <a:off x="1086677" y="1298713"/>
            <a:ext cx="9634332" cy="2170043"/>
          </a:xfrm>
          <a:prstGeom prst="round2DiagRect">
            <a:avLst/>
          </a:prstGeom>
          <a:solidFill>
            <a:schemeClr val="tx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161EAB2-7BF9-445C-A4E4-EF0E36D82EE2}"/>
              </a:ext>
            </a:extLst>
          </p:cNvPr>
          <p:cNvSpPr/>
          <p:nvPr/>
        </p:nvSpPr>
        <p:spPr>
          <a:xfrm>
            <a:off x="1086677" y="4018466"/>
            <a:ext cx="9541565"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When have you or someone you know been blessed to better face a particular challenge after participating in temple worship?</a:t>
            </a:r>
          </a:p>
        </p:txBody>
      </p:sp>
      <p:sp>
        <p:nvSpPr>
          <p:cNvPr id="4" name="Rectangle 3">
            <a:extLst>
              <a:ext uri="{FF2B5EF4-FFF2-40B4-BE49-F238E27FC236}">
                <a16:creationId xmlns:a16="http://schemas.microsoft.com/office/drawing/2014/main" id="{8A80EC39-5BD1-4296-9B9A-1EEBFAA02E44}"/>
              </a:ext>
            </a:extLst>
          </p:cNvPr>
          <p:cNvSpPr/>
          <p:nvPr/>
        </p:nvSpPr>
        <p:spPr>
          <a:xfrm>
            <a:off x="2658330" y="1397675"/>
            <a:ext cx="7969912" cy="2031325"/>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“The temple is … a place of personal inspiration and revelation. Legion are those who in times of stress, when difficult decisions must be made and perplexing problems must be handled, have come to the temple in a spirit of fasting and prayer to seek divine direction. Many have testified that while voices of revelation were not heard, impressions concerning a course to follow were experienced at that time or later which became answers to their prayers” (Gordon B. Hinckley, “The Salt Lake Temple,” </a:t>
            </a:r>
            <a:r>
              <a:rPr lang="en-US" i="1" dirty="0">
                <a:solidFill>
                  <a:schemeClr val="bg1"/>
                </a:solidFill>
                <a:latin typeface="Arial" panose="020B0604020202020204" pitchFamily="34" charset="0"/>
                <a:cs typeface="Arial" panose="020B0604020202020204" pitchFamily="34" charset="0"/>
              </a:rPr>
              <a:t>Ensign,</a:t>
            </a:r>
            <a:r>
              <a:rPr lang="en-US" dirty="0">
                <a:solidFill>
                  <a:schemeClr val="bg1"/>
                </a:solidFill>
                <a:latin typeface="Arial" panose="020B0604020202020204" pitchFamily="34" charset="0"/>
                <a:cs typeface="Arial" panose="020B0604020202020204" pitchFamily="34" charset="0"/>
              </a:rPr>
              <a:t> Mar. 1993, 6).</a:t>
            </a:r>
          </a:p>
        </p:txBody>
      </p:sp>
      <p:sp>
        <p:nvSpPr>
          <p:cNvPr id="5" name="Rectangle 4">
            <a:extLst>
              <a:ext uri="{FF2B5EF4-FFF2-40B4-BE49-F238E27FC236}">
                <a16:creationId xmlns:a16="http://schemas.microsoft.com/office/drawing/2014/main" id="{4B7F68E5-67C0-4760-A0F8-9745BBE4E9BD}"/>
              </a:ext>
            </a:extLst>
          </p:cNvPr>
          <p:cNvSpPr/>
          <p:nvPr/>
        </p:nvSpPr>
        <p:spPr>
          <a:xfrm>
            <a:off x="1165614" y="2984192"/>
            <a:ext cx="1492716" cy="430887"/>
          </a:xfrm>
          <a:prstGeom prst="rect">
            <a:avLst/>
          </a:prstGeom>
        </p:spPr>
        <p:txBody>
          <a:bodyPr wrap="none">
            <a:spAutoFit/>
          </a:bodyPr>
          <a:lstStyle/>
          <a:p>
            <a:pPr algn="ctr"/>
            <a:r>
              <a:rPr lang="en-US" sz="1100" b="1" dirty="0">
                <a:solidFill>
                  <a:schemeClr val="bg1"/>
                </a:solidFill>
                <a:latin typeface="Arial" panose="020B0604020202020204" pitchFamily="34" charset="0"/>
                <a:cs typeface="Arial" panose="020B0604020202020204" pitchFamily="34" charset="0"/>
              </a:rPr>
              <a:t>President</a:t>
            </a:r>
          </a:p>
          <a:p>
            <a:pPr algn="ctr"/>
            <a:r>
              <a:rPr lang="en-US" sz="1100" b="1" dirty="0">
                <a:solidFill>
                  <a:schemeClr val="bg1"/>
                </a:solidFill>
                <a:latin typeface="Arial" panose="020B0604020202020204" pitchFamily="34" charset="0"/>
                <a:cs typeface="Arial" panose="020B0604020202020204" pitchFamily="34" charset="0"/>
              </a:rPr>
              <a:t>Gordon B. Hinckley</a:t>
            </a:r>
            <a:endParaRPr lang="en-US" sz="1100" b="1" dirty="0"/>
          </a:p>
        </p:txBody>
      </p:sp>
      <p:pic>
        <p:nvPicPr>
          <p:cNvPr id="6" name="Picture 2" descr="Gordon B. Hinckley">
            <a:extLst>
              <a:ext uri="{FF2B5EF4-FFF2-40B4-BE49-F238E27FC236}">
                <a16:creationId xmlns:a16="http://schemas.microsoft.com/office/drawing/2014/main" id="{4C6370D3-92CC-46D5-B319-6E7250A1FC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9120" y="1503659"/>
            <a:ext cx="1245705" cy="1480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412541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7B76712-7F7C-46E0-BBE0-B004E3004484}"/>
              </a:ext>
            </a:extLst>
          </p:cNvPr>
          <p:cNvSpPr/>
          <p:nvPr/>
        </p:nvSpPr>
        <p:spPr>
          <a:xfrm>
            <a:off x="3048000" y="2274838"/>
            <a:ext cx="6096000" cy="2308324"/>
          </a:xfrm>
          <a:prstGeom prst="rect">
            <a:avLst/>
          </a:prstGeom>
        </p:spPr>
        <p:txBody>
          <a:bodyPr>
            <a:spAutoFit/>
          </a:bodyPr>
          <a:lstStyle/>
          <a:p>
            <a:pPr algn="ctr" fontAlgn="base"/>
            <a:r>
              <a:rPr lang="en-US" sz="4800" b="1" dirty="0">
                <a:solidFill>
                  <a:srgbClr val="FF0000"/>
                </a:solidFill>
                <a:latin typeface="Bahnschrift Condensed" panose="020B0502040204020203" pitchFamily="34" charset="0"/>
              </a:rPr>
              <a:t>“The Lord hallows the temple and fulfills His </a:t>
            </a:r>
          </a:p>
          <a:p>
            <a:pPr algn="ctr" fontAlgn="base"/>
            <a:r>
              <a:rPr lang="en-US" sz="4800" b="1" dirty="0">
                <a:solidFill>
                  <a:srgbClr val="FF0000"/>
                </a:solidFill>
                <a:latin typeface="Bahnschrift Condensed" panose="020B0502040204020203" pitchFamily="34" charset="0"/>
              </a:rPr>
              <a:t>promises to Solomon”</a:t>
            </a:r>
            <a:endParaRPr lang="en-US" sz="4800" b="1" dirty="0">
              <a:solidFill>
                <a:srgbClr val="FF0000"/>
              </a:solidFill>
              <a:effectLst/>
              <a:latin typeface="Bahnschrift Condensed" panose="020B0502040204020203" pitchFamily="34" charset="0"/>
            </a:endParaRPr>
          </a:p>
        </p:txBody>
      </p:sp>
      <p:sp>
        <p:nvSpPr>
          <p:cNvPr id="4" name="Rectangle 3">
            <a:extLst>
              <a:ext uri="{FF2B5EF4-FFF2-40B4-BE49-F238E27FC236}">
                <a16:creationId xmlns:a16="http://schemas.microsoft.com/office/drawing/2014/main" id="{0F475A92-8009-4407-BEBD-24EA0BEC7E2D}"/>
              </a:ext>
            </a:extLst>
          </p:cNvPr>
          <p:cNvSpPr/>
          <p:nvPr/>
        </p:nvSpPr>
        <p:spPr>
          <a:xfrm>
            <a:off x="1354380" y="968273"/>
            <a:ext cx="1558440" cy="369332"/>
          </a:xfrm>
          <a:prstGeom prst="rect">
            <a:avLst/>
          </a:prstGeom>
        </p:spPr>
        <p:txBody>
          <a:bodyPr wrap="none">
            <a:spAutoFit/>
          </a:bodyPr>
          <a:lstStyle/>
          <a:p>
            <a:pPr fontAlgn="base"/>
            <a:r>
              <a:rPr lang="en-US" b="1" dirty="0">
                <a:solidFill>
                  <a:schemeClr val="bg1"/>
                </a:solidFill>
                <a:latin typeface="MV Boli" panose="02000500030200090000" pitchFamily="2" charset="0"/>
                <a:cs typeface="MV Boli" panose="02000500030200090000" pitchFamily="2" charset="0"/>
              </a:rPr>
              <a:t>1 Kings 9–10</a:t>
            </a:r>
            <a:endParaRPr lang="en-US" b="1" dirty="0">
              <a:solidFill>
                <a:schemeClr val="bg1"/>
              </a:solidFill>
              <a:effectLst/>
              <a:latin typeface="MV Boli" panose="02000500030200090000" pitchFamily="2" charset="0"/>
              <a:cs typeface="MV Boli" panose="02000500030200090000" pitchFamily="2" charset="0"/>
            </a:endParaRPr>
          </a:p>
        </p:txBody>
      </p:sp>
    </p:spTree>
    <p:extLst>
      <p:ext uri="{BB962C8B-B14F-4D97-AF65-F5344CB8AC3E}">
        <p14:creationId xmlns:p14="http://schemas.microsoft.com/office/powerpoint/2010/main" val="3542332351"/>
      </p:ext>
    </p:extLst>
  </p:cSld>
  <p:clrMapOvr>
    <a:masterClrMapping/>
  </p:clrMapOvr>
  <mc:AlternateContent xmlns:mc="http://schemas.openxmlformats.org/markup-compatibility/2006" xmlns:p14="http://schemas.microsoft.com/office/powerpoint/2010/main">
    <mc:Choice Requires="p14">
      <p:transition spd="slow" p14:dur="2000">
        <p:wedge/>
      </p:transition>
    </mc:Choice>
    <mc:Fallback xmlns="">
      <p:transition spd="slow">
        <p:wedg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nline Media 1" title="The Glory of God is Intelligence - Standards: Education">
            <a:hlinkClick r:id="" action="ppaction://media"/>
            <a:extLst>
              <a:ext uri="{FF2B5EF4-FFF2-40B4-BE49-F238E27FC236}">
                <a16:creationId xmlns:a16="http://schemas.microsoft.com/office/drawing/2014/main" id="{38B62F25-983E-4BF0-8AAA-D4FB0B5795EF}"/>
              </a:ext>
            </a:extLst>
          </p:cNvPr>
          <p:cNvPicPr>
            <a:picLocks noRot="1" noChangeAspect="1"/>
          </p:cNvPicPr>
          <p:nvPr>
            <a:videoFile r:link="rId1"/>
          </p:nvPr>
        </p:nvPicPr>
        <p:blipFill>
          <a:blip r:embed="rId3"/>
          <a:stretch>
            <a:fillRect/>
          </a:stretch>
        </p:blipFill>
        <p:spPr>
          <a:xfrm>
            <a:off x="1802295" y="1277179"/>
            <a:ext cx="8189844" cy="460678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63016212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lumMod val="95000"/>
                    <a:lumOff val="5000"/>
                  </a:schemeClr>
                </a:solidFill>
                <a:effectLst>
                  <a:outerShdw blurRad="38100" dist="38100" dir="2700000" algn="tl">
                    <a:srgbClr val="000000">
                      <a:alpha val="43137"/>
                    </a:srgbClr>
                  </a:outerShdw>
                </a:effectLst>
                <a:latin typeface="Constantia" panose="02030602050306030303" pitchFamily="18" charset="0"/>
                <a:ea typeface="MS PMincho" panose="02020600040205080304" pitchFamily="18" charset="-128"/>
                <a:cs typeface="Arial" panose="020B0604020202020204" pitchFamily="34" charset="0"/>
              </a:rPr>
              <a:t>LESSON 93</a:t>
            </a:r>
          </a:p>
        </p:txBody>
      </p:sp>
      <p:sp>
        <p:nvSpPr>
          <p:cNvPr id="4" name="Rectangle 3">
            <a:extLst>
              <a:ext uri="{FF2B5EF4-FFF2-40B4-BE49-F238E27FC236}">
                <a16:creationId xmlns:a16="http://schemas.microsoft.com/office/drawing/2014/main" id="{80554C27-6288-4194-BBF5-8CF5B3CF9D4D}"/>
              </a:ext>
            </a:extLst>
          </p:cNvPr>
          <p:cNvSpPr/>
          <p:nvPr/>
        </p:nvSpPr>
        <p:spPr>
          <a:xfrm>
            <a:off x="3695343" y="2921168"/>
            <a:ext cx="4801314" cy="1015663"/>
          </a:xfrm>
          <a:prstGeom prst="rect">
            <a:avLst/>
          </a:prstGeom>
        </p:spPr>
        <p:txBody>
          <a:bodyPr wrap="none">
            <a:spAutoFit/>
          </a:bodyPr>
          <a:lstStyle/>
          <a:p>
            <a:pPr fontAlgn="base"/>
            <a:r>
              <a:rPr lang="en-US" sz="6000" b="1" dirty="0">
                <a:solidFill>
                  <a:schemeClr val="bg1"/>
                </a:solidFill>
                <a:latin typeface="MingLiU_HKSCS-ExtB" panose="02020500000000000000" pitchFamily="18" charset="-120"/>
                <a:ea typeface="MingLiU_HKSCS-ExtB" panose="02020500000000000000" pitchFamily="18" charset="-120"/>
              </a:rPr>
              <a:t>1 Kings 1–10</a:t>
            </a:r>
            <a:endParaRPr lang="en-US" sz="6000" b="1" i="0" dirty="0">
              <a:solidFill>
                <a:schemeClr val="bg1"/>
              </a:solidFill>
              <a:effectLst/>
              <a:latin typeface="MingLiU_HKSCS-ExtB" panose="02020500000000000000" pitchFamily="18" charset="-120"/>
              <a:ea typeface="MingLiU_HKSCS-ExtB" panose="02020500000000000000" pitchFamily="18" charset="-120"/>
            </a:endParaRPr>
          </a:p>
        </p:txBody>
      </p:sp>
    </p:spTree>
    <p:extLst>
      <p:ext uri="{BB962C8B-B14F-4D97-AF65-F5344CB8AC3E}">
        <p14:creationId xmlns:p14="http://schemas.microsoft.com/office/powerpoint/2010/main" val="1630392175"/>
      </p:ext>
    </p:extLst>
  </p:cSld>
  <p:clrMapOvr>
    <a:masterClrMapping/>
  </p:clrMapOvr>
  <mc:AlternateContent xmlns:mc="http://schemas.openxmlformats.org/markup-compatibility/2006" xmlns:p14="http://schemas.microsoft.com/office/powerpoint/2010/main">
    <mc:Choice Requires="p14">
      <p:transition spd="slow" p14:dur="1500">
        <p14:ripple dir="rd"/>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26154F-47F4-4DC8-9C02-2DF991A2C2A1}"/>
              </a:ext>
            </a:extLst>
          </p:cNvPr>
          <p:cNvSpPr/>
          <p:nvPr/>
        </p:nvSpPr>
        <p:spPr>
          <a:xfrm>
            <a:off x="2785638" y="2644170"/>
            <a:ext cx="6620723" cy="1569660"/>
          </a:xfrm>
          <a:prstGeom prst="rect">
            <a:avLst/>
          </a:prstGeom>
        </p:spPr>
        <p:txBody>
          <a:bodyPr wrap="none">
            <a:spAutoFit/>
          </a:bodyPr>
          <a:lstStyle/>
          <a:p>
            <a:pPr algn="ctr" fontAlgn="base"/>
            <a:r>
              <a:rPr lang="en-US" sz="4800" b="1" dirty="0">
                <a:solidFill>
                  <a:srgbClr val="FF0000"/>
                </a:solidFill>
                <a:latin typeface="Bahnschrift Condensed" panose="020B0502040204020203" pitchFamily="34" charset="0"/>
              </a:rPr>
              <a:t>“Solomon is established as King </a:t>
            </a:r>
          </a:p>
          <a:p>
            <a:pPr algn="ctr" fontAlgn="base"/>
            <a:r>
              <a:rPr lang="en-US" sz="4800" b="1" dirty="0">
                <a:solidFill>
                  <a:srgbClr val="FF0000"/>
                </a:solidFill>
                <a:latin typeface="Bahnschrift Condensed" panose="020B0502040204020203" pitchFamily="34" charset="0"/>
              </a:rPr>
              <a:t>David’s successor”</a:t>
            </a:r>
            <a:endParaRPr lang="en-US" sz="4800" b="1" dirty="0">
              <a:solidFill>
                <a:srgbClr val="FF0000"/>
              </a:solidFill>
              <a:effectLst/>
              <a:latin typeface="Bahnschrift Condensed" panose="020B0502040204020203" pitchFamily="34" charset="0"/>
            </a:endParaRPr>
          </a:p>
        </p:txBody>
      </p:sp>
      <p:sp>
        <p:nvSpPr>
          <p:cNvPr id="4" name="Rectangle 3">
            <a:extLst>
              <a:ext uri="{FF2B5EF4-FFF2-40B4-BE49-F238E27FC236}">
                <a16:creationId xmlns:a16="http://schemas.microsoft.com/office/drawing/2014/main" id="{85161BDE-4D51-4A10-8C35-E224C439A981}"/>
              </a:ext>
            </a:extLst>
          </p:cNvPr>
          <p:cNvSpPr/>
          <p:nvPr/>
        </p:nvSpPr>
        <p:spPr>
          <a:xfrm>
            <a:off x="1099930" y="952884"/>
            <a:ext cx="1542410" cy="400110"/>
          </a:xfrm>
          <a:prstGeom prst="rect">
            <a:avLst/>
          </a:prstGeom>
        </p:spPr>
        <p:txBody>
          <a:bodyPr wrap="none">
            <a:spAutoFit/>
          </a:bodyPr>
          <a:lstStyle/>
          <a:p>
            <a:pPr fontAlgn="base"/>
            <a:r>
              <a:rPr lang="en-US" sz="2000" b="1" dirty="0">
                <a:solidFill>
                  <a:schemeClr val="bg1"/>
                </a:solidFill>
                <a:latin typeface="MV Boli" panose="02000500030200090000" pitchFamily="2" charset="0"/>
                <a:cs typeface="MV Boli" panose="02000500030200090000" pitchFamily="2" charset="0"/>
              </a:rPr>
              <a:t>1 Kings 1–4</a:t>
            </a:r>
            <a:endParaRPr lang="en-US" sz="2000" b="1" dirty="0">
              <a:solidFill>
                <a:schemeClr val="bg1"/>
              </a:solidFill>
              <a:effectLst/>
              <a:latin typeface="MV Boli" panose="02000500030200090000" pitchFamily="2" charset="0"/>
              <a:cs typeface="MV Boli" panose="02000500030200090000" pitchFamily="2" charset="0"/>
            </a:endParaRPr>
          </a:p>
        </p:txBody>
      </p:sp>
    </p:spTree>
    <p:extLst>
      <p:ext uri="{BB962C8B-B14F-4D97-AF65-F5344CB8AC3E}">
        <p14:creationId xmlns:p14="http://schemas.microsoft.com/office/powerpoint/2010/main" val="303579498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CA074CB-FED1-4DCB-9EEE-334047354771}"/>
              </a:ext>
            </a:extLst>
          </p:cNvPr>
          <p:cNvSpPr/>
          <p:nvPr/>
        </p:nvSpPr>
        <p:spPr>
          <a:xfrm>
            <a:off x="1135598" y="963584"/>
            <a:ext cx="1547859" cy="746511"/>
          </a:xfrm>
          <a:prstGeom prst="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6FFD54CF-EA95-43B3-8F3E-5C3A87AC0153}"/>
              </a:ext>
            </a:extLst>
          </p:cNvPr>
          <p:cNvSpPr/>
          <p:nvPr/>
        </p:nvSpPr>
        <p:spPr>
          <a:xfrm>
            <a:off x="1140903" y="1337605"/>
            <a:ext cx="9099456" cy="66866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CF9CEE0-7E5A-4C73-97B9-A0A422EAC2EA}"/>
              </a:ext>
            </a:extLst>
          </p:cNvPr>
          <p:cNvSpPr/>
          <p:nvPr/>
        </p:nvSpPr>
        <p:spPr>
          <a:xfrm>
            <a:off x="1131222" y="968273"/>
            <a:ext cx="1443024" cy="369332"/>
          </a:xfrm>
          <a:prstGeom prst="rect">
            <a:avLst/>
          </a:prstGeom>
        </p:spPr>
        <p:txBody>
          <a:bodyPr wrap="none">
            <a:spAutoFit/>
          </a:bodyPr>
          <a:lstStyle/>
          <a:p>
            <a:r>
              <a:rPr lang="en-US" b="1" dirty="0">
                <a:solidFill>
                  <a:schemeClr val="bg1"/>
                </a:solidFill>
                <a:latin typeface="MV Boli" panose="02000500030200090000" pitchFamily="2" charset="0"/>
                <a:cs typeface="MV Boli" panose="02000500030200090000" pitchFamily="2" charset="0"/>
              </a:rPr>
              <a:t>1 Kings 3:9</a:t>
            </a:r>
          </a:p>
        </p:txBody>
      </p:sp>
      <p:sp>
        <p:nvSpPr>
          <p:cNvPr id="4" name="Rectangle 3">
            <a:extLst>
              <a:ext uri="{FF2B5EF4-FFF2-40B4-BE49-F238E27FC236}">
                <a16:creationId xmlns:a16="http://schemas.microsoft.com/office/drawing/2014/main" id="{3907E4F1-E4D7-4DB0-A042-49A3D6ECC1E4}"/>
              </a:ext>
            </a:extLst>
          </p:cNvPr>
          <p:cNvSpPr/>
          <p:nvPr/>
        </p:nvSpPr>
        <p:spPr>
          <a:xfrm>
            <a:off x="1131222" y="1337605"/>
            <a:ext cx="9099456" cy="646331"/>
          </a:xfrm>
          <a:prstGeom prst="rect">
            <a:avLst/>
          </a:prstGeom>
        </p:spPr>
        <p:txBody>
          <a:bodyPr wrap="square">
            <a:spAutoFit/>
          </a:bodyPr>
          <a:lstStyle/>
          <a:p>
            <a:pPr algn="just"/>
            <a:r>
              <a:rPr lang="en-US" dirty="0">
                <a:latin typeface="Arial" panose="020B0604020202020204" pitchFamily="34" charset="0"/>
                <a:cs typeface="Arial" panose="020B0604020202020204" pitchFamily="34" charset="0"/>
              </a:rPr>
              <a:t>Give therefore thy servant an understanding heart to judge thy people, that I may discern between good and bad: for who is able to judge this thy so great a people?</a:t>
            </a:r>
          </a:p>
        </p:txBody>
      </p:sp>
      <p:sp>
        <p:nvSpPr>
          <p:cNvPr id="5" name="Rectangle 4">
            <a:extLst>
              <a:ext uri="{FF2B5EF4-FFF2-40B4-BE49-F238E27FC236}">
                <a16:creationId xmlns:a16="http://schemas.microsoft.com/office/drawing/2014/main" id="{ADED3093-24AD-4F5F-9100-2AE5061ACE0C}"/>
              </a:ext>
            </a:extLst>
          </p:cNvPr>
          <p:cNvSpPr/>
          <p:nvPr/>
        </p:nvSpPr>
        <p:spPr>
          <a:xfrm>
            <a:off x="1150588" y="2076269"/>
            <a:ext cx="3095719"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What did Solomon desire?</a:t>
            </a:r>
          </a:p>
        </p:txBody>
      </p:sp>
      <p:sp>
        <p:nvSpPr>
          <p:cNvPr id="6" name="Rectangle 5">
            <a:extLst>
              <a:ext uri="{FF2B5EF4-FFF2-40B4-BE49-F238E27FC236}">
                <a16:creationId xmlns:a16="http://schemas.microsoft.com/office/drawing/2014/main" id="{53E982A5-61DB-4443-85D6-DDCD043F9A14}"/>
              </a:ext>
            </a:extLst>
          </p:cNvPr>
          <p:cNvSpPr/>
          <p:nvPr/>
        </p:nvSpPr>
        <p:spPr>
          <a:xfrm>
            <a:off x="1140905" y="2537934"/>
            <a:ext cx="5480988"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Why did Solomon seek an understanding heart?</a:t>
            </a:r>
          </a:p>
        </p:txBody>
      </p:sp>
      <p:sp>
        <p:nvSpPr>
          <p:cNvPr id="7" name="Rectangle 6">
            <a:extLst>
              <a:ext uri="{FF2B5EF4-FFF2-40B4-BE49-F238E27FC236}">
                <a16:creationId xmlns:a16="http://schemas.microsoft.com/office/drawing/2014/main" id="{3E31A160-6A5A-4C5D-B4B2-1EBC7EF0A1C0}"/>
              </a:ext>
            </a:extLst>
          </p:cNvPr>
          <p:cNvSpPr/>
          <p:nvPr/>
        </p:nvSpPr>
        <p:spPr>
          <a:xfrm>
            <a:off x="1140904" y="2977270"/>
            <a:ext cx="9099455"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does this request tell us about the kind of king Solomon wanted to become?</a:t>
            </a:r>
          </a:p>
        </p:txBody>
      </p:sp>
    </p:spTree>
    <p:extLst>
      <p:ext uri="{BB962C8B-B14F-4D97-AF65-F5344CB8AC3E}">
        <p14:creationId xmlns:p14="http://schemas.microsoft.com/office/powerpoint/2010/main" val="259987592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dissolv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right)">
                                      <p:cBhvr>
                                        <p:cTn id="19" dur="1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9F842BC-5CEB-4AAA-B3B5-580862A9E30F}"/>
              </a:ext>
            </a:extLst>
          </p:cNvPr>
          <p:cNvSpPr/>
          <p:nvPr/>
        </p:nvSpPr>
        <p:spPr>
          <a:xfrm>
            <a:off x="1265449" y="3657026"/>
            <a:ext cx="5344155"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How did the Lord feel about Solomon’s desire?</a:t>
            </a:r>
          </a:p>
        </p:txBody>
      </p:sp>
      <p:sp>
        <p:nvSpPr>
          <p:cNvPr id="11" name="Rectangle 10">
            <a:extLst>
              <a:ext uri="{FF2B5EF4-FFF2-40B4-BE49-F238E27FC236}">
                <a16:creationId xmlns:a16="http://schemas.microsoft.com/office/drawing/2014/main" id="{F45B47FD-24C3-4F3A-A5C8-35BB15BE061D}"/>
              </a:ext>
            </a:extLst>
          </p:cNvPr>
          <p:cNvSpPr/>
          <p:nvPr/>
        </p:nvSpPr>
        <p:spPr>
          <a:xfrm>
            <a:off x="1064302" y="752542"/>
            <a:ext cx="2003527" cy="936300"/>
          </a:xfrm>
          <a:prstGeom prst="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E3573676-BD66-4D16-A697-B3258A127EE9}"/>
              </a:ext>
            </a:extLst>
          </p:cNvPr>
          <p:cNvSpPr/>
          <p:nvPr/>
        </p:nvSpPr>
        <p:spPr>
          <a:xfrm>
            <a:off x="1064302" y="1133273"/>
            <a:ext cx="9862251" cy="2504088"/>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2FC05D6C-CD61-4EA0-985B-693FC2225CEA}"/>
              </a:ext>
            </a:extLst>
          </p:cNvPr>
          <p:cNvSpPr/>
          <p:nvPr/>
        </p:nvSpPr>
        <p:spPr>
          <a:xfrm>
            <a:off x="1179170" y="783607"/>
            <a:ext cx="1888659" cy="369332"/>
          </a:xfrm>
          <a:prstGeom prst="rect">
            <a:avLst/>
          </a:prstGeom>
        </p:spPr>
        <p:txBody>
          <a:bodyPr wrap="none">
            <a:spAutoFit/>
          </a:bodyPr>
          <a:lstStyle/>
          <a:p>
            <a:r>
              <a:rPr lang="en-US" b="1" dirty="0">
                <a:solidFill>
                  <a:schemeClr val="bg1"/>
                </a:solidFill>
                <a:latin typeface="MV Boli" panose="02000500030200090000" pitchFamily="2" charset="0"/>
                <a:cs typeface="MV Boli" panose="02000500030200090000" pitchFamily="2" charset="0"/>
              </a:rPr>
              <a:t>1 Kings 3:10–14</a:t>
            </a:r>
          </a:p>
        </p:txBody>
      </p:sp>
      <p:sp>
        <p:nvSpPr>
          <p:cNvPr id="4" name="Rectangle 3">
            <a:extLst>
              <a:ext uri="{FF2B5EF4-FFF2-40B4-BE49-F238E27FC236}">
                <a16:creationId xmlns:a16="http://schemas.microsoft.com/office/drawing/2014/main" id="{7B074D15-F366-4341-8161-B4D80DF9CC47}"/>
              </a:ext>
            </a:extLst>
          </p:cNvPr>
          <p:cNvSpPr/>
          <p:nvPr/>
        </p:nvSpPr>
        <p:spPr>
          <a:xfrm>
            <a:off x="1179170" y="1133273"/>
            <a:ext cx="9661108" cy="2554545"/>
          </a:xfrm>
          <a:prstGeom prst="rect">
            <a:avLst/>
          </a:prstGeom>
        </p:spPr>
        <p:txBody>
          <a:bodyPr wrap="square">
            <a:spAutoFit/>
          </a:bodyPr>
          <a:lstStyle/>
          <a:p>
            <a:pPr algn="just" fontAlgn="base"/>
            <a:r>
              <a:rPr lang="en-US" sz="1600" b="1" dirty="0">
                <a:latin typeface="Arial" panose="020B0604020202020204" pitchFamily="34" charset="0"/>
                <a:cs typeface="Arial" panose="020B0604020202020204" pitchFamily="34" charset="0"/>
              </a:rPr>
              <a:t>10 </a:t>
            </a:r>
            <a:r>
              <a:rPr lang="en-US" sz="1600" dirty="0">
                <a:latin typeface="Arial" panose="020B0604020202020204" pitchFamily="34" charset="0"/>
                <a:cs typeface="Arial" panose="020B0604020202020204" pitchFamily="34" charset="0"/>
              </a:rPr>
              <a:t>And the speech pleased the Lord, that Solomon had asked this thing.</a:t>
            </a:r>
          </a:p>
          <a:p>
            <a:pPr algn="just" fontAlgn="base"/>
            <a:r>
              <a:rPr lang="en-US" sz="1600" b="1" dirty="0">
                <a:latin typeface="Arial" panose="020B0604020202020204" pitchFamily="34" charset="0"/>
                <a:cs typeface="Arial" panose="020B0604020202020204" pitchFamily="34" charset="0"/>
              </a:rPr>
              <a:t>11 </a:t>
            </a:r>
            <a:r>
              <a:rPr lang="en-US" sz="1600" dirty="0">
                <a:latin typeface="Arial" panose="020B0604020202020204" pitchFamily="34" charset="0"/>
                <a:cs typeface="Arial" panose="020B0604020202020204" pitchFamily="34" charset="0"/>
              </a:rPr>
              <a:t>And God said unto him, Because thou hast asked this thing, and hast not asked for thyself long life; neither hast asked riches for thyself, nor hast asked the life of thine enemies; but hast asked for thyself understanding to discern judgment;</a:t>
            </a:r>
          </a:p>
          <a:p>
            <a:pPr algn="just" fontAlgn="base"/>
            <a:r>
              <a:rPr lang="en-US" sz="1600" b="1" dirty="0">
                <a:latin typeface="Arial" panose="020B0604020202020204" pitchFamily="34" charset="0"/>
                <a:cs typeface="Arial" panose="020B0604020202020204" pitchFamily="34" charset="0"/>
              </a:rPr>
              <a:t>12 </a:t>
            </a:r>
            <a:r>
              <a:rPr lang="en-US" sz="1600" dirty="0">
                <a:latin typeface="Arial" panose="020B0604020202020204" pitchFamily="34" charset="0"/>
                <a:cs typeface="Arial" panose="020B0604020202020204" pitchFamily="34" charset="0"/>
              </a:rPr>
              <a:t>Behold, I have done according to thy words: lo, I have given thee a wise and an understanding heart; so that there was none like thee before thee, neither after thee shall any arise like unto thee.</a:t>
            </a:r>
          </a:p>
          <a:p>
            <a:pPr algn="just" fontAlgn="base"/>
            <a:r>
              <a:rPr lang="en-US" sz="1600" b="1" dirty="0">
                <a:latin typeface="Arial" panose="020B0604020202020204" pitchFamily="34" charset="0"/>
                <a:cs typeface="Arial" panose="020B0604020202020204" pitchFamily="34" charset="0"/>
              </a:rPr>
              <a:t>13 </a:t>
            </a:r>
            <a:r>
              <a:rPr lang="en-US" sz="1600" dirty="0">
                <a:latin typeface="Arial" panose="020B0604020202020204" pitchFamily="34" charset="0"/>
                <a:cs typeface="Arial" panose="020B0604020202020204" pitchFamily="34" charset="0"/>
              </a:rPr>
              <a:t>And I have also given thee that which thou hast not asked, both riches, and honour: so that there shall not be any among the kings like unto thee all thy days.</a:t>
            </a:r>
          </a:p>
          <a:p>
            <a:pPr algn="just" fontAlgn="base"/>
            <a:r>
              <a:rPr lang="en-US" sz="1600" b="1" dirty="0">
                <a:latin typeface="Arial" panose="020B0604020202020204" pitchFamily="34" charset="0"/>
                <a:cs typeface="Arial" panose="020B0604020202020204" pitchFamily="34" charset="0"/>
              </a:rPr>
              <a:t>14 </a:t>
            </a:r>
            <a:r>
              <a:rPr lang="en-US" sz="1600" dirty="0">
                <a:latin typeface="Arial" panose="020B0604020202020204" pitchFamily="34" charset="0"/>
                <a:cs typeface="Arial" panose="020B0604020202020204" pitchFamily="34" charset="0"/>
              </a:rPr>
              <a:t>And if thou wilt walk in my ways, to keep my statutes and my commandments, as thy father David did walk, then I will lengthen thy days.</a:t>
            </a:r>
            <a:endParaRPr lang="en-US" sz="1600" b="0" i="0" dirty="0">
              <a:effectLst/>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D4BB0511-9C38-4438-8BE2-9F7E655DA292}"/>
              </a:ext>
            </a:extLst>
          </p:cNvPr>
          <p:cNvSpPr/>
          <p:nvPr/>
        </p:nvSpPr>
        <p:spPr>
          <a:xfrm>
            <a:off x="1265443" y="4091476"/>
            <a:ext cx="4660250"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Why do you think the Lord was pleased?</a:t>
            </a:r>
          </a:p>
        </p:txBody>
      </p:sp>
      <p:sp>
        <p:nvSpPr>
          <p:cNvPr id="7" name="Rectangle 6">
            <a:extLst>
              <a:ext uri="{FF2B5EF4-FFF2-40B4-BE49-F238E27FC236}">
                <a16:creationId xmlns:a16="http://schemas.microsoft.com/office/drawing/2014/main" id="{C9AA1E36-8216-4722-9B5A-D7D036A4D9D1}"/>
              </a:ext>
            </a:extLst>
          </p:cNvPr>
          <p:cNvSpPr/>
          <p:nvPr/>
        </p:nvSpPr>
        <p:spPr>
          <a:xfrm>
            <a:off x="1321697" y="4568928"/>
            <a:ext cx="9661107"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might Solomon have been able to better serve his people because of the additional blessings of riches and honor?</a:t>
            </a:r>
          </a:p>
        </p:txBody>
      </p:sp>
      <p:sp>
        <p:nvSpPr>
          <p:cNvPr id="8" name="Rectangle 7">
            <a:extLst>
              <a:ext uri="{FF2B5EF4-FFF2-40B4-BE49-F238E27FC236}">
                <a16:creationId xmlns:a16="http://schemas.microsoft.com/office/drawing/2014/main" id="{BBEE96AF-33BB-40F5-9424-4097AB233DB2}"/>
              </a:ext>
            </a:extLst>
          </p:cNvPr>
          <p:cNvSpPr/>
          <p:nvPr/>
        </p:nvSpPr>
        <p:spPr>
          <a:xfrm>
            <a:off x="1265446" y="5264589"/>
            <a:ext cx="9661107"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principle can we identify from this account about what the Lord will do when we seek His help to better serve others? </a:t>
            </a:r>
          </a:p>
        </p:txBody>
      </p:sp>
      <p:sp>
        <p:nvSpPr>
          <p:cNvPr id="9" name="Rectangle 8">
            <a:extLst>
              <a:ext uri="{FF2B5EF4-FFF2-40B4-BE49-F238E27FC236}">
                <a16:creationId xmlns:a16="http://schemas.microsoft.com/office/drawing/2014/main" id="{379A8D8C-991C-4373-8CDC-013E5F2D9D7B}"/>
              </a:ext>
            </a:extLst>
          </p:cNvPr>
          <p:cNvSpPr/>
          <p:nvPr/>
        </p:nvSpPr>
        <p:spPr>
          <a:xfrm>
            <a:off x="1265443" y="5912793"/>
            <a:ext cx="9773617" cy="369332"/>
          </a:xfrm>
          <a:prstGeom prst="rect">
            <a:avLst/>
          </a:prstGeom>
        </p:spPr>
        <p:txBody>
          <a:bodyPr wrap="square">
            <a:spAutoFit/>
          </a:bodyPr>
          <a:lstStyle/>
          <a:p>
            <a:pPr algn="just"/>
            <a:r>
              <a:rPr lang="en-US" i="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When we selflessly seek the Lord’s help to serve others, He will magnify our abilities to serve.</a:t>
            </a:r>
          </a:p>
        </p:txBody>
      </p:sp>
    </p:spTree>
    <p:extLst>
      <p:ext uri="{BB962C8B-B14F-4D97-AF65-F5344CB8AC3E}">
        <p14:creationId xmlns:p14="http://schemas.microsoft.com/office/powerpoint/2010/main" val="4080944912"/>
      </p:ext>
    </p:extLst>
  </p:cSld>
  <p:clrMapOvr>
    <a:masterClrMapping/>
  </p:clrMapOvr>
  <mc:AlternateContent xmlns:mc="http://schemas.openxmlformats.org/markup-compatibility/2006" xmlns:p14="http://schemas.microsoft.com/office/powerpoint/2010/main">
    <mc:Choice Requires="p14">
      <p:transition spd="slow" p14:dur="3900">
        <p14:glitter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42"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Horizontal)">
                                      <p:cBhvr>
                                        <p:cTn id="20" dur="10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43"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
                                        <p:tgtEl>
                                          <p:spTgt spid="8"/>
                                        </p:tgtEl>
                                      </p:cBhvr>
                                    </p:animEffect>
                                    <p:anim calcmode="lin" valueType="num">
                                      <p:cBhvr>
                                        <p:cTn id="26" dur="400" fill="hold"/>
                                        <p:tgtEl>
                                          <p:spTgt spid="8"/>
                                        </p:tgtEl>
                                        <p:attrNameLst>
                                          <p:attrName>ppt_x</p:attrName>
                                        </p:attrNameLst>
                                      </p:cBhvr>
                                      <p:tavLst>
                                        <p:tav tm="0">
                                          <p:val>
                                            <p:strVal val="#ppt_x"/>
                                          </p:val>
                                        </p:tav>
                                        <p:tav tm="100000">
                                          <p:val>
                                            <p:strVal val="#ppt_x"/>
                                          </p:val>
                                        </p:tav>
                                      </p:tavLst>
                                    </p:anim>
                                    <p:anim calcmode="lin" valueType="num">
                                      <p:cBhvr>
                                        <p:cTn id="27" dur="400" fill="hold"/>
                                        <p:tgtEl>
                                          <p:spTgt spid="8"/>
                                        </p:tgtEl>
                                        <p:attrNameLst>
                                          <p:attrName>ppt_y</p:attrName>
                                        </p:attrNameLst>
                                      </p:cBhvr>
                                      <p:tavLst>
                                        <p:tav tm="0">
                                          <p:val>
                                            <p:strVal val="#ppt_y+0.31"/>
                                          </p:val>
                                        </p:tav>
                                        <p:tav tm="100000">
                                          <p:val>
                                            <p:strVal val="#ppt_y+0.31"/>
                                          </p:val>
                                        </p:tav>
                                      </p:tavLst>
                                    </p:anim>
                                    <p:anim calcmode="lin" valueType="num">
                                      <p:cBhvr>
                                        <p:cTn id="28" dur="600" decel="50000" fill="hold">
                                          <p:stCondLst>
                                            <p:cond delay="400"/>
                                          </p:stCondLst>
                                        </p:cTn>
                                        <p:tgtEl>
                                          <p:spTgt spid="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9" dur="600" decel="50000" fill="hold">
                                          <p:stCondLst>
                                            <p:cond delay="400"/>
                                          </p:stCondLst>
                                        </p:cTn>
                                        <p:tgtEl>
                                          <p:spTgt spid="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3" presetClass="entr" presetSubtype="16"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2250" fill="hold"/>
                                        <p:tgtEl>
                                          <p:spTgt spid="9"/>
                                        </p:tgtEl>
                                        <p:attrNameLst>
                                          <p:attrName>ppt_w</p:attrName>
                                        </p:attrNameLst>
                                      </p:cBhvr>
                                      <p:tavLst>
                                        <p:tav tm="0">
                                          <p:val>
                                            <p:fltVal val="0"/>
                                          </p:val>
                                        </p:tav>
                                        <p:tav tm="100000">
                                          <p:val>
                                            <p:strVal val="#ppt_w"/>
                                          </p:val>
                                        </p:tav>
                                      </p:tavLst>
                                    </p:anim>
                                    <p:anim calcmode="lin" valueType="num">
                                      <p:cBhvr>
                                        <p:cTn id="35" dur="225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BDEF7F6-225F-4966-8682-4467CB238F80}"/>
              </a:ext>
            </a:extLst>
          </p:cNvPr>
          <p:cNvSpPr/>
          <p:nvPr/>
        </p:nvSpPr>
        <p:spPr>
          <a:xfrm>
            <a:off x="1296775" y="968273"/>
            <a:ext cx="2092245" cy="567901"/>
          </a:xfrm>
          <a:prstGeom prst="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3F8674AC-B77D-4575-A0FC-E6AF58AEB0BC}"/>
              </a:ext>
            </a:extLst>
          </p:cNvPr>
          <p:cNvSpPr/>
          <p:nvPr/>
        </p:nvSpPr>
        <p:spPr>
          <a:xfrm>
            <a:off x="1296778" y="1317421"/>
            <a:ext cx="9291705" cy="89917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1866D17-6E58-4EFC-B813-8588B6D82998}"/>
              </a:ext>
            </a:extLst>
          </p:cNvPr>
          <p:cNvSpPr/>
          <p:nvPr/>
        </p:nvSpPr>
        <p:spPr>
          <a:xfrm>
            <a:off x="1296779" y="3059668"/>
            <a:ext cx="2092241" cy="762824"/>
          </a:xfrm>
          <a:prstGeom prst="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02B76850-EDCB-4917-96B6-0CA9C104F7FF}"/>
              </a:ext>
            </a:extLst>
          </p:cNvPr>
          <p:cNvSpPr/>
          <p:nvPr/>
        </p:nvSpPr>
        <p:spPr>
          <a:xfrm>
            <a:off x="1296780" y="3429000"/>
            <a:ext cx="9291704" cy="1477328"/>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B102A5E-DD33-4905-AF85-D6558CD570EC}"/>
              </a:ext>
            </a:extLst>
          </p:cNvPr>
          <p:cNvSpPr/>
          <p:nvPr/>
        </p:nvSpPr>
        <p:spPr>
          <a:xfrm>
            <a:off x="1296782" y="968273"/>
            <a:ext cx="2034531" cy="369332"/>
          </a:xfrm>
          <a:prstGeom prst="rect">
            <a:avLst/>
          </a:prstGeom>
        </p:spPr>
        <p:txBody>
          <a:bodyPr wrap="none">
            <a:spAutoFit/>
          </a:bodyPr>
          <a:lstStyle/>
          <a:p>
            <a:r>
              <a:rPr lang="en-US" b="1" dirty="0">
                <a:solidFill>
                  <a:schemeClr val="bg1"/>
                </a:solidFill>
                <a:latin typeface="MV Boli" panose="02000500030200090000" pitchFamily="2" charset="0"/>
                <a:cs typeface="MV Boli" panose="02000500030200090000" pitchFamily="2" charset="0"/>
              </a:rPr>
              <a:t>1 Kings 3:24–25</a:t>
            </a:r>
          </a:p>
        </p:txBody>
      </p:sp>
      <p:sp>
        <p:nvSpPr>
          <p:cNvPr id="4" name="Rectangle 3">
            <a:extLst>
              <a:ext uri="{FF2B5EF4-FFF2-40B4-BE49-F238E27FC236}">
                <a16:creationId xmlns:a16="http://schemas.microsoft.com/office/drawing/2014/main" id="{65D8F5C6-D4F1-4F73-81A6-A00F08057B44}"/>
              </a:ext>
            </a:extLst>
          </p:cNvPr>
          <p:cNvSpPr/>
          <p:nvPr/>
        </p:nvSpPr>
        <p:spPr>
          <a:xfrm>
            <a:off x="1296781" y="1337605"/>
            <a:ext cx="9291705" cy="923330"/>
          </a:xfrm>
          <a:prstGeom prst="rect">
            <a:avLst/>
          </a:prstGeom>
        </p:spPr>
        <p:txBody>
          <a:bodyPr wrap="square">
            <a:spAutoFit/>
          </a:bodyPr>
          <a:lstStyle/>
          <a:p>
            <a:pPr algn="just" fontAlgn="base"/>
            <a:r>
              <a:rPr lang="en-US" b="1" dirty="0">
                <a:latin typeface="Arial" panose="020B0604020202020204" pitchFamily="34" charset="0"/>
                <a:cs typeface="Arial" panose="020B0604020202020204" pitchFamily="34" charset="0"/>
              </a:rPr>
              <a:t>24 </a:t>
            </a:r>
            <a:r>
              <a:rPr lang="en-US" dirty="0">
                <a:latin typeface="Arial" panose="020B0604020202020204" pitchFamily="34" charset="0"/>
                <a:cs typeface="Arial" panose="020B0604020202020204" pitchFamily="34" charset="0"/>
              </a:rPr>
              <a:t>And the king said, Bring me a sword. And they brought a sword before the king.</a:t>
            </a:r>
          </a:p>
          <a:p>
            <a:pPr algn="just" fontAlgn="base"/>
            <a:r>
              <a:rPr lang="en-US" b="1" dirty="0">
                <a:latin typeface="Arial" panose="020B0604020202020204" pitchFamily="34" charset="0"/>
                <a:cs typeface="Arial" panose="020B0604020202020204" pitchFamily="34" charset="0"/>
              </a:rPr>
              <a:t>25 </a:t>
            </a:r>
            <a:r>
              <a:rPr lang="en-US" dirty="0">
                <a:latin typeface="Arial" panose="020B0604020202020204" pitchFamily="34" charset="0"/>
                <a:cs typeface="Arial" panose="020B0604020202020204" pitchFamily="34" charset="0"/>
              </a:rPr>
              <a:t>And the king said, Divide the living child in two, and give half to the one, and half to the other.</a:t>
            </a:r>
            <a:endParaRPr lang="en-US" b="0" i="0" dirty="0">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91E998D1-B228-49B9-A819-8E0F96B9314A}"/>
              </a:ext>
            </a:extLst>
          </p:cNvPr>
          <p:cNvSpPr/>
          <p:nvPr/>
        </p:nvSpPr>
        <p:spPr>
          <a:xfrm>
            <a:off x="1296781" y="2445601"/>
            <a:ext cx="7926732"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do you think the true mother of the child would react to this plan?</a:t>
            </a:r>
          </a:p>
        </p:txBody>
      </p:sp>
      <p:sp>
        <p:nvSpPr>
          <p:cNvPr id="6" name="Rectangle 5">
            <a:extLst>
              <a:ext uri="{FF2B5EF4-FFF2-40B4-BE49-F238E27FC236}">
                <a16:creationId xmlns:a16="http://schemas.microsoft.com/office/drawing/2014/main" id="{B2141D81-E33A-4606-A01F-5D4DCB98B6FD}"/>
              </a:ext>
            </a:extLst>
          </p:cNvPr>
          <p:cNvSpPr/>
          <p:nvPr/>
        </p:nvSpPr>
        <p:spPr>
          <a:xfrm>
            <a:off x="1296781" y="3059668"/>
            <a:ext cx="2092239" cy="369332"/>
          </a:xfrm>
          <a:prstGeom prst="rect">
            <a:avLst/>
          </a:prstGeom>
        </p:spPr>
        <p:txBody>
          <a:bodyPr wrap="none">
            <a:spAutoFit/>
          </a:bodyPr>
          <a:lstStyle/>
          <a:p>
            <a:r>
              <a:rPr lang="en-US" b="1" dirty="0">
                <a:solidFill>
                  <a:schemeClr val="bg1"/>
                </a:solidFill>
                <a:latin typeface="MV Boli" panose="02000500030200090000" pitchFamily="2" charset="0"/>
                <a:cs typeface="MV Boli" panose="02000500030200090000" pitchFamily="2" charset="0"/>
              </a:rPr>
              <a:t>1 Kings 3:26–27 </a:t>
            </a:r>
          </a:p>
        </p:txBody>
      </p:sp>
      <p:sp>
        <p:nvSpPr>
          <p:cNvPr id="7" name="Rectangle 6">
            <a:extLst>
              <a:ext uri="{FF2B5EF4-FFF2-40B4-BE49-F238E27FC236}">
                <a16:creationId xmlns:a16="http://schemas.microsoft.com/office/drawing/2014/main" id="{CBC9B5D4-9E69-42C4-8D80-08CA9E057E2C}"/>
              </a:ext>
            </a:extLst>
          </p:cNvPr>
          <p:cNvSpPr/>
          <p:nvPr/>
        </p:nvSpPr>
        <p:spPr>
          <a:xfrm>
            <a:off x="1296781" y="3429000"/>
            <a:ext cx="9291704" cy="1477328"/>
          </a:xfrm>
          <a:prstGeom prst="rect">
            <a:avLst/>
          </a:prstGeom>
        </p:spPr>
        <p:txBody>
          <a:bodyPr wrap="square">
            <a:spAutoFit/>
          </a:bodyPr>
          <a:lstStyle/>
          <a:p>
            <a:pPr algn="just" fontAlgn="base"/>
            <a:r>
              <a:rPr lang="en-US" b="1" dirty="0">
                <a:latin typeface="Arial" panose="020B0604020202020204" pitchFamily="34" charset="0"/>
                <a:cs typeface="Arial" panose="020B0604020202020204" pitchFamily="34" charset="0"/>
              </a:rPr>
              <a:t>26 </a:t>
            </a:r>
            <a:r>
              <a:rPr lang="en-US" dirty="0">
                <a:latin typeface="Arial" panose="020B0604020202020204" pitchFamily="34" charset="0"/>
                <a:cs typeface="Arial" panose="020B0604020202020204" pitchFamily="34" charset="0"/>
              </a:rPr>
              <a:t>Then spake the woman whose the living child was unto the king, for her bowels yearned upon her son, and she said, O my lord, give her the living child, and in no wise slay it. But the other said, Let it be neither mine nor thine, but divide it.</a:t>
            </a:r>
          </a:p>
          <a:p>
            <a:pPr algn="just" fontAlgn="base"/>
            <a:r>
              <a:rPr lang="en-US" b="1" dirty="0">
                <a:latin typeface="Arial" panose="020B0604020202020204" pitchFamily="34" charset="0"/>
                <a:cs typeface="Arial" panose="020B0604020202020204" pitchFamily="34" charset="0"/>
              </a:rPr>
              <a:t>27 </a:t>
            </a:r>
            <a:r>
              <a:rPr lang="en-US" dirty="0">
                <a:latin typeface="Arial" panose="020B0604020202020204" pitchFamily="34" charset="0"/>
                <a:cs typeface="Arial" panose="020B0604020202020204" pitchFamily="34" charset="0"/>
              </a:rPr>
              <a:t>Then the king answered and said, Give her the living child, and in no wise slay it: she is the mother thereof.</a:t>
            </a:r>
            <a:endParaRPr lang="en-US" b="0" i="0" dirty="0">
              <a:effectLst/>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E2DDF283-6432-4AE1-9926-581C89807546}"/>
              </a:ext>
            </a:extLst>
          </p:cNvPr>
          <p:cNvSpPr/>
          <p:nvPr/>
        </p:nvSpPr>
        <p:spPr>
          <a:xfrm>
            <a:off x="1296775" y="5156575"/>
            <a:ext cx="8880889"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When might you seek the Lord’s help as Solomon did to better serve someone?</a:t>
            </a:r>
          </a:p>
        </p:txBody>
      </p:sp>
    </p:spTree>
    <p:extLst>
      <p:ext uri="{BB962C8B-B14F-4D97-AF65-F5344CB8AC3E}">
        <p14:creationId xmlns:p14="http://schemas.microsoft.com/office/powerpoint/2010/main" val="226603238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5"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heckerboard(down)">
                                      <p:cBhvr>
                                        <p:cTn id="12" dur="1250"/>
                                        <p:tgtEl>
                                          <p:spTgt spid="10"/>
                                        </p:tgtEl>
                                      </p:cBhvr>
                                    </p:animEffect>
                                  </p:childTnLst>
                                </p:cTn>
                              </p:par>
                              <p:par>
                                <p:cTn id="13" presetID="5" presetClass="entr" presetSubtype="5"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checkerboard(down)">
                                      <p:cBhvr>
                                        <p:cTn id="15" dur="1250"/>
                                        <p:tgtEl>
                                          <p:spTgt spid="9"/>
                                        </p:tgtEl>
                                      </p:cBhvr>
                                    </p:animEffect>
                                  </p:childTnLst>
                                </p:cTn>
                              </p:par>
                              <p:par>
                                <p:cTn id="16" presetID="5" presetClass="entr" presetSubtype="5"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heckerboard(down)">
                                      <p:cBhvr>
                                        <p:cTn id="18" dur="1250"/>
                                        <p:tgtEl>
                                          <p:spTgt spid="6"/>
                                        </p:tgtEl>
                                      </p:cBhvr>
                                    </p:animEffect>
                                  </p:childTnLst>
                                </p:cTn>
                              </p:par>
                              <p:par>
                                <p:cTn id="19" presetID="5" presetClass="entr" presetSubtype="5"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checkerboard(down)">
                                      <p:cBhvr>
                                        <p:cTn id="21" dur="125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animEffect transition="in" filter="fade">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5" grpId="0"/>
      <p:bldP spid="6"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C049303-1F31-4C14-A344-8BEB10721255}"/>
              </a:ext>
            </a:extLst>
          </p:cNvPr>
          <p:cNvSpPr/>
          <p:nvPr/>
        </p:nvSpPr>
        <p:spPr>
          <a:xfrm>
            <a:off x="2879035" y="2367171"/>
            <a:ext cx="6433930" cy="2123658"/>
          </a:xfrm>
          <a:prstGeom prst="rect">
            <a:avLst/>
          </a:prstGeom>
        </p:spPr>
        <p:txBody>
          <a:bodyPr wrap="square">
            <a:spAutoFit/>
          </a:bodyPr>
          <a:lstStyle/>
          <a:p>
            <a:pPr algn="ctr" fontAlgn="base"/>
            <a:r>
              <a:rPr lang="en-US" sz="4400" b="1" dirty="0">
                <a:solidFill>
                  <a:srgbClr val="FF0000"/>
                </a:solidFill>
                <a:latin typeface="Bahnschrift Condensed" panose="020B0502040204020203" pitchFamily="34" charset="0"/>
              </a:rPr>
              <a:t>“Solomon builds a house to the Lord using </a:t>
            </a:r>
          </a:p>
          <a:p>
            <a:pPr algn="ctr" fontAlgn="base"/>
            <a:r>
              <a:rPr lang="en-US" sz="4400" b="1" dirty="0">
                <a:solidFill>
                  <a:srgbClr val="FF0000"/>
                </a:solidFill>
                <a:latin typeface="Bahnschrift Condensed" panose="020B0502040204020203" pitchFamily="34" charset="0"/>
              </a:rPr>
              <a:t>the finest materials”</a:t>
            </a:r>
            <a:endParaRPr lang="en-US" sz="4400" b="1" dirty="0">
              <a:solidFill>
                <a:srgbClr val="FF0000"/>
              </a:solidFill>
              <a:effectLst/>
              <a:latin typeface="Bahnschrift Condensed" panose="020B0502040204020203" pitchFamily="34" charset="0"/>
            </a:endParaRPr>
          </a:p>
        </p:txBody>
      </p:sp>
      <p:sp>
        <p:nvSpPr>
          <p:cNvPr id="4" name="Rectangle 3">
            <a:extLst>
              <a:ext uri="{FF2B5EF4-FFF2-40B4-BE49-F238E27FC236}">
                <a16:creationId xmlns:a16="http://schemas.microsoft.com/office/drawing/2014/main" id="{B05C2DC3-A99C-41A4-ABE0-4AA3741EAD4F}"/>
              </a:ext>
            </a:extLst>
          </p:cNvPr>
          <p:cNvSpPr/>
          <p:nvPr/>
        </p:nvSpPr>
        <p:spPr>
          <a:xfrm>
            <a:off x="1063096" y="783607"/>
            <a:ext cx="1467068" cy="369332"/>
          </a:xfrm>
          <a:prstGeom prst="rect">
            <a:avLst/>
          </a:prstGeom>
        </p:spPr>
        <p:txBody>
          <a:bodyPr wrap="none">
            <a:spAutoFit/>
          </a:bodyPr>
          <a:lstStyle/>
          <a:p>
            <a:pPr algn="just" fontAlgn="base"/>
            <a:r>
              <a:rPr lang="en-US" b="1" dirty="0">
                <a:solidFill>
                  <a:schemeClr val="bg1"/>
                </a:solidFill>
                <a:latin typeface="Arial" panose="020B0604020202020204" pitchFamily="34" charset="0"/>
                <a:cs typeface="Arial" panose="020B0604020202020204" pitchFamily="34" charset="0"/>
              </a:rPr>
              <a:t>1 Kings 5–7</a:t>
            </a:r>
            <a:endParaRPr lang="en-US"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313562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ACBCFCB-947E-4B2F-86AC-C5886DB839EB}"/>
              </a:ext>
            </a:extLst>
          </p:cNvPr>
          <p:cNvSpPr/>
          <p:nvPr/>
        </p:nvSpPr>
        <p:spPr>
          <a:xfrm>
            <a:off x="1126430" y="1900651"/>
            <a:ext cx="1909500" cy="838843"/>
          </a:xfrm>
          <a:prstGeom prst="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EB3B8E9D-D54D-44F6-B586-5701ADC7F69B}"/>
              </a:ext>
            </a:extLst>
          </p:cNvPr>
          <p:cNvSpPr/>
          <p:nvPr/>
        </p:nvSpPr>
        <p:spPr>
          <a:xfrm>
            <a:off x="1126431" y="2314953"/>
            <a:ext cx="9382539" cy="1200329"/>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5F867A8-2285-4794-A4CF-A879E2A58AC5}"/>
              </a:ext>
            </a:extLst>
          </p:cNvPr>
          <p:cNvSpPr/>
          <p:nvPr/>
        </p:nvSpPr>
        <p:spPr>
          <a:xfrm>
            <a:off x="1126434" y="829773"/>
            <a:ext cx="9382540"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does the Church go to such great lengths to build temples all over the world?</a:t>
            </a:r>
          </a:p>
        </p:txBody>
      </p:sp>
      <p:sp>
        <p:nvSpPr>
          <p:cNvPr id="4" name="Rectangle 3">
            <a:extLst>
              <a:ext uri="{FF2B5EF4-FFF2-40B4-BE49-F238E27FC236}">
                <a16:creationId xmlns:a16="http://schemas.microsoft.com/office/drawing/2014/main" id="{458BDE9A-BF26-487C-BA54-CE3BC14B8C26}"/>
              </a:ext>
            </a:extLst>
          </p:cNvPr>
          <p:cNvSpPr/>
          <p:nvPr/>
        </p:nvSpPr>
        <p:spPr>
          <a:xfrm>
            <a:off x="1126433" y="1299284"/>
            <a:ext cx="9382539"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do some Latter-day Saints sacrifice so much in order to worship in the temple?</a:t>
            </a:r>
          </a:p>
        </p:txBody>
      </p:sp>
      <p:sp>
        <p:nvSpPr>
          <p:cNvPr id="5" name="Rectangle 4">
            <a:extLst>
              <a:ext uri="{FF2B5EF4-FFF2-40B4-BE49-F238E27FC236}">
                <a16:creationId xmlns:a16="http://schemas.microsoft.com/office/drawing/2014/main" id="{ED51E07D-3CC1-4388-B186-5F51F70BE5D8}"/>
              </a:ext>
            </a:extLst>
          </p:cNvPr>
          <p:cNvSpPr/>
          <p:nvPr/>
        </p:nvSpPr>
        <p:spPr>
          <a:xfrm>
            <a:off x="1126433" y="1945621"/>
            <a:ext cx="1909497" cy="369332"/>
          </a:xfrm>
          <a:prstGeom prst="rect">
            <a:avLst/>
          </a:prstGeom>
        </p:spPr>
        <p:txBody>
          <a:bodyPr wrap="none">
            <a:spAutoFit/>
          </a:bodyPr>
          <a:lstStyle/>
          <a:p>
            <a:r>
              <a:rPr lang="en-US" b="1" dirty="0">
                <a:solidFill>
                  <a:schemeClr val="bg1"/>
                </a:solidFill>
                <a:latin typeface="MV Boli" panose="02000500030200090000" pitchFamily="2" charset="0"/>
                <a:cs typeface="MV Boli" panose="02000500030200090000" pitchFamily="2" charset="0"/>
              </a:rPr>
              <a:t>1 Kings 6:12–13</a:t>
            </a:r>
          </a:p>
        </p:txBody>
      </p:sp>
      <p:sp>
        <p:nvSpPr>
          <p:cNvPr id="6" name="Rectangle 5">
            <a:extLst>
              <a:ext uri="{FF2B5EF4-FFF2-40B4-BE49-F238E27FC236}">
                <a16:creationId xmlns:a16="http://schemas.microsoft.com/office/drawing/2014/main" id="{07CAC409-B8FF-400A-9081-36F8E10D7776}"/>
              </a:ext>
            </a:extLst>
          </p:cNvPr>
          <p:cNvSpPr/>
          <p:nvPr/>
        </p:nvSpPr>
        <p:spPr>
          <a:xfrm>
            <a:off x="1126432" y="2314953"/>
            <a:ext cx="9382539" cy="1200329"/>
          </a:xfrm>
          <a:prstGeom prst="rect">
            <a:avLst/>
          </a:prstGeom>
        </p:spPr>
        <p:txBody>
          <a:bodyPr wrap="square">
            <a:spAutoFit/>
          </a:bodyPr>
          <a:lstStyle/>
          <a:p>
            <a:pPr algn="just" fontAlgn="base"/>
            <a:r>
              <a:rPr lang="en-US" b="1" dirty="0">
                <a:latin typeface="Arial" panose="020B0604020202020204" pitchFamily="34" charset="0"/>
                <a:cs typeface="Arial" panose="020B0604020202020204" pitchFamily="34" charset="0"/>
              </a:rPr>
              <a:t>12 </a:t>
            </a:r>
            <a:r>
              <a:rPr lang="en-US" dirty="0">
                <a:latin typeface="Arial" panose="020B0604020202020204" pitchFamily="34" charset="0"/>
                <a:cs typeface="Arial" panose="020B0604020202020204" pitchFamily="34" charset="0"/>
              </a:rPr>
              <a:t>Concerning this house which thou art in building, if thou wilt walk in my statutes, and execute my judgments, and keep all my commandments to walk in them; then will I perform my word with thee, which I spake unto David thy father:</a:t>
            </a:r>
          </a:p>
          <a:p>
            <a:pPr algn="just" fontAlgn="base"/>
            <a:r>
              <a:rPr lang="en-US" b="1" dirty="0">
                <a:latin typeface="Arial" panose="020B0604020202020204" pitchFamily="34" charset="0"/>
                <a:cs typeface="Arial" panose="020B0604020202020204" pitchFamily="34" charset="0"/>
              </a:rPr>
              <a:t>13 </a:t>
            </a:r>
            <a:r>
              <a:rPr lang="en-US" dirty="0">
                <a:latin typeface="Arial" panose="020B0604020202020204" pitchFamily="34" charset="0"/>
                <a:cs typeface="Arial" panose="020B0604020202020204" pitchFamily="34" charset="0"/>
              </a:rPr>
              <a:t>And I will dwell among the children of Israel, and will not forsake my people Israel.</a:t>
            </a:r>
            <a:endParaRPr lang="en-US" b="0" i="0" dirty="0">
              <a:effectLst/>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C3C6251D-7B20-4549-A056-A7CC68BE4D9C}"/>
              </a:ext>
            </a:extLst>
          </p:cNvPr>
          <p:cNvSpPr/>
          <p:nvPr/>
        </p:nvSpPr>
        <p:spPr>
          <a:xfrm>
            <a:off x="1126432" y="3666420"/>
            <a:ext cx="9872872" cy="353943"/>
          </a:xfrm>
          <a:prstGeom prst="rect">
            <a:avLst/>
          </a:prstGeom>
        </p:spPr>
        <p:txBody>
          <a:bodyPr wrap="square">
            <a:spAutoFit/>
          </a:bodyPr>
          <a:lstStyle/>
          <a:p>
            <a:pPr algn="just"/>
            <a:r>
              <a:rPr lang="en-US" sz="1700" b="1" dirty="0">
                <a:solidFill>
                  <a:schemeClr val="bg1"/>
                </a:solidFill>
                <a:latin typeface="Arial" panose="020B0604020202020204" pitchFamily="34" charset="0"/>
                <a:cs typeface="Arial" panose="020B0604020202020204" pitchFamily="34" charset="0"/>
              </a:rPr>
              <a:t>What principle do these verses teach about what we must do for the Lord to be with us? </a:t>
            </a:r>
          </a:p>
        </p:txBody>
      </p:sp>
      <p:sp>
        <p:nvSpPr>
          <p:cNvPr id="8" name="Rectangle 7">
            <a:extLst>
              <a:ext uri="{FF2B5EF4-FFF2-40B4-BE49-F238E27FC236}">
                <a16:creationId xmlns:a16="http://schemas.microsoft.com/office/drawing/2014/main" id="{D7D1AE61-E941-4961-A5C7-27218473CC01}"/>
              </a:ext>
            </a:extLst>
          </p:cNvPr>
          <p:cNvSpPr/>
          <p:nvPr/>
        </p:nvSpPr>
        <p:spPr>
          <a:xfrm>
            <a:off x="2213117" y="4161619"/>
            <a:ext cx="7182675" cy="646331"/>
          </a:xfrm>
          <a:prstGeom prst="rect">
            <a:avLst/>
          </a:prstGeom>
        </p:spPr>
        <p:txBody>
          <a:bodyPr wrap="square">
            <a:spAutoFit/>
          </a:bodyPr>
          <a:lstStyle/>
          <a:p>
            <a:pPr algn="ctr"/>
            <a:r>
              <a:rPr lang="en-US" i="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If we walk in His ways and keep His commandments, then the Lord will be with us.</a:t>
            </a:r>
          </a:p>
        </p:txBody>
      </p:sp>
      <p:sp>
        <p:nvSpPr>
          <p:cNvPr id="9" name="Rectangle 8">
            <a:extLst>
              <a:ext uri="{FF2B5EF4-FFF2-40B4-BE49-F238E27FC236}">
                <a16:creationId xmlns:a16="http://schemas.microsoft.com/office/drawing/2014/main" id="{D9F5F13C-1FC1-48F3-B069-4D0D9E529ED1}"/>
              </a:ext>
            </a:extLst>
          </p:cNvPr>
          <p:cNvSpPr/>
          <p:nvPr/>
        </p:nvSpPr>
        <p:spPr>
          <a:xfrm>
            <a:off x="1126431" y="4912385"/>
            <a:ext cx="9382539"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do temples help us to walk in the Lord’s ways and keep His commandments?</a:t>
            </a:r>
          </a:p>
        </p:txBody>
      </p:sp>
    </p:spTree>
    <p:extLst>
      <p:ext uri="{BB962C8B-B14F-4D97-AF65-F5344CB8AC3E}">
        <p14:creationId xmlns:p14="http://schemas.microsoft.com/office/powerpoint/2010/main" val="345882522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80">
                                          <p:stCondLst>
                                            <p:cond delay="0"/>
                                          </p:stCondLst>
                                        </p:cTn>
                                        <p:tgtEl>
                                          <p:spTgt spid="11"/>
                                        </p:tgtEl>
                                      </p:cBhvr>
                                    </p:animEffect>
                                    <p:anim calcmode="lin" valueType="num">
                                      <p:cBhvr>
                                        <p:cTn id="16"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21" dur="26">
                                          <p:stCondLst>
                                            <p:cond delay="650"/>
                                          </p:stCondLst>
                                        </p:cTn>
                                        <p:tgtEl>
                                          <p:spTgt spid="11"/>
                                        </p:tgtEl>
                                      </p:cBhvr>
                                      <p:to x="100000" y="60000"/>
                                    </p:animScale>
                                    <p:animScale>
                                      <p:cBhvr>
                                        <p:cTn id="22" dur="166" decel="50000">
                                          <p:stCondLst>
                                            <p:cond delay="676"/>
                                          </p:stCondLst>
                                        </p:cTn>
                                        <p:tgtEl>
                                          <p:spTgt spid="11"/>
                                        </p:tgtEl>
                                      </p:cBhvr>
                                      <p:to x="100000" y="100000"/>
                                    </p:animScale>
                                    <p:animScale>
                                      <p:cBhvr>
                                        <p:cTn id="23" dur="26">
                                          <p:stCondLst>
                                            <p:cond delay="1312"/>
                                          </p:stCondLst>
                                        </p:cTn>
                                        <p:tgtEl>
                                          <p:spTgt spid="11"/>
                                        </p:tgtEl>
                                      </p:cBhvr>
                                      <p:to x="100000" y="80000"/>
                                    </p:animScale>
                                    <p:animScale>
                                      <p:cBhvr>
                                        <p:cTn id="24" dur="166" decel="50000">
                                          <p:stCondLst>
                                            <p:cond delay="1338"/>
                                          </p:stCondLst>
                                        </p:cTn>
                                        <p:tgtEl>
                                          <p:spTgt spid="11"/>
                                        </p:tgtEl>
                                      </p:cBhvr>
                                      <p:to x="100000" y="100000"/>
                                    </p:animScale>
                                    <p:animScale>
                                      <p:cBhvr>
                                        <p:cTn id="25" dur="26">
                                          <p:stCondLst>
                                            <p:cond delay="1642"/>
                                          </p:stCondLst>
                                        </p:cTn>
                                        <p:tgtEl>
                                          <p:spTgt spid="11"/>
                                        </p:tgtEl>
                                      </p:cBhvr>
                                      <p:to x="100000" y="90000"/>
                                    </p:animScale>
                                    <p:animScale>
                                      <p:cBhvr>
                                        <p:cTn id="26" dur="166" decel="50000">
                                          <p:stCondLst>
                                            <p:cond delay="1668"/>
                                          </p:stCondLst>
                                        </p:cTn>
                                        <p:tgtEl>
                                          <p:spTgt spid="11"/>
                                        </p:tgtEl>
                                      </p:cBhvr>
                                      <p:to x="100000" y="100000"/>
                                    </p:animScale>
                                    <p:animScale>
                                      <p:cBhvr>
                                        <p:cTn id="27" dur="26">
                                          <p:stCondLst>
                                            <p:cond delay="1808"/>
                                          </p:stCondLst>
                                        </p:cTn>
                                        <p:tgtEl>
                                          <p:spTgt spid="11"/>
                                        </p:tgtEl>
                                      </p:cBhvr>
                                      <p:to x="100000" y="95000"/>
                                    </p:animScale>
                                    <p:animScale>
                                      <p:cBhvr>
                                        <p:cTn id="28" dur="166" decel="50000">
                                          <p:stCondLst>
                                            <p:cond delay="1834"/>
                                          </p:stCondLst>
                                        </p:cTn>
                                        <p:tgtEl>
                                          <p:spTgt spid="11"/>
                                        </p:tgtEl>
                                      </p:cBhvr>
                                      <p:to x="100000" y="100000"/>
                                    </p:animScale>
                                  </p:childTnLst>
                                </p:cTn>
                              </p:par>
                              <p:par>
                                <p:cTn id="29" presetID="26"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down)">
                                      <p:cBhvr>
                                        <p:cTn id="31" dur="580">
                                          <p:stCondLst>
                                            <p:cond delay="0"/>
                                          </p:stCondLst>
                                        </p:cTn>
                                        <p:tgtEl>
                                          <p:spTgt spid="10"/>
                                        </p:tgtEl>
                                      </p:cBhvr>
                                    </p:animEffect>
                                    <p:anim calcmode="lin" valueType="num">
                                      <p:cBhvr>
                                        <p:cTn id="32"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37" dur="26">
                                          <p:stCondLst>
                                            <p:cond delay="650"/>
                                          </p:stCondLst>
                                        </p:cTn>
                                        <p:tgtEl>
                                          <p:spTgt spid="10"/>
                                        </p:tgtEl>
                                      </p:cBhvr>
                                      <p:to x="100000" y="60000"/>
                                    </p:animScale>
                                    <p:animScale>
                                      <p:cBhvr>
                                        <p:cTn id="38" dur="166" decel="50000">
                                          <p:stCondLst>
                                            <p:cond delay="676"/>
                                          </p:stCondLst>
                                        </p:cTn>
                                        <p:tgtEl>
                                          <p:spTgt spid="10"/>
                                        </p:tgtEl>
                                      </p:cBhvr>
                                      <p:to x="100000" y="100000"/>
                                    </p:animScale>
                                    <p:animScale>
                                      <p:cBhvr>
                                        <p:cTn id="39" dur="26">
                                          <p:stCondLst>
                                            <p:cond delay="1312"/>
                                          </p:stCondLst>
                                        </p:cTn>
                                        <p:tgtEl>
                                          <p:spTgt spid="10"/>
                                        </p:tgtEl>
                                      </p:cBhvr>
                                      <p:to x="100000" y="80000"/>
                                    </p:animScale>
                                    <p:animScale>
                                      <p:cBhvr>
                                        <p:cTn id="40" dur="166" decel="50000">
                                          <p:stCondLst>
                                            <p:cond delay="1338"/>
                                          </p:stCondLst>
                                        </p:cTn>
                                        <p:tgtEl>
                                          <p:spTgt spid="10"/>
                                        </p:tgtEl>
                                      </p:cBhvr>
                                      <p:to x="100000" y="100000"/>
                                    </p:animScale>
                                    <p:animScale>
                                      <p:cBhvr>
                                        <p:cTn id="41" dur="26">
                                          <p:stCondLst>
                                            <p:cond delay="1642"/>
                                          </p:stCondLst>
                                        </p:cTn>
                                        <p:tgtEl>
                                          <p:spTgt spid="10"/>
                                        </p:tgtEl>
                                      </p:cBhvr>
                                      <p:to x="100000" y="90000"/>
                                    </p:animScale>
                                    <p:animScale>
                                      <p:cBhvr>
                                        <p:cTn id="42" dur="166" decel="50000">
                                          <p:stCondLst>
                                            <p:cond delay="1668"/>
                                          </p:stCondLst>
                                        </p:cTn>
                                        <p:tgtEl>
                                          <p:spTgt spid="10"/>
                                        </p:tgtEl>
                                      </p:cBhvr>
                                      <p:to x="100000" y="100000"/>
                                    </p:animScale>
                                    <p:animScale>
                                      <p:cBhvr>
                                        <p:cTn id="43" dur="26">
                                          <p:stCondLst>
                                            <p:cond delay="1808"/>
                                          </p:stCondLst>
                                        </p:cTn>
                                        <p:tgtEl>
                                          <p:spTgt spid="10"/>
                                        </p:tgtEl>
                                      </p:cBhvr>
                                      <p:to x="100000" y="95000"/>
                                    </p:animScale>
                                    <p:animScale>
                                      <p:cBhvr>
                                        <p:cTn id="44" dur="166" decel="50000">
                                          <p:stCondLst>
                                            <p:cond delay="1834"/>
                                          </p:stCondLst>
                                        </p:cTn>
                                        <p:tgtEl>
                                          <p:spTgt spid="10"/>
                                        </p:tgtEl>
                                      </p:cBhvr>
                                      <p:to x="100000" y="100000"/>
                                    </p:animScale>
                                  </p:childTnLst>
                                </p:cTn>
                              </p:par>
                              <p:par>
                                <p:cTn id="45" presetID="26" presetClass="entr" presetSubtype="0" fill="hold" grpId="0" nodeType="with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wipe(down)">
                                      <p:cBhvr>
                                        <p:cTn id="47" dur="580">
                                          <p:stCondLst>
                                            <p:cond delay="0"/>
                                          </p:stCondLst>
                                        </p:cTn>
                                        <p:tgtEl>
                                          <p:spTgt spid="5"/>
                                        </p:tgtEl>
                                      </p:cBhvr>
                                    </p:animEffect>
                                    <p:anim calcmode="lin" valueType="num">
                                      <p:cBhvr>
                                        <p:cTn id="4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53" dur="26">
                                          <p:stCondLst>
                                            <p:cond delay="650"/>
                                          </p:stCondLst>
                                        </p:cTn>
                                        <p:tgtEl>
                                          <p:spTgt spid="5"/>
                                        </p:tgtEl>
                                      </p:cBhvr>
                                      <p:to x="100000" y="60000"/>
                                    </p:animScale>
                                    <p:animScale>
                                      <p:cBhvr>
                                        <p:cTn id="54" dur="166" decel="50000">
                                          <p:stCondLst>
                                            <p:cond delay="676"/>
                                          </p:stCondLst>
                                        </p:cTn>
                                        <p:tgtEl>
                                          <p:spTgt spid="5"/>
                                        </p:tgtEl>
                                      </p:cBhvr>
                                      <p:to x="100000" y="100000"/>
                                    </p:animScale>
                                    <p:animScale>
                                      <p:cBhvr>
                                        <p:cTn id="55" dur="26">
                                          <p:stCondLst>
                                            <p:cond delay="1312"/>
                                          </p:stCondLst>
                                        </p:cTn>
                                        <p:tgtEl>
                                          <p:spTgt spid="5"/>
                                        </p:tgtEl>
                                      </p:cBhvr>
                                      <p:to x="100000" y="80000"/>
                                    </p:animScale>
                                    <p:animScale>
                                      <p:cBhvr>
                                        <p:cTn id="56" dur="166" decel="50000">
                                          <p:stCondLst>
                                            <p:cond delay="1338"/>
                                          </p:stCondLst>
                                        </p:cTn>
                                        <p:tgtEl>
                                          <p:spTgt spid="5"/>
                                        </p:tgtEl>
                                      </p:cBhvr>
                                      <p:to x="100000" y="100000"/>
                                    </p:animScale>
                                    <p:animScale>
                                      <p:cBhvr>
                                        <p:cTn id="57" dur="26">
                                          <p:stCondLst>
                                            <p:cond delay="1642"/>
                                          </p:stCondLst>
                                        </p:cTn>
                                        <p:tgtEl>
                                          <p:spTgt spid="5"/>
                                        </p:tgtEl>
                                      </p:cBhvr>
                                      <p:to x="100000" y="90000"/>
                                    </p:animScale>
                                    <p:animScale>
                                      <p:cBhvr>
                                        <p:cTn id="58" dur="166" decel="50000">
                                          <p:stCondLst>
                                            <p:cond delay="1668"/>
                                          </p:stCondLst>
                                        </p:cTn>
                                        <p:tgtEl>
                                          <p:spTgt spid="5"/>
                                        </p:tgtEl>
                                      </p:cBhvr>
                                      <p:to x="100000" y="100000"/>
                                    </p:animScale>
                                    <p:animScale>
                                      <p:cBhvr>
                                        <p:cTn id="59" dur="26">
                                          <p:stCondLst>
                                            <p:cond delay="1808"/>
                                          </p:stCondLst>
                                        </p:cTn>
                                        <p:tgtEl>
                                          <p:spTgt spid="5"/>
                                        </p:tgtEl>
                                      </p:cBhvr>
                                      <p:to x="100000" y="95000"/>
                                    </p:animScale>
                                    <p:animScale>
                                      <p:cBhvr>
                                        <p:cTn id="60" dur="166" decel="50000">
                                          <p:stCondLst>
                                            <p:cond delay="1834"/>
                                          </p:stCondLst>
                                        </p:cTn>
                                        <p:tgtEl>
                                          <p:spTgt spid="5"/>
                                        </p:tgtEl>
                                      </p:cBhvr>
                                      <p:to x="100000" y="100000"/>
                                    </p:animScale>
                                  </p:childTnLst>
                                </p:cTn>
                              </p:par>
                              <p:par>
                                <p:cTn id="61" presetID="26" presetClass="entr" presetSubtype="0" fill="hold" grpId="0" nodeType="withEffect">
                                  <p:stCondLst>
                                    <p:cond delay="0"/>
                                  </p:stCondLst>
                                  <p:childTnLst>
                                    <p:set>
                                      <p:cBhvr>
                                        <p:cTn id="62" dur="1" fill="hold">
                                          <p:stCondLst>
                                            <p:cond delay="0"/>
                                          </p:stCondLst>
                                        </p:cTn>
                                        <p:tgtEl>
                                          <p:spTgt spid="6"/>
                                        </p:tgtEl>
                                        <p:attrNameLst>
                                          <p:attrName>style.visibility</p:attrName>
                                        </p:attrNameLst>
                                      </p:cBhvr>
                                      <p:to>
                                        <p:strVal val="visible"/>
                                      </p:to>
                                    </p:set>
                                    <p:animEffect transition="in" filter="wipe(down)">
                                      <p:cBhvr>
                                        <p:cTn id="63" dur="580">
                                          <p:stCondLst>
                                            <p:cond delay="0"/>
                                          </p:stCondLst>
                                        </p:cTn>
                                        <p:tgtEl>
                                          <p:spTgt spid="6"/>
                                        </p:tgtEl>
                                      </p:cBhvr>
                                    </p:animEffect>
                                    <p:anim calcmode="lin" valueType="num">
                                      <p:cBhvr>
                                        <p:cTn id="6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6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6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6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6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69" dur="26">
                                          <p:stCondLst>
                                            <p:cond delay="650"/>
                                          </p:stCondLst>
                                        </p:cTn>
                                        <p:tgtEl>
                                          <p:spTgt spid="6"/>
                                        </p:tgtEl>
                                      </p:cBhvr>
                                      <p:to x="100000" y="60000"/>
                                    </p:animScale>
                                    <p:animScale>
                                      <p:cBhvr>
                                        <p:cTn id="70" dur="166" decel="50000">
                                          <p:stCondLst>
                                            <p:cond delay="676"/>
                                          </p:stCondLst>
                                        </p:cTn>
                                        <p:tgtEl>
                                          <p:spTgt spid="6"/>
                                        </p:tgtEl>
                                      </p:cBhvr>
                                      <p:to x="100000" y="100000"/>
                                    </p:animScale>
                                    <p:animScale>
                                      <p:cBhvr>
                                        <p:cTn id="71" dur="26">
                                          <p:stCondLst>
                                            <p:cond delay="1312"/>
                                          </p:stCondLst>
                                        </p:cTn>
                                        <p:tgtEl>
                                          <p:spTgt spid="6"/>
                                        </p:tgtEl>
                                      </p:cBhvr>
                                      <p:to x="100000" y="80000"/>
                                    </p:animScale>
                                    <p:animScale>
                                      <p:cBhvr>
                                        <p:cTn id="72" dur="166" decel="50000">
                                          <p:stCondLst>
                                            <p:cond delay="1338"/>
                                          </p:stCondLst>
                                        </p:cTn>
                                        <p:tgtEl>
                                          <p:spTgt spid="6"/>
                                        </p:tgtEl>
                                      </p:cBhvr>
                                      <p:to x="100000" y="100000"/>
                                    </p:animScale>
                                    <p:animScale>
                                      <p:cBhvr>
                                        <p:cTn id="73" dur="26">
                                          <p:stCondLst>
                                            <p:cond delay="1642"/>
                                          </p:stCondLst>
                                        </p:cTn>
                                        <p:tgtEl>
                                          <p:spTgt spid="6"/>
                                        </p:tgtEl>
                                      </p:cBhvr>
                                      <p:to x="100000" y="90000"/>
                                    </p:animScale>
                                    <p:animScale>
                                      <p:cBhvr>
                                        <p:cTn id="74" dur="166" decel="50000">
                                          <p:stCondLst>
                                            <p:cond delay="1668"/>
                                          </p:stCondLst>
                                        </p:cTn>
                                        <p:tgtEl>
                                          <p:spTgt spid="6"/>
                                        </p:tgtEl>
                                      </p:cBhvr>
                                      <p:to x="100000" y="100000"/>
                                    </p:animScale>
                                    <p:animScale>
                                      <p:cBhvr>
                                        <p:cTn id="75" dur="26">
                                          <p:stCondLst>
                                            <p:cond delay="1808"/>
                                          </p:stCondLst>
                                        </p:cTn>
                                        <p:tgtEl>
                                          <p:spTgt spid="6"/>
                                        </p:tgtEl>
                                      </p:cBhvr>
                                      <p:to x="100000" y="95000"/>
                                    </p:animScale>
                                    <p:animScale>
                                      <p:cBhvr>
                                        <p:cTn id="76" dur="166" decel="50000">
                                          <p:stCondLst>
                                            <p:cond delay="1834"/>
                                          </p:stCondLst>
                                        </p:cTn>
                                        <p:tgtEl>
                                          <p:spTgt spid="6"/>
                                        </p:tgtEl>
                                      </p:cBhvr>
                                      <p:to x="100000" y="100000"/>
                                    </p:animScale>
                                  </p:childTnLst>
                                </p:cTn>
                              </p:par>
                            </p:childTnLst>
                          </p:cTn>
                        </p:par>
                      </p:childTnLst>
                    </p:cTn>
                  </p:par>
                  <p:par>
                    <p:cTn id="77" fill="hold">
                      <p:stCondLst>
                        <p:cond delay="indefinite"/>
                      </p:stCondLst>
                      <p:childTnLst>
                        <p:par>
                          <p:cTn id="78" fill="hold">
                            <p:stCondLst>
                              <p:cond delay="0"/>
                            </p:stCondLst>
                            <p:childTnLst>
                              <p:par>
                                <p:cTn id="79" presetID="41" presetClass="entr" presetSubtype="0" fill="hold" grpId="0" nodeType="clickEffect">
                                  <p:stCondLst>
                                    <p:cond delay="0"/>
                                  </p:stCondLst>
                                  <p:iterate type="lt">
                                    <p:tmPct val="10000"/>
                                  </p:iterate>
                                  <p:childTnLst>
                                    <p:set>
                                      <p:cBhvr>
                                        <p:cTn id="80" dur="1" fill="hold">
                                          <p:stCondLst>
                                            <p:cond delay="0"/>
                                          </p:stCondLst>
                                        </p:cTn>
                                        <p:tgtEl>
                                          <p:spTgt spid="7">
                                            <p:txEl>
                                              <p:pRg st="0" end="0"/>
                                            </p:txEl>
                                          </p:spTgt>
                                        </p:tgtEl>
                                        <p:attrNameLst>
                                          <p:attrName>style.visibility</p:attrName>
                                        </p:attrNameLst>
                                      </p:cBhvr>
                                      <p:to>
                                        <p:strVal val="visible"/>
                                      </p:to>
                                    </p:set>
                                    <p:anim calcmode="lin" valueType="num">
                                      <p:cBhvr>
                                        <p:cTn id="81" dur="250" fill="hold"/>
                                        <p:tgtEl>
                                          <p:spTgt spid="7">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2" dur="250" fill="hold"/>
                                        <p:tgtEl>
                                          <p:spTgt spid="7">
                                            <p:txEl>
                                              <p:pRg st="0" end="0"/>
                                            </p:txEl>
                                          </p:spTgt>
                                        </p:tgtEl>
                                        <p:attrNameLst>
                                          <p:attrName>ppt_y</p:attrName>
                                        </p:attrNameLst>
                                      </p:cBhvr>
                                      <p:tavLst>
                                        <p:tav tm="0">
                                          <p:val>
                                            <p:strVal val="#ppt_y"/>
                                          </p:val>
                                        </p:tav>
                                        <p:tav tm="100000">
                                          <p:val>
                                            <p:strVal val="#ppt_y"/>
                                          </p:val>
                                        </p:tav>
                                      </p:tavLst>
                                    </p:anim>
                                    <p:anim calcmode="lin" valueType="num">
                                      <p:cBhvr>
                                        <p:cTn id="83" dur="250" fill="hold"/>
                                        <p:tgtEl>
                                          <p:spTgt spid="7">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84" dur="250" fill="hold"/>
                                        <p:tgtEl>
                                          <p:spTgt spid="7">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85" dur="250" tmFilter="0,0; .5, 1; 1, 1"/>
                                        <p:tgtEl>
                                          <p:spTgt spid="7">
                                            <p:txEl>
                                              <p:pRg st="0" end="0"/>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42" presetClass="entr" presetSubtype="0" fill="hold" grpId="0" nodeType="clickEffect">
                                  <p:stCondLst>
                                    <p:cond delay="0"/>
                                  </p:stCondLst>
                                  <p:childTnLst>
                                    <p:set>
                                      <p:cBhvr>
                                        <p:cTn id="89" dur="1" fill="hold">
                                          <p:stCondLst>
                                            <p:cond delay="0"/>
                                          </p:stCondLst>
                                        </p:cTn>
                                        <p:tgtEl>
                                          <p:spTgt spid="8"/>
                                        </p:tgtEl>
                                        <p:attrNameLst>
                                          <p:attrName>style.visibility</p:attrName>
                                        </p:attrNameLst>
                                      </p:cBhvr>
                                      <p:to>
                                        <p:strVal val="visible"/>
                                      </p:to>
                                    </p:set>
                                    <p:animEffect transition="in" filter="fade">
                                      <p:cBhvr>
                                        <p:cTn id="90" dur="1000"/>
                                        <p:tgtEl>
                                          <p:spTgt spid="8"/>
                                        </p:tgtEl>
                                      </p:cBhvr>
                                    </p:animEffect>
                                    <p:anim calcmode="lin" valueType="num">
                                      <p:cBhvr>
                                        <p:cTn id="91" dur="1000" fill="hold"/>
                                        <p:tgtEl>
                                          <p:spTgt spid="8"/>
                                        </p:tgtEl>
                                        <p:attrNameLst>
                                          <p:attrName>ppt_x</p:attrName>
                                        </p:attrNameLst>
                                      </p:cBhvr>
                                      <p:tavLst>
                                        <p:tav tm="0">
                                          <p:val>
                                            <p:strVal val="#ppt_x"/>
                                          </p:val>
                                        </p:tav>
                                        <p:tav tm="100000">
                                          <p:val>
                                            <p:strVal val="#ppt_x"/>
                                          </p:val>
                                        </p:tav>
                                      </p:tavLst>
                                    </p:anim>
                                    <p:anim calcmode="lin" valueType="num">
                                      <p:cBhvr>
                                        <p:cTn id="9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5" presetClass="entr" presetSubtype="0" fill="hold" grpId="0" nodeType="clickEffect">
                                  <p:stCondLst>
                                    <p:cond delay="0"/>
                                  </p:stCondLst>
                                  <p:childTnLst>
                                    <p:set>
                                      <p:cBhvr>
                                        <p:cTn id="96" dur="1" fill="hold">
                                          <p:stCondLst>
                                            <p:cond delay="0"/>
                                          </p:stCondLst>
                                        </p:cTn>
                                        <p:tgtEl>
                                          <p:spTgt spid="9"/>
                                        </p:tgtEl>
                                        <p:attrNameLst>
                                          <p:attrName>style.visibility</p:attrName>
                                        </p:attrNameLst>
                                      </p:cBhvr>
                                      <p:to>
                                        <p:strVal val="visible"/>
                                      </p:to>
                                    </p:set>
                                    <p:anim calcmode="lin" valueType="num">
                                      <p:cBhvr>
                                        <p:cTn id="97"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98"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99"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100" dur="1000" fill="hold"/>
                                        <p:tgtEl>
                                          <p:spTgt spid="9"/>
                                        </p:tgtEl>
                                        <p:attrNameLst>
                                          <p:attrName>ppt_h</p:attrName>
                                        </p:attrNameLst>
                                      </p:cBhvr>
                                      <p:tavLst>
                                        <p:tav tm="0">
                                          <p:val>
                                            <p:strVal val="#ppt_h"/>
                                          </p:val>
                                        </p:tav>
                                        <p:tav tm="100000">
                                          <p:val>
                                            <p:strVal val="#ppt_h"/>
                                          </p:val>
                                        </p:tav>
                                      </p:tavLst>
                                    </p:anim>
                                    <p:anim calcmode="lin" valueType="num">
                                      <p:cBhvr>
                                        <p:cTn id="101"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102"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103"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104" dur="1000" decel="50000">
                                          <p:stCondLst>
                                            <p:cond delay="0"/>
                                          </p:stCondLst>
                                        </p:cTn>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4" grpId="0"/>
      <p:bldP spid="5" grpId="0"/>
      <p:bldP spid="6" grpId="0"/>
      <p:bldP spid="7" grpId="0" build="p"/>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Diagonal Corners Rounded 5">
            <a:extLst>
              <a:ext uri="{FF2B5EF4-FFF2-40B4-BE49-F238E27FC236}">
                <a16:creationId xmlns:a16="http://schemas.microsoft.com/office/drawing/2014/main" id="{C78C9519-5FFB-450E-B95C-0A38CB89DDEB}"/>
              </a:ext>
            </a:extLst>
          </p:cNvPr>
          <p:cNvSpPr/>
          <p:nvPr/>
        </p:nvSpPr>
        <p:spPr>
          <a:xfrm>
            <a:off x="1723869" y="872920"/>
            <a:ext cx="8049718" cy="2585323"/>
          </a:xfrm>
          <a:prstGeom prst="round2DiagRect">
            <a:avLst/>
          </a:prstGeom>
          <a:solidFill>
            <a:schemeClr val="tx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F0DE1A8F-AF94-46D3-8149-B3EABEA93CD3}"/>
              </a:ext>
            </a:extLst>
          </p:cNvPr>
          <p:cNvSpPr/>
          <p:nvPr/>
        </p:nvSpPr>
        <p:spPr>
          <a:xfrm>
            <a:off x="3299792" y="872920"/>
            <a:ext cx="6096000" cy="2585323"/>
          </a:xfrm>
          <a:prstGeom prst="rect">
            <a:avLst/>
          </a:prstGeom>
        </p:spPr>
        <p:txBody>
          <a:bodyPr>
            <a:spAutoFit/>
          </a:bodyPr>
          <a:lstStyle/>
          <a:p>
            <a:pPr algn="just" fontAlgn="base"/>
            <a:r>
              <a:rPr lang="en-US" dirty="0">
                <a:solidFill>
                  <a:schemeClr val="bg1"/>
                </a:solidFill>
                <a:latin typeface="Arial" panose="020B0604020202020204" pitchFamily="34" charset="0"/>
                <a:cs typeface="Arial" panose="020B0604020202020204" pitchFamily="34" charset="0"/>
              </a:rPr>
              <a:t>“Those who understand the eternal blessings which come from the temple know that no sacrifice is too great, no price too heavy, no struggle too difficult in order to receive those blessings. …</a:t>
            </a:r>
          </a:p>
          <a:p>
            <a:pPr algn="just" fontAlgn="base"/>
            <a:r>
              <a:rPr lang="en-US" dirty="0">
                <a:solidFill>
                  <a:schemeClr val="bg1"/>
                </a:solidFill>
                <a:latin typeface="Arial" panose="020B0604020202020204" pitchFamily="34" charset="0"/>
                <a:cs typeface="Arial" panose="020B0604020202020204" pitchFamily="34" charset="0"/>
              </a:rPr>
              <a:t>“… Your sacrifice may be bringing your life into compliance with what is required to receive a recommend, perhaps by forsaking long-held habits which disqualify you” (Thomas S. Monson, “The Holy Temple—a Beacon to the World,” </a:t>
            </a:r>
            <a:r>
              <a:rPr lang="en-US" i="1" dirty="0">
                <a:solidFill>
                  <a:schemeClr val="bg1"/>
                </a:solidFill>
                <a:latin typeface="Arial" panose="020B0604020202020204" pitchFamily="34" charset="0"/>
                <a:cs typeface="Arial" panose="020B0604020202020204" pitchFamily="34" charset="0"/>
              </a:rPr>
              <a:t>Ensign</a:t>
            </a:r>
            <a:r>
              <a:rPr lang="en-US" dirty="0">
                <a:solidFill>
                  <a:schemeClr val="bg1"/>
                </a:solidFill>
                <a:latin typeface="Arial" panose="020B0604020202020204" pitchFamily="34" charset="0"/>
                <a:cs typeface="Arial" panose="020B0604020202020204" pitchFamily="34" charset="0"/>
              </a:rPr>
              <a:t> or </a:t>
            </a:r>
            <a:r>
              <a:rPr lang="en-US" i="1" dirty="0">
                <a:solidFill>
                  <a:schemeClr val="bg1"/>
                </a:solidFill>
                <a:latin typeface="Arial" panose="020B0604020202020204" pitchFamily="34" charset="0"/>
                <a:cs typeface="Arial" panose="020B0604020202020204" pitchFamily="34" charset="0"/>
              </a:rPr>
              <a:t>Liahona,</a:t>
            </a:r>
            <a:r>
              <a:rPr lang="en-US" dirty="0">
                <a:solidFill>
                  <a:schemeClr val="bg1"/>
                </a:solidFill>
                <a:latin typeface="Arial" panose="020B0604020202020204" pitchFamily="34" charset="0"/>
                <a:cs typeface="Arial" panose="020B0604020202020204" pitchFamily="34" charset="0"/>
              </a:rPr>
              <a:t> May 2011, 92–93).</a:t>
            </a:r>
            <a:endParaRPr lang="en-US" b="0" i="0" dirty="0">
              <a:solidFill>
                <a:schemeClr val="bg1"/>
              </a:solidFill>
              <a:effectLst/>
              <a:latin typeface="Arial" panose="020B0604020202020204" pitchFamily="34" charset="0"/>
              <a:cs typeface="Arial" panose="020B0604020202020204" pitchFamily="34" charset="0"/>
            </a:endParaRPr>
          </a:p>
        </p:txBody>
      </p:sp>
      <p:pic>
        <p:nvPicPr>
          <p:cNvPr id="1026" name="Picture 2" descr="Thomas S. Monson">
            <a:extLst>
              <a:ext uri="{FF2B5EF4-FFF2-40B4-BE49-F238E27FC236}">
                <a16:creationId xmlns:a16="http://schemas.microsoft.com/office/drawing/2014/main" id="{F78C8995-094A-4498-B30B-25608AEE45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5500" y="994782"/>
            <a:ext cx="1204292" cy="160170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10F66A2E-B30B-4942-8F10-FFE3D6BFCDE5}"/>
              </a:ext>
            </a:extLst>
          </p:cNvPr>
          <p:cNvSpPr/>
          <p:nvPr/>
        </p:nvSpPr>
        <p:spPr>
          <a:xfrm>
            <a:off x="1325217" y="3924735"/>
            <a:ext cx="9541565" cy="353943"/>
          </a:xfrm>
          <a:prstGeom prst="rect">
            <a:avLst/>
          </a:prstGeom>
        </p:spPr>
        <p:txBody>
          <a:bodyPr wrap="square">
            <a:spAutoFit/>
          </a:bodyPr>
          <a:lstStyle/>
          <a:p>
            <a:pPr algn="just"/>
            <a:r>
              <a:rPr lang="en-US" sz="1700" b="1" dirty="0">
                <a:solidFill>
                  <a:schemeClr val="bg1"/>
                </a:solidFill>
                <a:latin typeface="Arial" panose="020B0604020202020204" pitchFamily="34" charset="0"/>
                <a:cs typeface="Arial" panose="020B0604020202020204" pitchFamily="34" charset="0"/>
              </a:rPr>
              <a:t>How have you been blessed as you have sacrificed to attend and serve in the temple?</a:t>
            </a:r>
          </a:p>
        </p:txBody>
      </p:sp>
      <p:sp>
        <p:nvSpPr>
          <p:cNvPr id="5" name="Rectangle 4">
            <a:extLst>
              <a:ext uri="{FF2B5EF4-FFF2-40B4-BE49-F238E27FC236}">
                <a16:creationId xmlns:a16="http://schemas.microsoft.com/office/drawing/2014/main" id="{D88CB190-7930-490F-B676-77001A2CA477}"/>
              </a:ext>
            </a:extLst>
          </p:cNvPr>
          <p:cNvSpPr/>
          <p:nvPr/>
        </p:nvSpPr>
        <p:spPr>
          <a:xfrm>
            <a:off x="1976507" y="2718352"/>
            <a:ext cx="1415772" cy="415498"/>
          </a:xfrm>
          <a:prstGeom prst="rect">
            <a:avLst/>
          </a:prstGeom>
        </p:spPr>
        <p:txBody>
          <a:bodyPr wrap="none">
            <a:spAutoFit/>
          </a:bodyPr>
          <a:lstStyle/>
          <a:p>
            <a:pPr algn="ctr"/>
            <a:r>
              <a:rPr lang="en-US" sz="1050" b="1" dirty="0">
                <a:solidFill>
                  <a:schemeClr val="bg1"/>
                </a:solidFill>
                <a:latin typeface="Arial" panose="020B0604020202020204" pitchFamily="34" charset="0"/>
                <a:cs typeface="Arial" panose="020B0604020202020204" pitchFamily="34" charset="0"/>
              </a:rPr>
              <a:t>President</a:t>
            </a:r>
          </a:p>
          <a:p>
            <a:pPr algn="ctr"/>
            <a:r>
              <a:rPr lang="en-US" sz="1050" b="1" dirty="0">
                <a:solidFill>
                  <a:schemeClr val="bg1"/>
                </a:solidFill>
                <a:latin typeface="Arial" panose="020B0604020202020204" pitchFamily="34" charset="0"/>
                <a:cs typeface="Arial" panose="020B0604020202020204" pitchFamily="34" charset="0"/>
              </a:rPr>
              <a:t>Thomas S. Monson</a:t>
            </a:r>
            <a:endParaRPr lang="en-US" sz="1050" b="1" dirty="0"/>
          </a:p>
        </p:txBody>
      </p:sp>
    </p:spTree>
    <p:extLst>
      <p:ext uri="{BB962C8B-B14F-4D97-AF65-F5344CB8AC3E}">
        <p14:creationId xmlns:p14="http://schemas.microsoft.com/office/powerpoint/2010/main" val="396330420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Right)">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8D1E14"/>
      </a:dk2>
      <a:lt2>
        <a:srgbClr val="FF744E"/>
      </a:lt2>
      <a:accent1>
        <a:srgbClr val="E9B758"/>
      </a:accent1>
      <a:accent2>
        <a:srgbClr val="FE8943"/>
      </a:accent2>
      <a:accent3>
        <a:srgbClr val="AEA27C"/>
      </a:accent3>
      <a:accent4>
        <a:srgbClr val="90B46E"/>
      </a:accent4>
      <a:accent5>
        <a:srgbClr val="71AEC1"/>
      </a:accent5>
      <a:accent6>
        <a:srgbClr val="C98DE7"/>
      </a:accent6>
      <a:hlink>
        <a:srgbClr val="FF7A22"/>
      </a:hlink>
      <a:folHlink>
        <a:srgbClr val="FDCD86"/>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2000"/>
                <a:satMod val="150000"/>
                <a:lumMod val="15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971C58-AB76-4A2A-B231-5F8CA03CF4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Circuit</Template>
  <TotalTime>3</TotalTime>
  <Words>1657</Words>
  <Application>Microsoft Office PowerPoint</Application>
  <PresentationFormat>Widescreen</PresentationFormat>
  <Paragraphs>79</Paragraphs>
  <Slides>16</Slides>
  <Notes>0</Notes>
  <HiddenSlides>0</HiddenSlides>
  <MMClips>1</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16</vt:i4>
      </vt:variant>
    </vt:vector>
  </HeadingPairs>
  <TitlesOfParts>
    <vt:vector size="27" baseType="lpstr">
      <vt:lpstr>MingLiU_HKSCS-ExtB</vt:lpstr>
      <vt:lpstr>Arial</vt:lpstr>
      <vt:lpstr>Bahnschrift Condensed</vt:lpstr>
      <vt:lpstr>Calibri</vt:lpstr>
      <vt:lpstr>Constantia</vt:lpstr>
      <vt:lpstr>Courier New</vt:lpstr>
      <vt:lpstr>MV Boli</vt:lpstr>
      <vt:lpstr>Rockwell</vt:lpstr>
      <vt:lpstr>Tw Cen MT</vt:lpstr>
      <vt:lpstr>Wingdings 3</vt:lpstr>
      <vt:lpstr>Circuit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Raumel Reyes</cp:lastModifiedBy>
  <cp:revision>4635</cp:revision>
  <dcterms:created xsi:type="dcterms:W3CDTF">2018-08-29T04:26:39Z</dcterms:created>
  <dcterms:modified xsi:type="dcterms:W3CDTF">2022-02-05T01:48:46Z</dcterms:modified>
</cp:coreProperties>
</file>