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81" r:id="rId3"/>
    <p:sldId id="382" r:id="rId4"/>
    <p:sldId id="383" r:id="rId5"/>
    <p:sldId id="384" r:id="rId6"/>
    <p:sldId id="386" r:id="rId7"/>
    <p:sldId id="387" r:id="rId8"/>
    <p:sldId id="385" r:id="rId9"/>
    <p:sldId id="388" r:id="rId10"/>
    <p:sldId id="389" r:id="rId11"/>
    <p:sldId id="390" r:id="rId12"/>
    <p:sldId id="39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57"/>
    <a:srgbClr val="D88028"/>
    <a:srgbClr val="59C7E9"/>
    <a:srgbClr val="6372DF"/>
    <a:srgbClr val="E97159"/>
    <a:srgbClr val="FF6600"/>
    <a:srgbClr val="D6E513"/>
    <a:srgbClr val="6F7CBF"/>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77"/>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ideo" Target="https://www.youtube.com/embed/CwMPYLk6VZo?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00B050"/>
                </a:solidFill>
                <a:effectLst>
                  <a:outerShdw blurRad="38100" dist="38100" dir="2700000" algn="tl">
                    <a:srgbClr val="000000">
                      <a:alpha val="43137"/>
                    </a:srgbClr>
                  </a:outerShdw>
                </a:effectLst>
                <a:latin typeface="Arial" panose="020B0604020202020204" pitchFamily="34" charset="0"/>
                <a:ea typeface="MS Gothic" panose="020B0609070205080204" pitchFamily="49" charset="-128"/>
                <a:cs typeface="Arial" panose="020B060402020202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Tree>
    <p:extLst>
      <p:ext uri="{BB962C8B-B14F-4D97-AF65-F5344CB8AC3E}">
        <p14:creationId xmlns:p14="http://schemas.microsoft.com/office/powerpoint/2010/main" val="1366171026"/>
      </p:ext>
    </p:extLst>
  </p:cSld>
  <p:clrMapOvr>
    <a:masterClrMapping/>
  </p:clrMapOvr>
  <p:transition spd="slow">
    <p:strips dir="l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8CCE34-D410-4232-BAD7-5FC628D50818}"/>
              </a:ext>
            </a:extLst>
          </p:cNvPr>
          <p:cNvSpPr/>
          <p:nvPr/>
        </p:nvSpPr>
        <p:spPr>
          <a:xfrm>
            <a:off x="901146" y="2391287"/>
            <a:ext cx="1851790" cy="64633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D891E92-30AC-454B-855E-EF28D5908600}"/>
              </a:ext>
            </a:extLst>
          </p:cNvPr>
          <p:cNvSpPr/>
          <p:nvPr/>
        </p:nvSpPr>
        <p:spPr>
          <a:xfrm>
            <a:off x="901149" y="2746848"/>
            <a:ext cx="9435547" cy="868608"/>
          </a:xfrm>
          <a:prstGeom prst="round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C6F5F8-6AFD-4345-8CF8-01B511800CB0}"/>
              </a:ext>
            </a:extLst>
          </p:cNvPr>
          <p:cNvSpPr/>
          <p:nvPr/>
        </p:nvSpPr>
        <p:spPr>
          <a:xfrm>
            <a:off x="914400" y="829773"/>
            <a:ext cx="94355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Lord helped you control your anger? What blessings came as a result of that choice?</a:t>
            </a:r>
          </a:p>
        </p:txBody>
      </p:sp>
      <p:sp>
        <p:nvSpPr>
          <p:cNvPr id="4" name="Rectangle 3">
            <a:extLst>
              <a:ext uri="{FF2B5EF4-FFF2-40B4-BE49-F238E27FC236}">
                <a16:creationId xmlns:a16="http://schemas.microsoft.com/office/drawing/2014/main" id="{90DE06D4-930A-4CE5-9C04-071799FF0769}"/>
              </a:ext>
            </a:extLst>
          </p:cNvPr>
          <p:cNvSpPr/>
          <p:nvPr/>
        </p:nvSpPr>
        <p:spPr>
          <a:xfrm>
            <a:off x="914399" y="1464653"/>
            <a:ext cx="69573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that experience strengthen your faith in the Savior?</a:t>
            </a:r>
          </a:p>
        </p:txBody>
      </p:sp>
      <p:sp>
        <p:nvSpPr>
          <p:cNvPr id="5" name="Rectangle 4">
            <a:extLst>
              <a:ext uri="{FF2B5EF4-FFF2-40B4-BE49-F238E27FC236}">
                <a16:creationId xmlns:a16="http://schemas.microsoft.com/office/drawing/2014/main" id="{BE2C59FF-0920-48D1-9C83-25A1B516F45D}"/>
              </a:ext>
            </a:extLst>
          </p:cNvPr>
          <p:cNvSpPr/>
          <p:nvPr/>
        </p:nvSpPr>
        <p:spPr>
          <a:xfrm>
            <a:off x="914399" y="1899449"/>
            <a:ext cx="8878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choices can you make today to access the Savior’s help to control anger?</a:t>
            </a:r>
          </a:p>
        </p:txBody>
      </p:sp>
      <p:sp>
        <p:nvSpPr>
          <p:cNvPr id="6" name="Rectangle 5">
            <a:extLst>
              <a:ext uri="{FF2B5EF4-FFF2-40B4-BE49-F238E27FC236}">
                <a16:creationId xmlns:a16="http://schemas.microsoft.com/office/drawing/2014/main" id="{A490E886-068C-42E0-813C-A9889FA2A072}"/>
              </a:ext>
            </a:extLst>
          </p:cNvPr>
          <p:cNvSpPr/>
          <p:nvPr/>
        </p:nvSpPr>
        <p:spPr>
          <a:xfrm>
            <a:off x="914399" y="2391287"/>
            <a:ext cx="1851789" cy="369332"/>
          </a:xfrm>
          <a:prstGeom prst="rect">
            <a:avLst/>
          </a:prstGeom>
        </p:spPr>
        <p:txBody>
          <a:bodyPr wrap="none">
            <a:spAutoFit/>
          </a:bodyPr>
          <a:lstStyle/>
          <a:p>
            <a:r>
              <a:rPr lang="en-US" b="1">
                <a:solidFill>
                  <a:schemeClr val="bg1"/>
                </a:solidFill>
                <a:latin typeface="Arial" panose="020B0604020202020204" pitchFamily="34" charset="0"/>
                <a:cs typeface="Arial" panose="020B0604020202020204" pitchFamily="34" charset="0"/>
              </a:rPr>
              <a:t>2 Samuel 18:33</a:t>
            </a:r>
            <a:endParaRPr lang="en-US"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41E2088-8A06-4B27-98C1-56CE5C1EBC27}"/>
              </a:ext>
            </a:extLst>
          </p:cNvPr>
          <p:cNvSpPr/>
          <p:nvPr/>
        </p:nvSpPr>
        <p:spPr>
          <a:xfrm>
            <a:off x="914399" y="2692126"/>
            <a:ext cx="9435548"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And the king was much moved, and went up to the chamber over the gate, and wept: and as he went, thus he said, O my son Absalom, my son, my son Absalom! would God I had died for thee, O Absalom, my son, my son!</a:t>
            </a:r>
          </a:p>
        </p:txBody>
      </p:sp>
      <p:sp>
        <p:nvSpPr>
          <p:cNvPr id="8" name="Rectangle 7">
            <a:extLst>
              <a:ext uri="{FF2B5EF4-FFF2-40B4-BE49-F238E27FC236}">
                <a16:creationId xmlns:a16="http://schemas.microsoft.com/office/drawing/2014/main" id="{3F5616A5-4CDA-4C6E-8FBF-8CCAD91FEBF7}"/>
              </a:ext>
            </a:extLst>
          </p:cNvPr>
          <p:cNvSpPr/>
          <p:nvPr/>
        </p:nvSpPr>
        <p:spPr>
          <a:xfrm>
            <a:off x="914399" y="3715635"/>
            <a:ext cx="9713844"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Why do you think David wept over his son’s death even though Absalom had rebelled?</a:t>
            </a:r>
          </a:p>
        </p:txBody>
      </p:sp>
      <p:sp>
        <p:nvSpPr>
          <p:cNvPr id="9" name="Rectangle 8">
            <a:extLst>
              <a:ext uri="{FF2B5EF4-FFF2-40B4-BE49-F238E27FC236}">
                <a16:creationId xmlns:a16="http://schemas.microsoft.com/office/drawing/2014/main" id="{D149C2EE-DE7D-4156-BE4E-00F9C5FD9952}"/>
              </a:ext>
            </a:extLst>
          </p:cNvPr>
          <p:cNvSpPr/>
          <p:nvPr/>
        </p:nvSpPr>
        <p:spPr>
          <a:xfrm>
            <a:off x="914398" y="4176920"/>
            <a:ext cx="9435547"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What effects did the choices of King David, Amnon, and Absalom have on their family?</a:t>
            </a:r>
          </a:p>
        </p:txBody>
      </p:sp>
    </p:spTree>
    <p:extLst>
      <p:ext uri="{BB962C8B-B14F-4D97-AF65-F5344CB8AC3E}">
        <p14:creationId xmlns:p14="http://schemas.microsoft.com/office/powerpoint/2010/main" val="324489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strips(down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48169E-651E-4685-BC15-4865BDA3C342}"/>
              </a:ext>
            </a:extLst>
          </p:cNvPr>
          <p:cNvSpPr/>
          <p:nvPr/>
        </p:nvSpPr>
        <p:spPr>
          <a:xfrm>
            <a:off x="2537791" y="2459504"/>
            <a:ext cx="7116417" cy="1938992"/>
          </a:xfrm>
          <a:prstGeom prst="rect">
            <a:avLst/>
          </a:prstGeom>
        </p:spPr>
        <p:txBody>
          <a:bodyPr wrap="square">
            <a:spAutoFit/>
          </a:bodyPr>
          <a:lstStyle/>
          <a:p>
            <a:pPr algn="ctr" fontAlgn="base"/>
            <a:r>
              <a:rPr lang="en-US" sz="4000" b="1" dirty="0">
                <a:solidFill>
                  <a:schemeClr val="accent1">
                    <a:lumMod val="75000"/>
                  </a:schemeClr>
                </a:solidFill>
                <a:latin typeface="Arial Rounded MT Bold" panose="020F0704030504030204" pitchFamily="34" charset="0"/>
              </a:rPr>
              <a:t>“Insurrection, famine, and pestilence threaten David’s kingdom”</a:t>
            </a:r>
            <a:endParaRPr lang="en-US" sz="4000" b="1" dirty="0">
              <a:solidFill>
                <a:schemeClr val="accent1">
                  <a:lumMod val="75000"/>
                </a:schemeClr>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B73F2699-83EF-4385-9EB6-55069606369C}"/>
              </a:ext>
            </a:extLst>
          </p:cNvPr>
          <p:cNvSpPr/>
          <p:nvPr/>
        </p:nvSpPr>
        <p:spPr>
          <a:xfrm>
            <a:off x="914400" y="882892"/>
            <a:ext cx="1881808" cy="36933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Samuel 19-24</a:t>
            </a:r>
          </a:p>
        </p:txBody>
      </p:sp>
    </p:spTree>
    <p:extLst>
      <p:ext uri="{BB962C8B-B14F-4D97-AF65-F5344CB8AC3E}">
        <p14:creationId xmlns:p14="http://schemas.microsoft.com/office/powerpoint/2010/main" val="16452585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When Anger Mounts - The Spoken Word">
            <a:hlinkClick r:id="" action="ppaction://media"/>
            <a:extLst>
              <a:ext uri="{FF2B5EF4-FFF2-40B4-BE49-F238E27FC236}">
                <a16:creationId xmlns:a16="http://schemas.microsoft.com/office/drawing/2014/main" id="{DBAA02D7-7EDF-4BD5-86E2-884493B0976E}"/>
              </a:ext>
            </a:extLst>
          </p:cNvPr>
          <p:cNvPicPr>
            <a:picLocks noRot="1" noChangeAspect="1"/>
          </p:cNvPicPr>
          <p:nvPr>
            <a:videoFile r:link="rId1"/>
          </p:nvPr>
        </p:nvPicPr>
        <p:blipFill>
          <a:blip r:embed="rId3"/>
          <a:stretch>
            <a:fillRect/>
          </a:stretch>
        </p:blipFill>
        <p:spPr>
          <a:xfrm>
            <a:off x="1680455" y="1152939"/>
            <a:ext cx="8831089" cy="49674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19039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C00000"/>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92</a:t>
            </a:r>
          </a:p>
        </p:txBody>
      </p:sp>
      <p:sp>
        <p:nvSpPr>
          <p:cNvPr id="2" name="Rectangle 1">
            <a:extLst>
              <a:ext uri="{FF2B5EF4-FFF2-40B4-BE49-F238E27FC236}">
                <a16:creationId xmlns:a16="http://schemas.microsoft.com/office/drawing/2014/main" id="{73C826F3-6784-4F2E-9425-C42188EFC601}"/>
              </a:ext>
            </a:extLst>
          </p:cNvPr>
          <p:cNvSpPr/>
          <p:nvPr/>
        </p:nvSpPr>
        <p:spPr>
          <a:xfrm>
            <a:off x="3060553" y="3013501"/>
            <a:ext cx="6077305" cy="830997"/>
          </a:xfrm>
          <a:prstGeom prst="rect">
            <a:avLst/>
          </a:prstGeom>
        </p:spPr>
        <p:txBody>
          <a:bodyPr wrap="none">
            <a:spAutoFit/>
          </a:bodyPr>
          <a:lstStyle/>
          <a:p>
            <a:pPr fontAlgn="base"/>
            <a:r>
              <a:rPr lang="en-US" sz="4800" b="1" dirty="0">
                <a:solidFill>
                  <a:schemeClr val="bg1"/>
                </a:solidFill>
                <a:latin typeface="Segoe UI Semibold" panose="020B0702040204020203" pitchFamily="34" charset="0"/>
                <a:cs typeface="Segoe UI Semibold" panose="020B0702040204020203" pitchFamily="34" charset="0"/>
              </a:rPr>
              <a:t>2 Samuel 12:10–24:25</a:t>
            </a:r>
            <a:endParaRPr lang="en-US" sz="4800" b="1" i="0" dirty="0">
              <a:solidFill>
                <a:schemeClr val="bg1"/>
              </a:solidFill>
              <a:effectLst/>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630392175"/>
      </p:ext>
    </p:extLst>
  </p:cSld>
  <p:clrMapOvr>
    <a:masterClrMapping/>
  </p:clrMapOvr>
  <mc:AlternateContent xmlns:mc="http://schemas.openxmlformats.org/markup-compatibility/2006" xmlns:p14="http://schemas.microsoft.com/office/powerpoint/2010/main">
    <mc:Choice Requires="p14">
      <p:transition spd="slow" p14:dur="1750">
        <p:wedge/>
      </p:transition>
    </mc:Choice>
    <mc:Fallback xmlns="">
      <p:transition spd="slow">
        <p:wedg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5DC582-ADAB-4A91-9630-01A6C0885A01}"/>
              </a:ext>
            </a:extLst>
          </p:cNvPr>
          <p:cNvSpPr/>
          <p:nvPr/>
        </p:nvSpPr>
        <p:spPr>
          <a:xfrm>
            <a:off x="2183261" y="2767280"/>
            <a:ext cx="7825477" cy="1323439"/>
          </a:xfrm>
          <a:prstGeom prst="rect">
            <a:avLst/>
          </a:prstGeom>
        </p:spPr>
        <p:txBody>
          <a:bodyPr wrap="none">
            <a:spAutoFit/>
          </a:bodyPr>
          <a:lstStyle/>
          <a:p>
            <a:pPr algn="ctr" fontAlgn="base"/>
            <a:r>
              <a:rPr lang="en-US" sz="4000" b="1" dirty="0">
                <a:solidFill>
                  <a:schemeClr val="accent1">
                    <a:lumMod val="75000"/>
                  </a:schemeClr>
                </a:solidFill>
                <a:latin typeface="Arial Rounded MT Bold" panose="020F0704030504030204" pitchFamily="34" charset="0"/>
              </a:rPr>
              <a:t>“Nathan prophesies of the </a:t>
            </a:r>
          </a:p>
          <a:p>
            <a:pPr algn="ctr" fontAlgn="base"/>
            <a:r>
              <a:rPr lang="en-US" sz="4000" b="1" dirty="0">
                <a:solidFill>
                  <a:schemeClr val="accent1">
                    <a:lumMod val="75000"/>
                  </a:schemeClr>
                </a:solidFill>
                <a:latin typeface="Arial Rounded MT Bold" panose="020F0704030504030204" pitchFamily="34" charset="0"/>
              </a:rPr>
              <a:t>consequences of David’s sins”</a:t>
            </a:r>
            <a:endParaRPr lang="en-US" sz="4000" b="1" dirty="0">
              <a:solidFill>
                <a:schemeClr val="accent1">
                  <a:lumMod val="75000"/>
                </a:schemeClr>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F598BBC0-BB08-4391-8037-8D6D19FC7CBC}"/>
              </a:ext>
            </a:extLst>
          </p:cNvPr>
          <p:cNvSpPr/>
          <p:nvPr/>
        </p:nvSpPr>
        <p:spPr>
          <a:xfrm>
            <a:off x="1074624" y="968273"/>
            <a:ext cx="218521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2 Samuel 12:10-31</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2143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08314A-9604-4DAD-BF58-B9A0CE74EE9B}"/>
              </a:ext>
            </a:extLst>
          </p:cNvPr>
          <p:cNvSpPr/>
          <p:nvPr/>
        </p:nvSpPr>
        <p:spPr>
          <a:xfrm>
            <a:off x="1389442" y="2645961"/>
            <a:ext cx="86826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possible unforeseen consequences of making these choices?</a:t>
            </a:r>
          </a:p>
        </p:txBody>
      </p:sp>
      <p:sp>
        <p:nvSpPr>
          <p:cNvPr id="10" name="Rectangle 9">
            <a:extLst>
              <a:ext uri="{FF2B5EF4-FFF2-40B4-BE49-F238E27FC236}">
                <a16:creationId xmlns:a16="http://schemas.microsoft.com/office/drawing/2014/main" id="{A86982E1-D9F0-4BC2-89C7-9431311A67E3}"/>
              </a:ext>
            </a:extLst>
          </p:cNvPr>
          <p:cNvSpPr/>
          <p:nvPr/>
        </p:nvSpPr>
        <p:spPr>
          <a:xfrm>
            <a:off x="1389442" y="3216784"/>
            <a:ext cx="1963999" cy="10239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674A4F3-E86E-46DF-ACEF-25EF8A3EFFBB}"/>
              </a:ext>
            </a:extLst>
          </p:cNvPr>
          <p:cNvSpPr/>
          <p:nvPr/>
        </p:nvSpPr>
        <p:spPr>
          <a:xfrm>
            <a:off x="1389442" y="3546360"/>
            <a:ext cx="9117426" cy="2554545"/>
          </a:xfrm>
          <a:prstGeom prst="round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5401AB-E709-435B-8699-63E347A0613C}"/>
              </a:ext>
            </a:extLst>
          </p:cNvPr>
          <p:cNvSpPr/>
          <p:nvPr/>
        </p:nvSpPr>
        <p:spPr>
          <a:xfrm>
            <a:off x="1537287" y="1152939"/>
            <a:ext cx="3968651" cy="369332"/>
          </a:xfrm>
          <a:prstGeom prst="rect">
            <a:avLst/>
          </a:prstGeom>
        </p:spPr>
        <p:txBody>
          <a:bodyPr wrap="none">
            <a:spAutoFit/>
          </a:bodyPr>
          <a:lstStyle/>
          <a:p>
            <a:r>
              <a:rPr lang="en-US" i="1" dirty="0">
                <a:solidFill>
                  <a:schemeClr val="bg2">
                    <a:lumMod val="50000"/>
                  </a:schemeClr>
                </a:solidFill>
                <a:effectLst>
                  <a:outerShdw blurRad="38100" dist="38100" dir="2700000" algn="tl">
                    <a:srgbClr val="000000">
                      <a:alpha val="43137"/>
                    </a:srgbClr>
                  </a:outerShdw>
                </a:effectLst>
                <a:latin typeface="Open Sans"/>
              </a:rPr>
              <a:t>Cheating on a homework assignment</a:t>
            </a:r>
            <a:endParaRPr lang="en-US" i="1" dirty="0">
              <a:solidFill>
                <a:schemeClr val="bg2">
                  <a:lumMod val="50000"/>
                </a:schemeClr>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F11BB87D-8B7D-4D2E-AD7C-0A9B2EC1168B}"/>
              </a:ext>
            </a:extLst>
          </p:cNvPr>
          <p:cNvSpPr/>
          <p:nvPr/>
        </p:nvSpPr>
        <p:spPr>
          <a:xfrm>
            <a:off x="5311071" y="2084116"/>
            <a:ext cx="1809726" cy="369332"/>
          </a:xfrm>
          <a:prstGeom prst="rect">
            <a:avLst/>
          </a:prstGeom>
        </p:spPr>
        <p:txBody>
          <a:bodyPr wrap="none">
            <a:spAutoFit/>
          </a:bodyPr>
          <a:lstStyle/>
          <a:p>
            <a:r>
              <a:rPr lang="en-US" i="1" dirty="0">
                <a:solidFill>
                  <a:schemeClr val="bg2">
                    <a:lumMod val="50000"/>
                  </a:schemeClr>
                </a:solidFill>
                <a:effectLst>
                  <a:outerShdw blurRad="38100" dist="38100" dir="2700000" algn="tl">
                    <a:srgbClr val="000000">
                      <a:alpha val="43137"/>
                    </a:srgbClr>
                  </a:outerShdw>
                </a:effectLst>
                <a:latin typeface="Open Sans"/>
              </a:rPr>
              <a:t>Lying to parents</a:t>
            </a:r>
            <a:endParaRPr lang="en-US" i="1" dirty="0">
              <a:solidFill>
                <a:schemeClr val="bg2">
                  <a:lumMod val="50000"/>
                </a:schemeClr>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A9BCCA11-70A7-49D4-8222-740732FC5631}"/>
              </a:ext>
            </a:extLst>
          </p:cNvPr>
          <p:cNvSpPr/>
          <p:nvPr/>
        </p:nvSpPr>
        <p:spPr>
          <a:xfrm>
            <a:off x="7120797" y="1152939"/>
            <a:ext cx="3099182" cy="369332"/>
          </a:xfrm>
          <a:prstGeom prst="rect">
            <a:avLst/>
          </a:prstGeom>
        </p:spPr>
        <p:txBody>
          <a:bodyPr wrap="none">
            <a:spAutoFit/>
          </a:bodyPr>
          <a:lstStyle/>
          <a:p>
            <a:r>
              <a:rPr lang="en-US" i="1" dirty="0">
                <a:solidFill>
                  <a:schemeClr val="bg2">
                    <a:lumMod val="50000"/>
                  </a:schemeClr>
                </a:solidFill>
                <a:effectLst>
                  <a:outerShdw blurRad="38100" dist="38100" dir="2700000" algn="tl">
                    <a:srgbClr val="000000">
                      <a:alpha val="43137"/>
                    </a:srgbClr>
                  </a:outerShdw>
                </a:effectLst>
                <a:latin typeface="Open Sans"/>
              </a:rPr>
              <a:t>Refusing to forgive someone</a:t>
            </a:r>
            <a:endParaRPr lang="en-US" i="1" dirty="0">
              <a:solidFill>
                <a:schemeClr val="bg2">
                  <a:lumMod val="50000"/>
                </a:schemeClr>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488E3C97-6A51-406D-8E20-4082115B9015}"/>
              </a:ext>
            </a:extLst>
          </p:cNvPr>
          <p:cNvSpPr/>
          <p:nvPr/>
        </p:nvSpPr>
        <p:spPr>
          <a:xfrm>
            <a:off x="1389442" y="3247562"/>
            <a:ext cx="1963999"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2 Samuel 12:10-14</a:t>
            </a:r>
          </a:p>
        </p:txBody>
      </p:sp>
      <p:sp>
        <p:nvSpPr>
          <p:cNvPr id="8" name="Rectangle 7">
            <a:extLst>
              <a:ext uri="{FF2B5EF4-FFF2-40B4-BE49-F238E27FC236}">
                <a16:creationId xmlns:a16="http://schemas.microsoft.com/office/drawing/2014/main" id="{1731BBE8-4A98-4783-8DF9-6B5239F2609C}"/>
              </a:ext>
            </a:extLst>
          </p:cNvPr>
          <p:cNvSpPr/>
          <p:nvPr/>
        </p:nvSpPr>
        <p:spPr>
          <a:xfrm>
            <a:off x="1389442" y="3546360"/>
            <a:ext cx="9117426"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Now therefore the sword shall never depart from thine house; because thou hast despised me, and hast taken the wife of Uriah the Hittite to be thy wife.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Thus saith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Behold, I will raise up evil against thee out of thine own house, and I will take thy wives before thine eyes, and give them unto thy neighbour, and he shall lie with thy wives in the sight of this sun.</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For thou didst it secretly: but I will do this thing before all Israel, and before the sun.</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David said unto Nathan, I have sinned against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Nathan said unto David,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also hath put away thy sin; thou shalt not die.</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Howbeit, because by this deed thou hast given great occasion to the enemies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blaspheme, the child also that is born unto thee shall surely die.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29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9" grpId="0" animBg="1"/>
      <p:bldP spid="2" grpId="0"/>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691A7-1D73-4265-BC8F-F76E2214DD60}"/>
              </a:ext>
            </a:extLst>
          </p:cNvPr>
          <p:cNvSpPr/>
          <p:nvPr/>
        </p:nvSpPr>
        <p:spPr>
          <a:xfrm>
            <a:off x="1273981" y="1011631"/>
            <a:ext cx="59597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consequences would result from David’s sins?</a:t>
            </a:r>
          </a:p>
        </p:txBody>
      </p:sp>
      <p:sp>
        <p:nvSpPr>
          <p:cNvPr id="4" name="Rectangle 3">
            <a:extLst>
              <a:ext uri="{FF2B5EF4-FFF2-40B4-BE49-F238E27FC236}">
                <a16:creationId xmlns:a16="http://schemas.microsoft.com/office/drawing/2014/main" id="{BDF7D7CC-BE41-4900-AF4D-61138FD6B999}"/>
              </a:ext>
            </a:extLst>
          </p:cNvPr>
          <p:cNvSpPr/>
          <p:nvPr/>
        </p:nvSpPr>
        <p:spPr>
          <a:xfrm>
            <a:off x="1234226" y="1440165"/>
            <a:ext cx="91024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phrase “the sword shall never depart from thine house” means (verse 10)? </a:t>
            </a:r>
          </a:p>
        </p:txBody>
      </p:sp>
      <p:sp>
        <p:nvSpPr>
          <p:cNvPr id="5" name="Rectangle 4">
            <a:extLst>
              <a:ext uri="{FF2B5EF4-FFF2-40B4-BE49-F238E27FC236}">
                <a16:creationId xmlns:a16="http://schemas.microsoft.com/office/drawing/2014/main" id="{39170360-29D1-4624-9136-D6E501F22C32}"/>
              </a:ext>
            </a:extLst>
          </p:cNvPr>
          <p:cNvSpPr/>
          <p:nvPr/>
        </p:nvSpPr>
        <p:spPr>
          <a:xfrm>
            <a:off x="1273981" y="2245534"/>
            <a:ext cx="515179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else would be affected by David’s sins? </a:t>
            </a:r>
          </a:p>
        </p:txBody>
      </p:sp>
      <p:sp>
        <p:nvSpPr>
          <p:cNvPr id="6" name="Rectangle 5">
            <a:extLst>
              <a:ext uri="{FF2B5EF4-FFF2-40B4-BE49-F238E27FC236}">
                <a16:creationId xmlns:a16="http://schemas.microsoft.com/office/drawing/2014/main" id="{02CB3BC1-7F1D-4FAB-8CBA-A061C9069B25}"/>
              </a:ext>
            </a:extLst>
          </p:cNvPr>
          <p:cNvSpPr/>
          <p:nvPr/>
        </p:nvSpPr>
        <p:spPr>
          <a:xfrm>
            <a:off x="1273981" y="2794312"/>
            <a:ext cx="910246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identify from these verses about the consequences of sin? </a:t>
            </a:r>
          </a:p>
        </p:txBody>
      </p:sp>
      <p:sp>
        <p:nvSpPr>
          <p:cNvPr id="7" name="Rectangle 6">
            <a:extLst>
              <a:ext uri="{FF2B5EF4-FFF2-40B4-BE49-F238E27FC236}">
                <a16:creationId xmlns:a16="http://schemas.microsoft.com/office/drawing/2014/main" id="{84B5B5A3-3B57-4C03-B8C4-827211574346}"/>
              </a:ext>
            </a:extLst>
          </p:cNvPr>
          <p:cNvSpPr/>
          <p:nvPr/>
        </p:nvSpPr>
        <p:spPr>
          <a:xfrm>
            <a:off x="1273981" y="3429000"/>
            <a:ext cx="9102468"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choose to sin, we may bring unforeseen and long-term consequences upon ourselves and others.</a:t>
            </a:r>
          </a:p>
        </p:txBody>
      </p:sp>
    </p:spTree>
    <p:extLst>
      <p:ext uri="{BB962C8B-B14F-4D97-AF65-F5344CB8AC3E}">
        <p14:creationId xmlns:p14="http://schemas.microsoft.com/office/powerpoint/2010/main" val="1267788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upRigh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p:cTn id="3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25E781B-2564-4C2B-90B3-1B85AC8F2131}"/>
              </a:ext>
            </a:extLst>
          </p:cNvPr>
          <p:cNvSpPr/>
          <p:nvPr/>
        </p:nvSpPr>
        <p:spPr>
          <a:xfrm>
            <a:off x="1775791" y="828113"/>
            <a:ext cx="8322366" cy="1980554"/>
          </a:xfrm>
          <a:prstGeom prst="round2Same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EA02A9F-E271-4A40-B9A6-0CAA8B9FEEB5}"/>
              </a:ext>
            </a:extLst>
          </p:cNvPr>
          <p:cNvSpPr/>
          <p:nvPr/>
        </p:nvSpPr>
        <p:spPr>
          <a:xfrm>
            <a:off x="3140766" y="777342"/>
            <a:ext cx="6862968" cy="2031325"/>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“It is a fundamental truth that through the Atonement of Jesus Christ we can be cleansed. We can become virtuous and pure. However, sometimes our poor choices leave us with long-term consequences. One of the vital steps to complete repentance is to bear the short- and long-term consequences of our past sins” (Richard G. Scott, “Personal Strength through the Atonement of Jesus Christ,”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2013, 82-83).</a:t>
            </a:r>
          </a:p>
        </p:txBody>
      </p:sp>
      <p:pic>
        <p:nvPicPr>
          <p:cNvPr id="1026" name="Picture 2" descr="Richard G. Scott">
            <a:extLst>
              <a:ext uri="{FF2B5EF4-FFF2-40B4-BE49-F238E27FC236}">
                <a16:creationId xmlns:a16="http://schemas.microsoft.com/office/drawing/2014/main" id="{66782399-299B-49F2-BDAE-4339FC76C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583" y="904714"/>
            <a:ext cx="1113183" cy="13964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FBC86E-F018-41AA-90A5-A80DE760D498}"/>
              </a:ext>
            </a:extLst>
          </p:cNvPr>
          <p:cNvSpPr/>
          <p:nvPr/>
        </p:nvSpPr>
        <p:spPr>
          <a:xfrm>
            <a:off x="1511577" y="3179581"/>
            <a:ext cx="885079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poor choices that might result in unforeseen and long-term consequences both for us and for others?</a:t>
            </a:r>
          </a:p>
        </p:txBody>
      </p:sp>
      <p:sp>
        <p:nvSpPr>
          <p:cNvPr id="6" name="Rectangle 5">
            <a:extLst>
              <a:ext uri="{FF2B5EF4-FFF2-40B4-BE49-F238E27FC236}">
                <a16:creationId xmlns:a16="http://schemas.microsoft.com/office/drawing/2014/main" id="{958D4888-3A80-443E-A4D5-54626063A5D2}"/>
              </a:ext>
            </a:extLst>
          </p:cNvPr>
          <p:cNvSpPr/>
          <p:nvPr/>
        </p:nvSpPr>
        <p:spPr>
          <a:xfrm>
            <a:off x="1940408" y="2301179"/>
            <a:ext cx="1287532"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Richard G. Scott</a:t>
            </a:r>
            <a:endParaRPr lang="en-US" sz="1100" b="1" dirty="0"/>
          </a:p>
        </p:txBody>
      </p:sp>
    </p:spTree>
    <p:extLst>
      <p:ext uri="{BB962C8B-B14F-4D97-AF65-F5344CB8AC3E}">
        <p14:creationId xmlns:p14="http://schemas.microsoft.com/office/powerpoint/2010/main" val="2317825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D26CFC-EC4A-4432-88A0-33748DDE0BD0}"/>
              </a:ext>
            </a:extLst>
          </p:cNvPr>
          <p:cNvSpPr/>
          <p:nvPr/>
        </p:nvSpPr>
        <p:spPr>
          <a:xfrm>
            <a:off x="1568607" y="2767280"/>
            <a:ext cx="9054786" cy="1323439"/>
          </a:xfrm>
          <a:prstGeom prst="rect">
            <a:avLst/>
          </a:prstGeom>
        </p:spPr>
        <p:txBody>
          <a:bodyPr wrap="none">
            <a:spAutoFit/>
          </a:bodyPr>
          <a:lstStyle/>
          <a:p>
            <a:pPr algn="ctr" fontAlgn="base"/>
            <a:r>
              <a:rPr lang="en-US" sz="4000" b="1" dirty="0">
                <a:solidFill>
                  <a:schemeClr val="accent1">
                    <a:lumMod val="75000"/>
                  </a:schemeClr>
                </a:solidFill>
                <a:latin typeface="Arial Rounded MT Bold" panose="020F0704030504030204" pitchFamily="34" charset="0"/>
                <a:cs typeface="Arial" panose="020B0604020202020204" pitchFamily="34" charset="0"/>
              </a:rPr>
              <a:t>“Turmoil and strife in David’s family </a:t>
            </a:r>
          </a:p>
          <a:p>
            <a:pPr algn="ctr" fontAlgn="base"/>
            <a:r>
              <a:rPr lang="en-US" sz="4000" b="1" dirty="0">
                <a:solidFill>
                  <a:schemeClr val="accent1">
                    <a:lumMod val="75000"/>
                  </a:schemeClr>
                </a:solidFill>
                <a:latin typeface="Arial Rounded MT Bold" panose="020F0704030504030204" pitchFamily="34" charset="0"/>
                <a:cs typeface="Arial" panose="020B0604020202020204" pitchFamily="34" charset="0"/>
              </a:rPr>
              <a:t>lead to civil war”</a:t>
            </a:r>
            <a:endParaRPr lang="en-US" sz="4000" b="1" dirty="0">
              <a:solidFill>
                <a:schemeClr val="accent1">
                  <a:lumMod val="75000"/>
                </a:schemeClr>
              </a:solidFill>
              <a:effectLst/>
              <a:latin typeface="Arial Rounded MT Bold" panose="020F07040305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8E01AC8F-BC1C-4216-9398-135F5B136515}"/>
              </a:ext>
            </a:extLst>
          </p:cNvPr>
          <p:cNvSpPr/>
          <p:nvPr/>
        </p:nvSpPr>
        <p:spPr>
          <a:xfrm>
            <a:off x="1096505" y="779683"/>
            <a:ext cx="1888659"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2 Samuel 13–18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35848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1AF2A3-D423-4DB7-A16D-8AE44C5ECDEE}"/>
              </a:ext>
            </a:extLst>
          </p:cNvPr>
          <p:cNvSpPr/>
          <p:nvPr/>
        </p:nvSpPr>
        <p:spPr>
          <a:xfrm>
            <a:off x="1047735" y="2583614"/>
            <a:ext cx="2240332" cy="598561"/>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93A8779-FD41-46A7-96B3-EC757B8CAEA6}"/>
              </a:ext>
            </a:extLst>
          </p:cNvPr>
          <p:cNvSpPr/>
          <p:nvPr/>
        </p:nvSpPr>
        <p:spPr>
          <a:xfrm>
            <a:off x="1043488" y="2945260"/>
            <a:ext cx="9359467" cy="1200329"/>
          </a:xfrm>
          <a:prstGeom prst="roundRect">
            <a:avLst/>
          </a:prstGeom>
          <a:solidFill>
            <a:srgbClr val="59C7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58BBA53-D9C1-4EC3-8304-3DFE2017ED47}"/>
              </a:ext>
            </a:extLst>
          </p:cNvPr>
          <p:cNvSpPr/>
          <p:nvPr/>
        </p:nvSpPr>
        <p:spPr>
          <a:xfrm>
            <a:off x="1034486" y="968273"/>
            <a:ext cx="55184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of the dangers of getting angry?</a:t>
            </a:r>
          </a:p>
        </p:txBody>
      </p:sp>
      <p:sp>
        <p:nvSpPr>
          <p:cNvPr id="4" name="Rectangle 3">
            <a:extLst>
              <a:ext uri="{FF2B5EF4-FFF2-40B4-BE49-F238E27FC236}">
                <a16:creationId xmlns:a16="http://schemas.microsoft.com/office/drawing/2014/main" id="{E894965D-B549-49E7-8CB7-962D225287F4}"/>
              </a:ext>
            </a:extLst>
          </p:cNvPr>
          <p:cNvSpPr/>
          <p:nvPr/>
        </p:nvSpPr>
        <p:spPr>
          <a:xfrm>
            <a:off x="1034485" y="1415066"/>
            <a:ext cx="669153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do you know that does very well at not getting angry?</a:t>
            </a:r>
          </a:p>
        </p:txBody>
      </p:sp>
      <p:sp>
        <p:nvSpPr>
          <p:cNvPr id="5" name="Rectangle 4">
            <a:extLst>
              <a:ext uri="{FF2B5EF4-FFF2-40B4-BE49-F238E27FC236}">
                <a16:creationId xmlns:a16="http://schemas.microsoft.com/office/drawing/2014/main" id="{A38B1301-7364-487A-877C-9D559B815BCD}"/>
              </a:ext>
            </a:extLst>
          </p:cNvPr>
          <p:cNvSpPr/>
          <p:nvPr/>
        </p:nvSpPr>
        <p:spPr>
          <a:xfrm>
            <a:off x="1034485" y="1861859"/>
            <a:ext cx="936847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acting out on lustful desires bring heartache and pain to those who are affected by those actions?</a:t>
            </a:r>
          </a:p>
        </p:txBody>
      </p:sp>
      <p:sp>
        <p:nvSpPr>
          <p:cNvPr id="6" name="Rectangle 5">
            <a:extLst>
              <a:ext uri="{FF2B5EF4-FFF2-40B4-BE49-F238E27FC236}">
                <a16:creationId xmlns:a16="http://schemas.microsoft.com/office/drawing/2014/main" id="{D1807A17-D6A0-4C01-9B3C-AA1B0D2B4FE0}"/>
              </a:ext>
            </a:extLst>
          </p:cNvPr>
          <p:cNvSpPr/>
          <p:nvPr/>
        </p:nvSpPr>
        <p:spPr>
          <a:xfrm>
            <a:off x="1034485" y="2585651"/>
            <a:ext cx="224933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Samuel 13:28-29 </a:t>
            </a:r>
          </a:p>
        </p:txBody>
      </p:sp>
      <p:sp>
        <p:nvSpPr>
          <p:cNvPr id="7" name="Rectangle 6">
            <a:extLst>
              <a:ext uri="{FF2B5EF4-FFF2-40B4-BE49-F238E27FC236}">
                <a16:creationId xmlns:a16="http://schemas.microsoft.com/office/drawing/2014/main" id="{90C10E6C-9FD8-4E1B-8A6E-7751C056BB4A}"/>
              </a:ext>
            </a:extLst>
          </p:cNvPr>
          <p:cNvSpPr/>
          <p:nvPr/>
        </p:nvSpPr>
        <p:spPr>
          <a:xfrm>
            <a:off x="1034484" y="4239451"/>
            <a:ext cx="61050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Absalom’s unchecked anger lead him to do?</a:t>
            </a:r>
          </a:p>
        </p:txBody>
      </p:sp>
      <p:sp>
        <p:nvSpPr>
          <p:cNvPr id="8" name="Rectangle 7">
            <a:extLst>
              <a:ext uri="{FF2B5EF4-FFF2-40B4-BE49-F238E27FC236}">
                <a16:creationId xmlns:a16="http://schemas.microsoft.com/office/drawing/2014/main" id="{F0B7083A-2E41-4222-822F-5252B7180772}"/>
              </a:ext>
            </a:extLst>
          </p:cNvPr>
          <p:cNvSpPr/>
          <p:nvPr/>
        </p:nvSpPr>
        <p:spPr>
          <a:xfrm>
            <a:off x="1034484" y="2945260"/>
            <a:ext cx="9368471"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the servants of Absalom did unto Amnon as Absalom had commanded. Then all the king’s sons arose, and every man gat him up upon his mule, and fled.</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 And it came to pass, while they were in the way, that tidings came to David, saying, Absalom hath slain all the king’s sons, and there is not one of them left.</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C2F5274-E6DA-4486-9BF2-8DD8341134FF}"/>
              </a:ext>
            </a:extLst>
          </p:cNvPr>
          <p:cNvSpPr/>
          <p:nvPr/>
        </p:nvSpPr>
        <p:spPr>
          <a:xfrm>
            <a:off x="1034484" y="4702646"/>
            <a:ext cx="70535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account of Absalom and Amnon? </a:t>
            </a:r>
          </a:p>
        </p:txBody>
      </p:sp>
      <p:sp>
        <p:nvSpPr>
          <p:cNvPr id="10" name="Rectangle 9">
            <a:extLst>
              <a:ext uri="{FF2B5EF4-FFF2-40B4-BE49-F238E27FC236}">
                <a16:creationId xmlns:a16="http://schemas.microsoft.com/office/drawing/2014/main" id="{1E818D7E-0380-4C97-AC26-96A5FF6B920C}"/>
              </a:ext>
            </a:extLst>
          </p:cNvPr>
          <p:cNvSpPr/>
          <p:nvPr/>
        </p:nvSpPr>
        <p:spPr>
          <a:xfrm>
            <a:off x="1043488" y="5165840"/>
            <a:ext cx="6682527"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not controlled, anger can lead to sin and violent actions.</a:t>
            </a:r>
          </a:p>
        </p:txBody>
      </p:sp>
    </p:spTree>
    <p:extLst>
      <p:ext uri="{BB962C8B-B14F-4D97-AF65-F5344CB8AC3E}">
        <p14:creationId xmlns:p14="http://schemas.microsoft.com/office/powerpoint/2010/main" val="3776273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2000"/>
                                        <p:tgtEl>
                                          <p:spTgt spid="6"/>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edge">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strVal val="#ppt_w*0.70"/>
                                          </p:val>
                                        </p:tav>
                                        <p:tav tm="100000">
                                          <p:val>
                                            <p:strVal val="#ppt_w"/>
                                          </p:val>
                                        </p:tav>
                                      </p:tavLst>
                                    </p:anim>
                                    <p:anim calcmode="lin" valueType="num">
                                      <p:cBhvr>
                                        <p:cTn id="34" dur="1000" fill="hold"/>
                                        <p:tgtEl>
                                          <p:spTgt spid="7"/>
                                        </p:tgtEl>
                                        <p:attrNameLst>
                                          <p:attrName>ppt_h</p:attrName>
                                        </p:attrNameLst>
                                      </p:cBhvr>
                                      <p:tavLst>
                                        <p:tav tm="0">
                                          <p:val>
                                            <p:strVal val="#ppt_h"/>
                                          </p:val>
                                        </p:tav>
                                        <p:tav tm="100000">
                                          <p:val>
                                            <p:strVal val="#ppt_h"/>
                                          </p:val>
                                        </p:tav>
                                      </p:tavLst>
                                    </p:anim>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p:cTn id="46"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48"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4" grpId="0"/>
      <p:bldP spid="5" grpId="0"/>
      <p:bldP spid="6" grpId="0"/>
      <p:bldP spid="7" grpId="0"/>
      <p:bldP spid="8" grpId="0"/>
      <p:bldP spid="9"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E78A1B4E-23C6-4D7B-912D-5E0738C3E88C}"/>
              </a:ext>
            </a:extLst>
          </p:cNvPr>
          <p:cNvSpPr/>
          <p:nvPr/>
        </p:nvSpPr>
        <p:spPr>
          <a:xfrm>
            <a:off x="1113183" y="874643"/>
            <a:ext cx="9329531" cy="4185979"/>
          </a:xfrm>
          <a:prstGeom prst="round2Diag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E4B1A6A-2E68-4FE2-9CAE-370C14935F85}"/>
              </a:ext>
            </a:extLst>
          </p:cNvPr>
          <p:cNvSpPr/>
          <p:nvPr/>
        </p:nvSpPr>
        <p:spPr>
          <a:xfrm>
            <a:off x="1431235" y="975741"/>
            <a:ext cx="8653670" cy="4031873"/>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			“A cunning part of [Satan’s] strategy is to dissociate anger from agency, 				making us believe that we are victims of an emotion that we cannot control. 				We hear, ‘I lost my temper.’ Losing one’s temper is an interesting choice of 				words that has become a widely used idiom. To ‘lose something’ implies ‘not 			meaning to,’ ‘accidental,’ ‘involuntary,’ ‘not responsible’—careless perhaps but 			‘not responsible.’</a:t>
            </a:r>
          </a:p>
          <a:p>
            <a:pPr algn="just" fontAlgn="base"/>
            <a:r>
              <a:rPr lang="en-US" sz="1600" dirty="0">
                <a:solidFill>
                  <a:schemeClr val="bg1"/>
                </a:solidFill>
                <a:latin typeface="Arial" panose="020B0604020202020204" pitchFamily="34" charset="0"/>
                <a:cs typeface="Arial" panose="020B0604020202020204" pitchFamily="34" charset="0"/>
              </a:rPr>
              <a:t>			“‘He made me mad.’ This is another phrase we hear, also implying lack of 				control or agency. This is a myth that must be debunked. No one makes us mad. Others don’t make us angry. There is no force involved. Becoming angry is a conscious choice, a decision; therefore, we can make the choice not to become angry. </a:t>
            </a:r>
            <a:r>
              <a:rPr lang="en-US" sz="1600" i="1" dirty="0">
                <a:solidFill>
                  <a:schemeClr val="bg1"/>
                </a:solidFill>
                <a:latin typeface="Arial" panose="020B0604020202020204" pitchFamily="34" charset="0"/>
                <a:cs typeface="Arial" panose="020B0604020202020204" pitchFamily="34" charset="0"/>
              </a:rPr>
              <a:t>We</a:t>
            </a:r>
            <a:r>
              <a:rPr lang="en-US" sz="1600" dirty="0">
                <a:solidFill>
                  <a:schemeClr val="bg1"/>
                </a:solidFill>
                <a:latin typeface="Arial" panose="020B0604020202020204" pitchFamily="34" charset="0"/>
                <a:cs typeface="Arial" panose="020B0604020202020204" pitchFamily="34" charset="0"/>
              </a:rPr>
              <a:t> choose!</a:t>
            </a:r>
          </a:p>
          <a:p>
            <a:pPr algn="just" fontAlgn="base"/>
            <a:r>
              <a:rPr lang="en-US" sz="1600" dirty="0">
                <a:solidFill>
                  <a:schemeClr val="bg1"/>
                </a:solidFill>
                <a:latin typeface="Arial" panose="020B0604020202020204" pitchFamily="34" charset="0"/>
                <a:cs typeface="Arial" panose="020B0604020202020204" pitchFamily="34" charset="0"/>
              </a:rPr>
              <a:t>“To those who say, ‘But I can’t help myself,’ author William Wilbanks responds: ‘Nonsense.’</a:t>
            </a:r>
          </a:p>
          <a:p>
            <a:pPr algn="just" fontAlgn="base"/>
            <a:r>
              <a:rPr lang="en-US" sz="1600" dirty="0">
                <a:solidFill>
                  <a:schemeClr val="bg1"/>
                </a:solidFill>
                <a:latin typeface="Arial" panose="020B0604020202020204" pitchFamily="34" charset="0"/>
                <a:cs typeface="Arial" panose="020B0604020202020204" pitchFamily="34" charset="0"/>
              </a:rPr>
              <a:t>“‘Aggression, … suppressing the anger, talking about it, screaming and yelling,’ are all learned strategies in dealing with anger. ‘We </a:t>
            </a:r>
            <a:r>
              <a:rPr lang="en-US" sz="1600" i="1" dirty="0">
                <a:solidFill>
                  <a:schemeClr val="bg1"/>
                </a:solidFill>
                <a:latin typeface="Arial" panose="020B0604020202020204" pitchFamily="34" charset="0"/>
                <a:cs typeface="Arial" panose="020B0604020202020204" pitchFamily="34" charset="0"/>
              </a:rPr>
              <a:t>choose</a:t>
            </a:r>
            <a:r>
              <a:rPr lang="en-US" sz="1600" dirty="0">
                <a:solidFill>
                  <a:schemeClr val="bg1"/>
                </a:solidFill>
                <a:latin typeface="Arial" panose="020B0604020202020204" pitchFamily="34" charset="0"/>
                <a:cs typeface="Arial" panose="020B0604020202020204" pitchFamily="34" charset="0"/>
              </a:rPr>
              <a:t> the one that has proved effective for us in the past. Ever notice how seldom we lose control when frustrated by our boss, but how often we do when annoyed by friends or family?’ (‘The New Obscenity,’ </a:t>
            </a:r>
            <a:r>
              <a:rPr lang="en-US" sz="1600" i="1" dirty="0">
                <a:solidFill>
                  <a:schemeClr val="bg1"/>
                </a:solidFill>
                <a:latin typeface="Arial" panose="020B0604020202020204" pitchFamily="34" charset="0"/>
                <a:cs typeface="Arial" panose="020B0604020202020204" pitchFamily="34" charset="0"/>
              </a:rPr>
              <a:t>Reader’s Digest,</a:t>
            </a:r>
            <a:r>
              <a:rPr lang="en-US" sz="1600" dirty="0">
                <a:solidFill>
                  <a:schemeClr val="bg1"/>
                </a:solidFill>
                <a:latin typeface="Arial" panose="020B0604020202020204" pitchFamily="34" charset="0"/>
                <a:cs typeface="Arial" panose="020B0604020202020204" pitchFamily="34" charset="0"/>
              </a:rPr>
              <a:t> Dec. 1988, 24; emphasis added)” (Lynn G. Robbins, “Agency and Anger,” </a:t>
            </a:r>
            <a:r>
              <a:rPr lang="en-US" sz="1600" i="1" dirty="0">
                <a:solidFill>
                  <a:schemeClr val="bg1"/>
                </a:solidFill>
                <a:latin typeface="Arial" panose="020B0604020202020204" pitchFamily="34" charset="0"/>
                <a:cs typeface="Arial" panose="020B0604020202020204" pitchFamily="34" charset="0"/>
              </a:rPr>
              <a:t>Ensign,</a:t>
            </a:r>
            <a:r>
              <a:rPr lang="en-US" sz="1600" dirty="0">
                <a:solidFill>
                  <a:schemeClr val="bg1"/>
                </a:solidFill>
                <a:latin typeface="Arial" panose="020B0604020202020204" pitchFamily="34" charset="0"/>
                <a:cs typeface="Arial" panose="020B0604020202020204" pitchFamily="34" charset="0"/>
              </a:rPr>
              <a:t> May 1998, 80).</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1026" name="Picture 2" descr="Lynn G. Robbins">
            <a:extLst>
              <a:ext uri="{FF2B5EF4-FFF2-40B4-BE49-F238E27FC236}">
                <a16:creationId xmlns:a16="http://schemas.microsoft.com/office/drawing/2014/main" id="{19DB9056-32BB-4302-A88F-790816A76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514" y="1072200"/>
            <a:ext cx="1138858" cy="13736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7D7AD8B-F3C4-4E34-AB11-F52578EBADD1}"/>
              </a:ext>
            </a:extLst>
          </p:cNvPr>
          <p:cNvSpPr/>
          <p:nvPr/>
        </p:nvSpPr>
        <p:spPr>
          <a:xfrm>
            <a:off x="1544406" y="2487101"/>
            <a:ext cx="1257074" cy="415498"/>
          </a:xfrm>
          <a:prstGeom prst="rect">
            <a:avLst/>
          </a:prstGeom>
        </p:spPr>
        <p:txBody>
          <a:bodyPr wrap="none">
            <a:spAutoFit/>
          </a:bodyPr>
          <a:lstStyle/>
          <a:p>
            <a:pPr algn="ct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a:t>
            </a:r>
          </a:p>
          <a:p>
            <a:pPr algn="ctr"/>
            <a:r>
              <a:rPr lang="en-US" sz="10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Lynn G. Robbins</a:t>
            </a:r>
            <a:endParaRPr lang="en-US" sz="105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048E24C4-6CBD-4975-A745-15449C89004A}"/>
              </a:ext>
            </a:extLst>
          </p:cNvPr>
          <p:cNvSpPr/>
          <p:nvPr/>
        </p:nvSpPr>
        <p:spPr>
          <a:xfrm>
            <a:off x="1431235" y="5230997"/>
            <a:ext cx="8653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you learn about controlling anger from Elder Robbins’s statement?</a:t>
            </a:r>
          </a:p>
        </p:txBody>
      </p:sp>
    </p:spTree>
    <p:extLst>
      <p:ext uri="{BB962C8B-B14F-4D97-AF65-F5344CB8AC3E}">
        <p14:creationId xmlns:p14="http://schemas.microsoft.com/office/powerpoint/2010/main" val="605091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2</TotalTime>
  <Words>1051</Words>
  <Application>Microsoft Office PowerPoint</Application>
  <PresentationFormat>Widescreen</PresentationFormat>
  <Paragraphs>54</Paragraphs>
  <Slides>12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Calibri</vt:lpstr>
      <vt:lpstr>Open Sans</vt:lpstr>
      <vt:lpstr>Rockwell</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4616</cp:revision>
  <dcterms:created xsi:type="dcterms:W3CDTF">2018-08-29T04:26:39Z</dcterms:created>
  <dcterms:modified xsi:type="dcterms:W3CDTF">2022-02-05T01:43:00Z</dcterms:modified>
</cp:coreProperties>
</file>