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81" r:id="rId3"/>
    <p:sldId id="382" r:id="rId4"/>
    <p:sldId id="383" r:id="rId5"/>
    <p:sldId id="384" r:id="rId6"/>
    <p:sldId id="385" r:id="rId7"/>
    <p:sldId id="387" r:id="rId8"/>
    <p:sldId id="388" r:id="rId9"/>
    <p:sldId id="389" r:id="rId10"/>
    <p:sldId id="390" r:id="rId11"/>
    <p:sldId id="391" r:id="rId12"/>
    <p:sldId id="392" r:id="rId13"/>
    <p:sldId id="393" r:id="rId14"/>
    <p:sldId id="394" r:id="rId15"/>
    <p:sldId id="396" r:id="rId16"/>
    <p:sldId id="397" r:id="rId17"/>
    <p:sldId id="39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2DF"/>
    <a:srgbClr val="E97159"/>
    <a:srgbClr val="FF6600"/>
    <a:srgbClr val="D88028"/>
    <a:srgbClr val="D6E513"/>
    <a:srgbClr val="59C7E9"/>
    <a:srgbClr val="6F7CBF"/>
    <a:srgbClr val="FFD757"/>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https://www.youtube.com/embed/aZrIa8az4Dk?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https://www.youtube.com/embed/2wdZWj3wDyY?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aRjBIYtt4H0?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FF00"/>
                </a:solidFill>
                <a:effectLst>
                  <a:outerShdw blurRad="38100" dist="38100" dir="2700000" algn="tl">
                    <a:srgbClr val="000000">
                      <a:alpha val="43137"/>
                    </a:srgbClr>
                  </a:outerShdw>
                </a:effectLst>
                <a:latin typeface="MV Boli" panose="02000500030200090000" pitchFamily="2" charset="0"/>
                <a:ea typeface="MS Gothic" panose="020B0609070205080204" pitchFamily="49" charset="-128"/>
                <a:cs typeface="MV Boli" panose="0200050003020009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E5C590-039A-4076-91F2-E9B6718FDA12}"/>
              </a:ext>
            </a:extLst>
          </p:cNvPr>
          <p:cNvSpPr/>
          <p:nvPr/>
        </p:nvSpPr>
        <p:spPr>
          <a:xfrm>
            <a:off x="991184" y="1283953"/>
            <a:ext cx="2420234" cy="131441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F658930-6E47-4E8D-9A68-054ACF05948F}"/>
              </a:ext>
            </a:extLst>
          </p:cNvPr>
          <p:cNvSpPr/>
          <p:nvPr/>
        </p:nvSpPr>
        <p:spPr>
          <a:xfrm>
            <a:off x="993913" y="1627569"/>
            <a:ext cx="10198716" cy="458942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4F3B84D-9BB2-4895-A7E3-7EF15077B7D8}"/>
              </a:ext>
            </a:extLst>
          </p:cNvPr>
          <p:cNvSpPr/>
          <p:nvPr/>
        </p:nvSpPr>
        <p:spPr>
          <a:xfrm>
            <a:off x="1235181" y="742813"/>
            <a:ext cx="43524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you counsel David to do?</a:t>
            </a:r>
          </a:p>
        </p:txBody>
      </p:sp>
      <p:sp>
        <p:nvSpPr>
          <p:cNvPr id="4" name="Rectangle 3">
            <a:extLst>
              <a:ext uri="{FF2B5EF4-FFF2-40B4-BE49-F238E27FC236}">
                <a16:creationId xmlns:a16="http://schemas.microsoft.com/office/drawing/2014/main" id="{74F7FCA5-61A7-4211-9EC2-0CC7CB7A7AC0}"/>
              </a:ext>
            </a:extLst>
          </p:cNvPr>
          <p:cNvSpPr/>
          <p:nvPr/>
        </p:nvSpPr>
        <p:spPr>
          <a:xfrm>
            <a:off x="1235181" y="1297205"/>
            <a:ext cx="2044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Samuel 11:6-13</a:t>
            </a:r>
          </a:p>
        </p:txBody>
      </p:sp>
      <p:sp>
        <p:nvSpPr>
          <p:cNvPr id="5" name="Rectangle 4">
            <a:extLst>
              <a:ext uri="{FF2B5EF4-FFF2-40B4-BE49-F238E27FC236}">
                <a16:creationId xmlns:a16="http://schemas.microsoft.com/office/drawing/2014/main" id="{92479D9B-7A3E-42BB-A981-09DB4628CEDD}"/>
              </a:ext>
            </a:extLst>
          </p:cNvPr>
          <p:cNvSpPr/>
          <p:nvPr/>
        </p:nvSpPr>
        <p:spPr>
          <a:xfrm>
            <a:off x="1235181" y="1666537"/>
            <a:ext cx="9716180" cy="443198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 And David sent to Joab, saying, Send me Uriah the Hittite. And Joab sent Uriah to David.</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when Uriah was come unto him, David demanded of him how Joab did, and how the people did, and how the war prospered.</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David said to Uriah, Go down to thy house, and wash thy feet. And Uriah departed out of the king’s house, and there followed him a mess of meat from the king.</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But Uriah slept at the door of the king’s house with all the servants of his lord, and went not down to his house.</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when they had told David, saying, Uriah went not down unto his house, David said unto Uriah, Camest thou not from thyjourney? why then didst thou not go down unto thine house?</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Uriah said unto David, The ark, and Israel, and Judah, abide in tents; and my lord Joab, and the servants of my lord, are encamped in the open fields; shall I then go into mine house, to eat and to drink, and to lie with my wife? as thou livest, and as thy soul liveth, I will not do this thing.</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David said to Uriah, Tarry here to day also, and to morrow I will let thee depart. So Uriah abode in Jerusalem that day, and the morrow.</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when David had called him, he did eat and drink before him; and he made him drunk: and at even he went out to lie on his bed with the servants of his lord, but went not down to his house.</a:t>
            </a:r>
          </a:p>
        </p:txBody>
      </p:sp>
    </p:spTree>
    <p:extLst>
      <p:ext uri="{BB962C8B-B14F-4D97-AF65-F5344CB8AC3E}">
        <p14:creationId xmlns:p14="http://schemas.microsoft.com/office/powerpoint/2010/main" val="139076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1500"/>
                                        <p:tgtEl>
                                          <p:spTgt spid="7"/>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150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vertical)">
                                      <p:cBhvr>
                                        <p:cTn id="13" dur="1500"/>
                                        <p:tgtEl>
                                          <p:spTgt spid="4"/>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26FE89-2CB3-46B5-9EA4-838415FE4BA4}"/>
              </a:ext>
            </a:extLst>
          </p:cNvPr>
          <p:cNvSpPr/>
          <p:nvPr/>
        </p:nvSpPr>
        <p:spPr>
          <a:xfrm>
            <a:off x="795130" y="2428029"/>
            <a:ext cx="2236574" cy="100097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82DA500-F765-4172-B3F1-B56A04188366}"/>
              </a:ext>
            </a:extLst>
          </p:cNvPr>
          <p:cNvSpPr/>
          <p:nvPr/>
        </p:nvSpPr>
        <p:spPr>
          <a:xfrm>
            <a:off x="795130" y="2757605"/>
            <a:ext cx="10005392" cy="230832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2BC7CE8-E1DC-42C9-8D0C-2C5455876CAD}"/>
              </a:ext>
            </a:extLst>
          </p:cNvPr>
          <p:cNvSpPr/>
          <p:nvPr/>
        </p:nvSpPr>
        <p:spPr>
          <a:xfrm>
            <a:off x="914400" y="829773"/>
            <a:ext cx="74609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David was trying to persuade Uriah to go home?</a:t>
            </a:r>
          </a:p>
        </p:txBody>
      </p:sp>
      <p:sp>
        <p:nvSpPr>
          <p:cNvPr id="4" name="Rectangle 3">
            <a:extLst>
              <a:ext uri="{FF2B5EF4-FFF2-40B4-BE49-F238E27FC236}">
                <a16:creationId xmlns:a16="http://schemas.microsoft.com/office/drawing/2014/main" id="{9DEC86D8-BA56-46EA-BA93-89CA1841A121}"/>
              </a:ext>
            </a:extLst>
          </p:cNvPr>
          <p:cNvSpPr/>
          <p:nvPr/>
        </p:nvSpPr>
        <p:spPr>
          <a:xfrm>
            <a:off x="914400" y="1362525"/>
            <a:ext cx="39421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Uriah refuse to go home?</a:t>
            </a:r>
          </a:p>
        </p:txBody>
      </p:sp>
      <p:sp>
        <p:nvSpPr>
          <p:cNvPr id="5" name="Rectangle 4">
            <a:extLst>
              <a:ext uri="{FF2B5EF4-FFF2-40B4-BE49-F238E27FC236}">
                <a16:creationId xmlns:a16="http://schemas.microsoft.com/office/drawing/2014/main" id="{00273775-8DFF-422A-9BFF-0892EC95AEF7}"/>
              </a:ext>
            </a:extLst>
          </p:cNvPr>
          <p:cNvSpPr/>
          <p:nvPr/>
        </p:nvSpPr>
        <p:spPr>
          <a:xfrm>
            <a:off x="914399" y="1895277"/>
            <a:ext cx="87596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were motivated by devotion to Israel, contrast with David’s actions? </a:t>
            </a:r>
          </a:p>
        </p:txBody>
      </p:sp>
      <p:sp>
        <p:nvSpPr>
          <p:cNvPr id="6" name="Rectangle 5">
            <a:extLst>
              <a:ext uri="{FF2B5EF4-FFF2-40B4-BE49-F238E27FC236}">
                <a16:creationId xmlns:a16="http://schemas.microsoft.com/office/drawing/2014/main" id="{585498AB-2950-4575-805D-62B4C901C1CE}"/>
              </a:ext>
            </a:extLst>
          </p:cNvPr>
          <p:cNvSpPr/>
          <p:nvPr/>
        </p:nvSpPr>
        <p:spPr>
          <a:xfrm>
            <a:off x="914399" y="2428029"/>
            <a:ext cx="22365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Samuel 11:14-17 </a:t>
            </a:r>
          </a:p>
        </p:txBody>
      </p:sp>
      <p:sp>
        <p:nvSpPr>
          <p:cNvPr id="7" name="Rectangle 6">
            <a:extLst>
              <a:ext uri="{FF2B5EF4-FFF2-40B4-BE49-F238E27FC236}">
                <a16:creationId xmlns:a16="http://schemas.microsoft.com/office/drawing/2014/main" id="{D0C8F4E5-55F2-4CF4-83ED-BFD32C627D52}"/>
              </a:ext>
            </a:extLst>
          </p:cNvPr>
          <p:cNvSpPr/>
          <p:nvPr/>
        </p:nvSpPr>
        <p:spPr>
          <a:xfrm>
            <a:off x="914399" y="2704597"/>
            <a:ext cx="9713844"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 And it came to pass in the morning, that David wrote a letter to Joab, and sent it by the hand of Uriah.</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he wrote in the letter, saying, Set ye Uriah in the forefront of the hottest battle, and retire ye from him, that he may be smitten, and die.</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it came to pass, when Joab observed the city, that he assigned Uriah unto a place where he knew that valiant men were.</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the men of the city went out, and fought with Joab: and there fell some of the people of the servants of David; and Uriah the Hittite died also.</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CF7EC08-A903-4717-8143-ACBC0CF63D31}"/>
              </a:ext>
            </a:extLst>
          </p:cNvPr>
          <p:cNvSpPr/>
          <p:nvPr/>
        </p:nvSpPr>
        <p:spPr>
          <a:xfrm>
            <a:off x="914399" y="5126143"/>
            <a:ext cx="6378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sin did David commit in order to hide his adultery?</a:t>
            </a:r>
          </a:p>
        </p:txBody>
      </p:sp>
      <p:sp>
        <p:nvSpPr>
          <p:cNvPr id="9" name="Rectangle 8">
            <a:extLst>
              <a:ext uri="{FF2B5EF4-FFF2-40B4-BE49-F238E27FC236}">
                <a16:creationId xmlns:a16="http://schemas.microsoft.com/office/drawing/2014/main" id="{1903CAA8-4B11-438C-80A5-51817B0AC843}"/>
              </a:ext>
            </a:extLst>
          </p:cNvPr>
          <p:cNvSpPr/>
          <p:nvPr/>
        </p:nvSpPr>
        <p:spPr>
          <a:xfrm>
            <a:off x="914399" y="5517658"/>
            <a:ext cx="6370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from David’s attempt to hide his sin? </a:t>
            </a:r>
          </a:p>
        </p:txBody>
      </p:sp>
      <p:sp>
        <p:nvSpPr>
          <p:cNvPr id="10" name="Rectangle 9">
            <a:extLst>
              <a:ext uri="{FF2B5EF4-FFF2-40B4-BE49-F238E27FC236}">
                <a16:creationId xmlns:a16="http://schemas.microsoft.com/office/drawing/2014/main" id="{136BB27A-F97C-4AD0-9254-7893F39422CB}"/>
              </a:ext>
            </a:extLst>
          </p:cNvPr>
          <p:cNvSpPr/>
          <p:nvPr/>
        </p:nvSpPr>
        <p:spPr>
          <a:xfrm>
            <a:off x="914399" y="5909173"/>
            <a:ext cx="724894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Seeking to hide our sins can lead to additional and more serious sins.</a:t>
            </a:r>
          </a:p>
        </p:txBody>
      </p:sp>
    </p:spTree>
    <p:extLst>
      <p:ext uri="{BB962C8B-B14F-4D97-AF65-F5344CB8AC3E}">
        <p14:creationId xmlns:p14="http://schemas.microsoft.com/office/powerpoint/2010/main" val="719949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 calcmode="lin" valueType="num">
                                      <p:cBhvr>
                                        <p:cTn id="40" dur="500" fill="hold"/>
                                        <p:tgtEl>
                                          <p:spTgt spid="9"/>
                                        </p:tgtEl>
                                        <p:attrNameLst>
                                          <p:attrName>style.rotation</p:attrName>
                                        </p:attrNameLst>
                                      </p:cBhvr>
                                      <p:tavLst>
                                        <p:tav tm="0">
                                          <p:val>
                                            <p:fltVal val="360"/>
                                          </p:val>
                                        </p:tav>
                                        <p:tav tm="100000">
                                          <p:val>
                                            <p:fltVal val="0"/>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10">
                                            <p:txEl>
                                              <p:pRg st="0" end="0"/>
                                            </p:txEl>
                                          </p:spTgt>
                                        </p:tgtEl>
                                        <p:attrNameLst>
                                          <p:attrName>style.visibility</p:attrName>
                                        </p:attrNameLst>
                                      </p:cBhvr>
                                      <p:to>
                                        <p:strVal val="visible"/>
                                      </p:to>
                                    </p:set>
                                    <p:anim by="(-#ppt_w*2)" calcmode="lin" valueType="num">
                                      <p:cBhvr rctx="PPT">
                                        <p:cTn id="46" dur="125" autoRev="1" fill="hold">
                                          <p:stCondLst>
                                            <p:cond delay="0"/>
                                          </p:stCondLst>
                                        </p:cTn>
                                        <p:tgtEl>
                                          <p:spTgt spid="10">
                                            <p:txEl>
                                              <p:pRg st="0" end="0"/>
                                            </p:txEl>
                                          </p:spTgt>
                                        </p:tgtEl>
                                        <p:attrNameLst>
                                          <p:attrName>ppt_w</p:attrName>
                                        </p:attrNameLst>
                                      </p:cBhvr>
                                    </p:anim>
                                    <p:anim by="(#ppt_w*0.50)" calcmode="lin" valueType="num">
                                      <p:cBhvr>
                                        <p:cTn id="47" dur="125" decel="50000" autoRev="1" fill="hold">
                                          <p:stCondLst>
                                            <p:cond delay="0"/>
                                          </p:stCondLst>
                                        </p:cTn>
                                        <p:tgtEl>
                                          <p:spTgt spid="10">
                                            <p:txEl>
                                              <p:pRg st="0" end="0"/>
                                            </p:txEl>
                                          </p:spTgt>
                                        </p:tgtEl>
                                        <p:attrNameLst>
                                          <p:attrName>ppt_x</p:attrName>
                                        </p:attrNameLst>
                                      </p:cBhvr>
                                    </p:anim>
                                    <p:anim from="(-#ppt_h/2)" to="(#ppt_y)" calcmode="lin" valueType="num">
                                      <p:cBhvr>
                                        <p:cTn id="48" dur="250" fill="hold">
                                          <p:stCondLst>
                                            <p:cond delay="0"/>
                                          </p:stCondLst>
                                        </p:cTn>
                                        <p:tgtEl>
                                          <p:spTgt spid="10">
                                            <p:txEl>
                                              <p:pRg st="0" end="0"/>
                                            </p:txEl>
                                          </p:spTgt>
                                        </p:tgtEl>
                                        <p:attrNameLst>
                                          <p:attrName>ppt_y</p:attrName>
                                        </p:attrNameLst>
                                      </p:cBhvr>
                                    </p:anim>
                                    <p:animRot by="21600000">
                                      <p:cBhvr>
                                        <p:cTn id="49" dur="25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CE4CDC-BA57-452B-8372-0DBD58D73856}"/>
              </a:ext>
            </a:extLst>
          </p:cNvPr>
          <p:cNvSpPr/>
          <p:nvPr/>
        </p:nvSpPr>
        <p:spPr>
          <a:xfrm>
            <a:off x="914397" y="775973"/>
            <a:ext cx="2300696" cy="6463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F90D21E-82F7-46F3-A051-710EE877D4E8}"/>
              </a:ext>
            </a:extLst>
          </p:cNvPr>
          <p:cNvSpPr/>
          <p:nvPr/>
        </p:nvSpPr>
        <p:spPr>
          <a:xfrm>
            <a:off x="914399" y="1149015"/>
            <a:ext cx="9939129" cy="113035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CEADA1-8530-4988-9793-3CB5700D14BB}"/>
              </a:ext>
            </a:extLst>
          </p:cNvPr>
          <p:cNvSpPr/>
          <p:nvPr/>
        </p:nvSpPr>
        <p:spPr>
          <a:xfrm>
            <a:off x="914400" y="779683"/>
            <a:ext cx="23006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Samuel 11:26-27. </a:t>
            </a:r>
          </a:p>
        </p:txBody>
      </p:sp>
      <p:sp>
        <p:nvSpPr>
          <p:cNvPr id="4" name="Rectangle 3">
            <a:extLst>
              <a:ext uri="{FF2B5EF4-FFF2-40B4-BE49-F238E27FC236}">
                <a16:creationId xmlns:a16="http://schemas.microsoft.com/office/drawing/2014/main" id="{7930E8BE-9A3C-4244-9E5F-542097409E09}"/>
              </a:ext>
            </a:extLst>
          </p:cNvPr>
          <p:cNvSpPr/>
          <p:nvPr/>
        </p:nvSpPr>
        <p:spPr>
          <a:xfrm>
            <a:off x="914400" y="1082755"/>
            <a:ext cx="9939130"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 And when the wife of Uriah heard that Uriah her husband was dead, she mourned for her husband.</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when the mourning was past, David sent and fetched her to his house, and she became his wife, and bare him a son. But the thing that David had done displeased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58FCC70-D15E-44A3-BDF2-485BB40806D8}"/>
              </a:ext>
            </a:extLst>
          </p:cNvPr>
          <p:cNvSpPr/>
          <p:nvPr/>
        </p:nvSpPr>
        <p:spPr>
          <a:xfrm>
            <a:off x="914397" y="2471460"/>
            <a:ext cx="46602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David do after Uriah was dead?</a:t>
            </a:r>
          </a:p>
        </p:txBody>
      </p:sp>
      <p:sp>
        <p:nvSpPr>
          <p:cNvPr id="6" name="Rectangle 5">
            <a:extLst>
              <a:ext uri="{FF2B5EF4-FFF2-40B4-BE49-F238E27FC236}">
                <a16:creationId xmlns:a16="http://schemas.microsoft.com/office/drawing/2014/main" id="{16B6EB65-A8A3-4F33-8929-22D25C34583C}"/>
              </a:ext>
            </a:extLst>
          </p:cNvPr>
          <p:cNvSpPr/>
          <p:nvPr/>
        </p:nvSpPr>
        <p:spPr>
          <a:xfrm>
            <a:off x="914399" y="2903342"/>
            <a:ext cx="993912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we learn from verse 27 that counters the idea that one can successfully sin in secret?</a:t>
            </a:r>
          </a:p>
        </p:txBody>
      </p:sp>
    </p:spTree>
    <p:extLst>
      <p:ext uri="{BB962C8B-B14F-4D97-AF65-F5344CB8AC3E}">
        <p14:creationId xmlns:p14="http://schemas.microsoft.com/office/powerpoint/2010/main" val="2167110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F431A8-AF27-4E19-8768-466B028A7207}"/>
              </a:ext>
            </a:extLst>
          </p:cNvPr>
          <p:cNvSpPr/>
          <p:nvPr/>
        </p:nvSpPr>
        <p:spPr>
          <a:xfrm>
            <a:off x="1683026" y="2767280"/>
            <a:ext cx="8825948" cy="1323439"/>
          </a:xfrm>
          <a:prstGeom prst="rect">
            <a:avLst/>
          </a:prstGeom>
        </p:spPr>
        <p:txBody>
          <a:bodyPr wrap="square">
            <a:spAutoFit/>
          </a:bodyPr>
          <a:lstStyle/>
          <a:p>
            <a:pPr algn="ctr" fontAlgn="base"/>
            <a:r>
              <a:rPr lang="en-US" sz="4000" b="1" dirty="0">
                <a:solidFill>
                  <a:srgbClr val="FF6600"/>
                </a:solidFill>
                <a:latin typeface="Open Sans"/>
              </a:rPr>
              <a:t>“David’s sins are exposed, and he experiences serious consequences”</a:t>
            </a:r>
            <a:endParaRPr lang="en-US" sz="4000" b="1" dirty="0">
              <a:solidFill>
                <a:srgbClr val="FF6600"/>
              </a:solidFill>
              <a:effectLst/>
              <a:latin typeface="Open Sans"/>
            </a:endParaRPr>
          </a:p>
        </p:txBody>
      </p:sp>
      <p:sp>
        <p:nvSpPr>
          <p:cNvPr id="4" name="Rectangle 3">
            <a:extLst>
              <a:ext uri="{FF2B5EF4-FFF2-40B4-BE49-F238E27FC236}">
                <a16:creationId xmlns:a16="http://schemas.microsoft.com/office/drawing/2014/main" id="{22AE1F17-E354-4522-A807-33A3D50EC33B}"/>
              </a:ext>
            </a:extLst>
          </p:cNvPr>
          <p:cNvSpPr/>
          <p:nvPr/>
        </p:nvSpPr>
        <p:spPr>
          <a:xfrm>
            <a:off x="1025490" y="968273"/>
            <a:ext cx="192873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Samuel 12:1-9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684529"/>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65BFA1-8EFC-4B10-A33E-CD7D85BCCF37}"/>
              </a:ext>
            </a:extLst>
          </p:cNvPr>
          <p:cNvSpPr/>
          <p:nvPr/>
        </p:nvSpPr>
        <p:spPr>
          <a:xfrm>
            <a:off x="874645" y="3947554"/>
            <a:ext cx="1928733" cy="75207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25ECA7-BA72-4A3A-BD21-C0802CF0ED7D}"/>
              </a:ext>
            </a:extLst>
          </p:cNvPr>
          <p:cNvSpPr/>
          <p:nvPr/>
        </p:nvSpPr>
        <p:spPr>
          <a:xfrm>
            <a:off x="914400" y="1687350"/>
            <a:ext cx="1928733" cy="59260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37532B2-9598-4958-B29D-33C4D1C505F3}"/>
              </a:ext>
            </a:extLst>
          </p:cNvPr>
          <p:cNvSpPr/>
          <p:nvPr/>
        </p:nvSpPr>
        <p:spPr>
          <a:xfrm>
            <a:off x="874643" y="4266046"/>
            <a:ext cx="9356035" cy="211604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E16E0DF-774A-48C0-922A-0EC78948505B}"/>
              </a:ext>
            </a:extLst>
          </p:cNvPr>
          <p:cNvSpPr/>
          <p:nvPr/>
        </p:nvSpPr>
        <p:spPr>
          <a:xfrm>
            <a:off x="914400" y="2019950"/>
            <a:ext cx="9356035" cy="109100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15EFA2-61AB-4093-87B9-8D98DB424D39}"/>
              </a:ext>
            </a:extLst>
          </p:cNvPr>
          <p:cNvSpPr/>
          <p:nvPr/>
        </p:nvSpPr>
        <p:spPr>
          <a:xfrm>
            <a:off x="914400" y="837100"/>
            <a:ext cx="9687339" cy="346249"/>
          </a:xfrm>
          <a:prstGeom prst="rect">
            <a:avLst/>
          </a:prstGeom>
        </p:spPr>
        <p:txBody>
          <a:bodyPr wrap="square">
            <a:spAutoFit/>
          </a:bodyPr>
          <a:lstStyle/>
          <a:p>
            <a:pPr algn="just"/>
            <a:r>
              <a:rPr lang="en-US" sz="1650" b="1" dirty="0">
                <a:solidFill>
                  <a:schemeClr val="bg1"/>
                </a:solidFill>
                <a:latin typeface="Arial" panose="020B0604020202020204" pitchFamily="34" charset="0"/>
                <a:cs typeface="Arial" panose="020B0604020202020204" pitchFamily="34" charset="0"/>
              </a:rPr>
              <a:t>What does it mean in verse 4 that the rich man “took the poor man’s lamb, and dressed it”?</a:t>
            </a:r>
          </a:p>
        </p:txBody>
      </p:sp>
      <p:sp>
        <p:nvSpPr>
          <p:cNvPr id="4" name="Rectangle 3">
            <a:extLst>
              <a:ext uri="{FF2B5EF4-FFF2-40B4-BE49-F238E27FC236}">
                <a16:creationId xmlns:a16="http://schemas.microsoft.com/office/drawing/2014/main" id="{8F233E64-CBC0-47AD-91A6-64130183AB6E}"/>
              </a:ext>
            </a:extLst>
          </p:cNvPr>
          <p:cNvSpPr/>
          <p:nvPr/>
        </p:nvSpPr>
        <p:spPr>
          <a:xfrm>
            <a:off x="914400" y="1213008"/>
            <a:ext cx="56605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was this a cruel thing for the rich man to do?</a:t>
            </a:r>
          </a:p>
        </p:txBody>
      </p:sp>
      <p:sp>
        <p:nvSpPr>
          <p:cNvPr id="5" name="Rectangle 4">
            <a:extLst>
              <a:ext uri="{FF2B5EF4-FFF2-40B4-BE49-F238E27FC236}">
                <a16:creationId xmlns:a16="http://schemas.microsoft.com/office/drawing/2014/main" id="{747E1A35-CE9B-4CDB-B61F-31CBE98300FC}"/>
              </a:ext>
            </a:extLst>
          </p:cNvPr>
          <p:cNvSpPr/>
          <p:nvPr/>
        </p:nvSpPr>
        <p:spPr>
          <a:xfrm>
            <a:off x="914400" y="1650618"/>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Samuel 12:5-6</a:t>
            </a:r>
          </a:p>
        </p:txBody>
      </p:sp>
      <p:sp>
        <p:nvSpPr>
          <p:cNvPr id="6" name="Rectangle 5">
            <a:extLst>
              <a:ext uri="{FF2B5EF4-FFF2-40B4-BE49-F238E27FC236}">
                <a16:creationId xmlns:a16="http://schemas.microsoft.com/office/drawing/2014/main" id="{D046A5BE-281E-4C3B-BE5C-C0185DE93D09}"/>
              </a:ext>
            </a:extLst>
          </p:cNvPr>
          <p:cNvSpPr/>
          <p:nvPr/>
        </p:nvSpPr>
        <p:spPr>
          <a:xfrm>
            <a:off x="914400" y="1910623"/>
            <a:ext cx="9263270"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David’s anger was greatly kindled against the man; and he said to Nathan,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liveth, the man that hath done this thing shall surely die: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he shall restore the lamb fourfold, because he did this thing, and because he had no pity.</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17F23AF-203D-46A4-8AD9-C06EF6386651}"/>
              </a:ext>
            </a:extLst>
          </p:cNvPr>
          <p:cNvSpPr/>
          <p:nvPr/>
        </p:nvSpPr>
        <p:spPr>
          <a:xfrm>
            <a:off x="914400" y="3244451"/>
            <a:ext cx="92632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punishment did King David propose for the rich man who stole the poor man’s lamb?</a:t>
            </a:r>
          </a:p>
        </p:txBody>
      </p:sp>
      <p:sp>
        <p:nvSpPr>
          <p:cNvPr id="8" name="Rectangle 7">
            <a:extLst>
              <a:ext uri="{FF2B5EF4-FFF2-40B4-BE49-F238E27FC236}">
                <a16:creationId xmlns:a16="http://schemas.microsoft.com/office/drawing/2014/main" id="{DA5C666B-FADF-46EE-89EB-F15F868E2E6C}"/>
              </a:ext>
            </a:extLst>
          </p:cNvPr>
          <p:cNvSpPr/>
          <p:nvPr/>
        </p:nvSpPr>
        <p:spPr>
          <a:xfrm>
            <a:off x="914400" y="3919157"/>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Samuel 12:7-9</a:t>
            </a:r>
          </a:p>
        </p:txBody>
      </p:sp>
      <p:sp>
        <p:nvSpPr>
          <p:cNvPr id="9" name="Rectangle 8">
            <a:extLst>
              <a:ext uri="{FF2B5EF4-FFF2-40B4-BE49-F238E27FC236}">
                <a16:creationId xmlns:a16="http://schemas.microsoft.com/office/drawing/2014/main" id="{D30AE095-1866-40C0-9BDB-53850E783AE6}"/>
              </a:ext>
            </a:extLst>
          </p:cNvPr>
          <p:cNvSpPr/>
          <p:nvPr/>
        </p:nvSpPr>
        <p:spPr>
          <a:xfrm>
            <a:off x="914401" y="4223382"/>
            <a:ext cx="9263270" cy="218521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7 </a:t>
            </a:r>
            <a:r>
              <a:rPr lang="en-US" sz="1700" dirty="0">
                <a:solidFill>
                  <a:schemeClr val="bg1"/>
                </a:solidFill>
                <a:latin typeface="Arial" panose="020B0604020202020204" pitchFamily="34" charset="0"/>
                <a:cs typeface="Arial" panose="020B0604020202020204" pitchFamily="34" charset="0"/>
              </a:rPr>
              <a:t>¶ And Nathan said to David, Thou art the man. Thus saith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God of Israel, I anointed thee king over Israel, and I delivered thee out of the hand of Saul;</a:t>
            </a:r>
          </a:p>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And I gave thee thy master’s house, and thy master’s wives into thy bosom, and gave thee the house of Israel and of Judah; and if that had been too little, I would moreover have given unto thee such and such things.</a:t>
            </a:r>
          </a:p>
          <a:p>
            <a:pPr algn="just" fontAlgn="base"/>
            <a:r>
              <a:rPr lang="en-US" sz="1700" b="1" dirty="0">
                <a:solidFill>
                  <a:schemeClr val="bg1"/>
                </a:solidFill>
                <a:latin typeface="Arial" panose="020B0604020202020204" pitchFamily="34" charset="0"/>
                <a:cs typeface="Arial" panose="020B0604020202020204" pitchFamily="34" charset="0"/>
              </a:rPr>
              <a:t>9 </a:t>
            </a:r>
            <a:r>
              <a:rPr lang="en-US" sz="1700" dirty="0">
                <a:solidFill>
                  <a:schemeClr val="bg1"/>
                </a:solidFill>
                <a:latin typeface="Arial" panose="020B0604020202020204" pitchFamily="34" charset="0"/>
                <a:cs typeface="Arial" panose="020B0604020202020204" pitchFamily="34" charset="0"/>
              </a:rPr>
              <a:t>Wherefore hast thou despised the commandment of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to do evil in his sight? thou hast killed Uriah the Hittite with the sword, and hast taken his wife to be thy wife, and hast slain him with the sword of the children of Ammon.</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002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2000"/>
                                        <p:tgtEl>
                                          <p:spTgt spid="12"/>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896B7A-A998-44A0-9EC1-2753B611495E}"/>
              </a:ext>
            </a:extLst>
          </p:cNvPr>
          <p:cNvSpPr/>
          <p:nvPr/>
        </p:nvSpPr>
        <p:spPr>
          <a:xfrm>
            <a:off x="808383" y="829773"/>
            <a:ext cx="93295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felt when the prophet Nathan said, “Thou art the man”? Why?</a:t>
            </a:r>
          </a:p>
        </p:txBody>
      </p:sp>
      <p:sp>
        <p:nvSpPr>
          <p:cNvPr id="4" name="Rectangle 3">
            <a:extLst>
              <a:ext uri="{FF2B5EF4-FFF2-40B4-BE49-F238E27FC236}">
                <a16:creationId xmlns:a16="http://schemas.microsoft.com/office/drawing/2014/main" id="{220F0120-23F2-4F85-9DBB-A97AF30BB540}"/>
              </a:ext>
            </a:extLst>
          </p:cNvPr>
          <p:cNvSpPr/>
          <p:nvPr/>
        </p:nvSpPr>
        <p:spPr>
          <a:xfrm>
            <a:off x="808383" y="1290426"/>
            <a:ext cx="54553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was David like the rich man in the parable?</a:t>
            </a:r>
          </a:p>
        </p:txBody>
      </p:sp>
      <p:sp>
        <p:nvSpPr>
          <p:cNvPr id="5" name="Rectangle 4">
            <a:extLst>
              <a:ext uri="{FF2B5EF4-FFF2-40B4-BE49-F238E27FC236}">
                <a16:creationId xmlns:a16="http://schemas.microsoft.com/office/drawing/2014/main" id="{F62D5A1F-7579-49D0-B02A-6D34924C1108}"/>
              </a:ext>
            </a:extLst>
          </p:cNvPr>
          <p:cNvSpPr/>
          <p:nvPr/>
        </p:nvSpPr>
        <p:spPr>
          <a:xfrm>
            <a:off x="808383" y="1751079"/>
            <a:ext cx="80705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account of Nathan exposing David’s sins? </a:t>
            </a:r>
          </a:p>
        </p:txBody>
      </p:sp>
      <p:sp>
        <p:nvSpPr>
          <p:cNvPr id="6" name="Rectangle 5">
            <a:extLst>
              <a:ext uri="{FF2B5EF4-FFF2-40B4-BE49-F238E27FC236}">
                <a16:creationId xmlns:a16="http://schemas.microsoft.com/office/drawing/2014/main" id="{99A7DC7E-D1C1-4F6E-87FC-5E59E3F6E92A}"/>
              </a:ext>
            </a:extLst>
          </p:cNvPr>
          <p:cNvSpPr/>
          <p:nvPr/>
        </p:nvSpPr>
        <p:spPr>
          <a:xfrm>
            <a:off x="808383" y="2151438"/>
            <a:ext cx="3745577"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cannot hide our sins from God.</a:t>
            </a:r>
          </a:p>
        </p:txBody>
      </p:sp>
      <p:sp>
        <p:nvSpPr>
          <p:cNvPr id="7" name="Rectangle 6">
            <a:extLst>
              <a:ext uri="{FF2B5EF4-FFF2-40B4-BE49-F238E27FC236}">
                <a16:creationId xmlns:a16="http://schemas.microsoft.com/office/drawing/2014/main" id="{FF8EEA6E-AFF4-4119-BFF3-771F69D3C6A4}"/>
              </a:ext>
            </a:extLst>
          </p:cNvPr>
          <p:cNvSpPr/>
          <p:nvPr/>
        </p:nvSpPr>
        <p:spPr>
          <a:xfrm>
            <a:off x="808383" y="2581064"/>
            <a:ext cx="91572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that we admit our mistakes and sins and correct them early?</a:t>
            </a:r>
          </a:p>
        </p:txBody>
      </p:sp>
    </p:spTree>
    <p:extLst>
      <p:ext uri="{BB962C8B-B14F-4D97-AF65-F5344CB8AC3E}">
        <p14:creationId xmlns:p14="http://schemas.microsoft.com/office/powerpoint/2010/main" val="2241922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Overcoming the Stench of Sin">
            <a:hlinkClick r:id="" action="ppaction://media"/>
            <a:extLst>
              <a:ext uri="{FF2B5EF4-FFF2-40B4-BE49-F238E27FC236}">
                <a16:creationId xmlns:a16="http://schemas.microsoft.com/office/drawing/2014/main" id="{33F36D66-C2DD-4B1F-92A5-6B567053AFE1}"/>
              </a:ext>
            </a:extLst>
          </p:cNvPr>
          <p:cNvPicPr>
            <a:picLocks noRot="1" noChangeAspect="1"/>
          </p:cNvPicPr>
          <p:nvPr>
            <a:videoFile r:link="rId1"/>
          </p:nvPr>
        </p:nvPicPr>
        <p:blipFill>
          <a:blip r:embed="rId3"/>
          <a:stretch>
            <a:fillRect/>
          </a:stretch>
        </p:blipFill>
        <p:spPr>
          <a:xfrm>
            <a:off x="2476684" y="1152939"/>
            <a:ext cx="7860012" cy="44212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236462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Boyd K. Packer - Worthy Thoughts">
            <a:hlinkClick r:id="" action="ppaction://media"/>
            <a:extLst>
              <a:ext uri="{FF2B5EF4-FFF2-40B4-BE49-F238E27FC236}">
                <a16:creationId xmlns:a16="http://schemas.microsoft.com/office/drawing/2014/main" id="{5D1D9179-AC73-4A93-B5D7-717B89EB72D6}"/>
              </a:ext>
            </a:extLst>
          </p:cNvPr>
          <p:cNvPicPr>
            <a:picLocks noRot="1" noChangeAspect="1"/>
          </p:cNvPicPr>
          <p:nvPr>
            <a:videoFile r:link="rId1"/>
          </p:nvPr>
        </p:nvPicPr>
        <p:blipFill>
          <a:blip r:embed="rId3"/>
          <a:stretch>
            <a:fillRect/>
          </a:stretch>
        </p:blipFill>
        <p:spPr>
          <a:xfrm>
            <a:off x="2358887" y="1039300"/>
            <a:ext cx="7221607" cy="54122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40376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FF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91</a:t>
            </a:r>
          </a:p>
        </p:txBody>
      </p:sp>
      <p:sp>
        <p:nvSpPr>
          <p:cNvPr id="4" name="Rectangle 3">
            <a:extLst>
              <a:ext uri="{FF2B5EF4-FFF2-40B4-BE49-F238E27FC236}">
                <a16:creationId xmlns:a16="http://schemas.microsoft.com/office/drawing/2014/main" id="{624D3F3A-EF0D-4245-940A-C2437ED3E819}"/>
              </a:ext>
            </a:extLst>
          </p:cNvPr>
          <p:cNvSpPr/>
          <p:nvPr/>
        </p:nvSpPr>
        <p:spPr>
          <a:xfrm>
            <a:off x="3131887" y="2921168"/>
            <a:ext cx="5820824" cy="1015663"/>
          </a:xfrm>
          <a:prstGeom prst="rect">
            <a:avLst/>
          </a:prstGeom>
        </p:spPr>
        <p:txBody>
          <a:bodyPr wrap="none">
            <a:spAutoFit/>
          </a:bodyPr>
          <a:lstStyle/>
          <a:p>
            <a:pPr fontAlgn="base"/>
            <a:r>
              <a:rPr lang="en-US" sz="6000" dirty="0">
                <a:solidFill>
                  <a:srgbClr val="333333"/>
                </a:solidFill>
                <a:latin typeface="Constantia" panose="02030602050306030303" pitchFamily="18" charset="0"/>
              </a:rPr>
              <a:t>2 Samuel 11:1-12:9</a:t>
            </a:r>
            <a:endParaRPr lang="en-US" sz="6000" b="0" i="0" dirty="0">
              <a:solidFill>
                <a:srgbClr val="333333"/>
              </a:solidFill>
              <a:effectLst/>
              <a:latin typeface="Constantia" panose="02030602050306030303" pitchFamily="18"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B4CCA3-39E1-41A3-BCE8-53165B0E7895}"/>
              </a:ext>
            </a:extLst>
          </p:cNvPr>
          <p:cNvSpPr/>
          <p:nvPr/>
        </p:nvSpPr>
        <p:spPr>
          <a:xfrm>
            <a:off x="2301660" y="2644170"/>
            <a:ext cx="7588680" cy="1569660"/>
          </a:xfrm>
          <a:prstGeom prst="rect">
            <a:avLst/>
          </a:prstGeom>
        </p:spPr>
        <p:txBody>
          <a:bodyPr wrap="none">
            <a:spAutoFit/>
          </a:bodyPr>
          <a:lstStyle/>
          <a:p>
            <a:pPr algn="ctr" fontAlgn="base"/>
            <a:r>
              <a:rPr lang="en-US" sz="4800" b="1" dirty="0">
                <a:solidFill>
                  <a:srgbClr val="FF6600"/>
                </a:solidFill>
                <a:latin typeface="Open Sans"/>
              </a:rPr>
              <a:t>“David commits adultery </a:t>
            </a:r>
          </a:p>
          <a:p>
            <a:pPr algn="ctr" fontAlgn="base"/>
            <a:r>
              <a:rPr lang="en-US" sz="4800" b="1" dirty="0">
                <a:solidFill>
                  <a:srgbClr val="FF6600"/>
                </a:solidFill>
                <a:latin typeface="Open Sans"/>
              </a:rPr>
              <a:t>with Bathsheba”</a:t>
            </a:r>
            <a:endParaRPr lang="en-US" sz="4800" b="1" dirty="0">
              <a:solidFill>
                <a:srgbClr val="FF6600"/>
              </a:solidFill>
              <a:effectLst/>
              <a:latin typeface="Open Sans"/>
            </a:endParaRPr>
          </a:p>
        </p:txBody>
      </p:sp>
      <p:sp>
        <p:nvSpPr>
          <p:cNvPr id="4" name="Rectangle 3">
            <a:extLst>
              <a:ext uri="{FF2B5EF4-FFF2-40B4-BE49-F238E27FC236}">
                <a16:creationId xmlns:a16="http://schemas.microsoft.com/office/drawing/2014/main" id="{3BBFFCCA-FF08-46DC-9F57-51BB591DC9C8}"/>
              </a:ext>
            </a:extLst>
          </p:cNvPr>
          <p:cNvSpPr/>
          <p:nvPr/>
        </p:nvSpPr>
        <p:spPr>
          <a:xfrm>
            <a:off x="627925" y="779683"/>
            <a:ext cx="191597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Samuel 11:1-5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9416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35228999-9D7B-48C7-B051-A773504B5A8C}"/>
              </a:ext>
            </a:extLst>
          </p:cNvPr>
          <p:cNvSpPr/>
          <p:nvPr/>
        </p:nvSpPr>
        <p:spPr>
          <a:xfrm>
            <a:off x="5499651" y="754727"/>
            <a:ext cx="5685184" cy="5078313"/>
          </a:xfrm>
          <a:prstGeom prst="round2Same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3E36CC-13B8-4686-A383-2529EEE96AA7}"/>
              </a:ext>
            </a:extLst>
          </p:cNvPr>
          <p:cNvSpPr/>
          <p:nvPr/>
        </p:nvSpPr>
        <p:spPr>
          <a:xfrm>
            <a:off x="5499651" y="754728"/>
            <a:ext cx="5367131" cy="5078313"/>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“We discovered that a baggage 				car that belonged in Newark, 					New Jersey, was in fact in New 				Orleans, Louisiana—1,500 miles 				from its destination. Just the 					three-inch movement of the 					switch in the St. Louis yard by a 				careless employee had started it on the wrong track, and the distance from its true destination increased dramatically. That is the way it is with our lives. Instead of following a steady course, we are pulled by some mistaken idea in another direction. The movement away from our original destination may be ever so small, but, if continued, that very small movement becomes a great gap and we find ourselves far from where we intended to go” (Gordon B. Hinckley, “Words of the Prophet: Seek Learning,” </a:t>
            </a:r>
            <a:r>
              <a:rPr lang="en-US" i="1" dirty="0">
                <a:solidFill>
                  <a:schemeClr val="bg1"/>
                </a:solidFill>
                <a:latin typeface="Arial" panose="020B0604020202020204" pitchFamily="34" charset="0"/>
                <a:cs typeface="Arial" panose="020B0604020202020204" pitchFamily="34" charset="0"/>
              </a:rPr>
              <a:t>New Era,</a:t>
            </a:r>
            <a:r>
              <a:rPr lang="en-US" dirty="0">
                <a:solidFill>
                  <a:schemeClr val="bg1"/>
                </a:solidFill>
                <a:latin typeface="Arial" panose="020B0604020202020204" pitchFamily="34" charset="0"/>
                <a:cs typeface="Arial" panose="020B0604020202020204" pitchFamily="34" charset="0"/>
              </a:rPr>
              <a:t> Sept. 2007, 2).</a:t>
            </a:r>
          </a:p>
        </p:txBody>
      </p:sp>
      <p:pic>
        <p:nvPicPr>
          <p:cNvPr id="1026" name="Picture 2" descr="Gordon B. Hinckley">
            <a:extLst>
              <a:ext uri="{FF2B5EF4-FFF2-40B4-BE49-F238E27FC236}">
                <a16:creationId xmlns:a16="http://schemas.microsoft.com/office/drawing/2014/main" id="{0DC5983B-DB6B-4C3D-8896-BFB8DA8DE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478" y="862742"/>
            <a:ext cx="1284632" cy="1708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B29EE9-9C60-434A-8368-6AFCFB6CA8C4}"/>
              </a:ext>
            </a:extLst>
          </p:cNvPr>
          <p:cNvSpPr/>
          <p:nvPr/>
        </p:nvSpPr>
        <p:spPr>
          <a:xfrm>
            <a:off x="862782" y="5977890"/>
            <a:ext cx="71296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a switch point could represent in our lives?</a:t>
            </a:r>
          </a:p>
        </p:txBody>
      </p:sp>
      <p:sp>
        <p:nvSpPr>
          <p:cNvPr id="5" name="Rectangle 4">
            <a:extLst>
              <a:ext uri="{FF2B5EF4-FFF2-40B4-BE49-F238E27FC236}">
                <a16:creationId xmlns:a16="http://schemas.microsoft.com/office/drawing/2014/main" id="{990B26B6-F6E4-4165-9520-1327A2FB7AC6}"/>
              </a:ext>
            </a:extLst>
          </p:cNvPr>
          <p:cNvSpPr/>
          <p:nvPr/>
        </p:nvSpPr>
        <p:spPr>
          <a:xfrm>
            <a:off x="5792590" y="2581046"/>
            <a:ext cx="161454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Gordon B. Hinckley</a:t>
            </a:r>
            <a:endParaRPr lang="en-US" sz="1200" b="1" dirty="0">
              <a:solidFill>
                <a:schemeClr val="bg1"/>
              </a:solidFill>
            </a:endParaRPr>
          </a:p>
        </p:txBody>
      </p:sp>
      <p:pic>
        <p:nvPicPr>
          <p:cNvPr id="7" name="Picture 2" descr="https://www.lds.org/bc/content/shared/content/images/gospel-library/manual/PD60004368/AV091026cah002.jpg">
            <a:extLst>
              <a:ext uri="{FF2B5EF4-FFF2-40B4-BE49-F238E27FC236}">
                <a16:creationId xmlns:a16="http://schemas.microsoft.com/office/drawing/2014/main" id="{50F1EDD8-BEB8-40ED-AF51-B7E475391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117" y="862742"/>
            <a:ext cx="3682716" cy="484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16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372590-2E11-4358-9EDD-5417DF124E10}"/>
              </a:ext>
            </a:extLst>
          </p:cNvPr>
          <p:cNvSpPr/>
          <p:nvPr/>
        </p:nvSpPr>
        <p:spPr>
          <a:xfrm>
            <a:off x="1148998" y="783607"/>
            <a:ext cx="1995487" cy="992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D34B1B9-FDD2-4B17-AA9C-591B21ACC44B}"/>
              </a:ext>
            </a:extLst>
          </p:cNvPr>
          <p:cNvSpPr/>
          <p:nvPr/>
        </p:nvSpPr>
        <p:spPr>
          <a:xfrm>
            <a:off x="1148998" y="1113183"/>
            <a:ext cx="9890064" cy="3139321"/>
          </a:xfrm>
          <a:prstGeom prst="round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908890B-6863-4372-9D90-4D9CC4F6DA52}"/>
              </a:ext>
            </a:extLst>
          </p:cNvPr>
          <p:cNvSpPr/>
          <p:nvPr/>
        </p:nvSpPr>
        <p:spPr>
          <a:xfrm>
            <a:off x="1228511" y="783607"/>
            <a:ext cx="191597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Samuel 11:1-5</a:t>
            </a:r>
          </a:p>
        </p:txBody>
      </p:sp>
      <p:sp>
        <p:nvSpPr>
          <p:cNvPr id="4" name="Rectangle 3">
            <a:extLst>
              <a:ext uri="{FF2B5EF4-FFF2-40B4-BE49-F238E27FC236}">
                <a16:creationId xmlns:a16="http://schemas.microsoft.com/office/drawing/2014/main" id="{E41ACB04-9472-4498-A4CB-D5B1B9CCAC20}"/>
              </a:ext>
            </a:extLst>
          </p:cNvPr>
          <p:cNvSpPr/>
          <p:nvPr/>
        </p:nvSpPr>
        <p:spPr>
          <a:xfrm>
            <a:off x="1228511" y="1086679"/>
            <a:ext cx="9734978"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after the year was expired, at the time when kings go forth to battle, that David sent Joab, and his servants with him, and all Israel; and they destroyed the children of Ammon, and besieged Rabbah. But David tarried still at Jerusalem.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 And it came to pass in an eveningtide, that David arose from off his bed, and walked upon the roof of the king’s house: and from the roof he saw a woman washing herself; and the woman was very beautiful to look upon.</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David sent and inquired after the woman. And one said, Is not this Bath-</a:t>
            </a:r>
            <a:r>
              <a:rPr lang="en-US" dirty="0" err="1">
                <a:solidFill>
                  <a:schemeClr val="bg1"/>
                </a:solidFill>
                <a:latin typeface="Arial" panose="020B0604020202020204" pitchFamily="34" charset="0"/>
                <a:cs typeface="Arial" panose="020B0604020202020204" pitchFamily="34" charset="0"/>
              </a:rPr>
              <a:t>sheba</a:t>
            </a:r>
            <a:r>
              <a:rPr lang="en-US" dirty="0">
                <a:solidFill>
                  <a:schemeClr val="bg1"/>
                </a:solidFill>
                <a:latin typeface="Arial" panose="020B0604020202020204" pitchFamily="34" charset="0"/>
                <a:cs typeface="Arial" panose="020B0604020202020204" pitchFamily="34" charset="0"/>
              </a:rPr>
              <a:t>, the daughter of Eliam, the wife of Uriah the Hittite?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David sent messengers, and took her; and she came in unto him, and he lay with her; for she was purified from her uncleanness: and she returned unto her house.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woman conceived, and sent and told David, and said, I am with child.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A0E1957-C927-4519-AB51-6D56B0AC6966}"/>
              </a:ext>
            </a:extLst>
          </p:cNvPr>
          <p:cNvSpPr/>
          <p:nvPr/>
        </p:nvSpPr>
        <p:spPr>
          <a:xfrm>
            <a:off x="1228510" y="4392440"/>
            <a:ext cx="93069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some of the decisions David made that led him in the wrong direction?</a:t>
            </a:r>
          </a:p>
        </p:txBody>
      </p:sp>
    </p:spTree>
    <p:extLst>
      <p:ext uri="{BB962C8B-B14F-4D97-AF65-F5344CB8AC3E}">
        <p14:creationId xmlns:p14="http://schemas.microsoft.com/office/powerpoint/2010/main" val="29977019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8D9351-3613-49F3-893D-6A59D021F522}"/>
              </a:ext>
            </a:extLst>
          </p:cNvPr>
          <p:cNvSpPr/>
          <p:nvPr/>
        </p:nvSpPr>
        <p:spPr>
          <a:xfrm>
            <a:off x="1003683" y="2502645"/>
            <a:ext cx="3246783" cy="369332"/>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Committed adultery (verse 4).</a:t>
            </a:r>
          </a:p>
        </p:txBody>
      </p:sp>
      <p:sp>
        <p:nvSpPr>
          <p:cNvPr id="4" name="Rectangle 3">
            <a:extLst>
              <a:ext uri="{FF2B5EF4-FFF2-40B4-BE49-F238E27FC236}">
                <a16:creationId xmlns:a16="http://schemas.microsoft.com/office/drawing/2014/main" id="{EE4FC3E2-AF5C-4A17-88B0-B4A9414C130A}"/>
              </a:ext>
            </a:extLst>
          </p:cNvPr>
          <p:cNvSpPr/>
          <p:nvPr/>
        </p:nvSpPr>
        <p:spPr>
          <a:xfrm>
            <a:off x="1003683" y="885781"/>
            <a:ext cx="5904180" cy="369332"/>
          </a:xfrm>
          <a:prstGeom prst="rect">
            <a:avLst/>
          </a:prstGeom>
        </p:spPr>
        <p:txBody>
          <a:bodyPr wrap="non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Tarried at Jerusalem instead of going to battle (verse 1); </a:t>
            </a:r>
          </a:p>
        </p:txBody>
      </p:sp>
      <p:sp>
        <p:nvSpPr>
          <p:cNvPr id="5" name="Rectangle 4">
            <a:extLst>
              <a:ext uri="{FF2B5EF4-FFF2-40B4-BE49-F238E27FC236}">
                <a16:creationId xmlns:a16="http://schemas.microsoft.com/office/drawing/2014/main" id="{7C3E42C0-2B4D-48DE-B938-1407A4BEE664}"/>
              </a:ext>
            </a:extLst>
          </p:cNvPr>
          <p:cNvSpPr/>
          <p:nvPr/>
        </p:nvSpPr>
        <p:spPr>
          <a:xfrm>
            <a:off x="1003683" y="1255113"/>
            <a:ext cx="5288627" cy="369332"/>
          </a:xfrm>
          <a:prstGeom prst="rect">
            <a:avLst/>
          </a:prstGeom>
        </p:spPr>
        <p:txBody>
          <a:bodyPr wrap="non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Looked upon a woman washing herself (verse 2); </a:t>
            </a:r>
          </a:p>
        </p:txBody>
      </p:sp>
      <p:sp>
        <p:nvSpPr>
          <p:cNvPr id="6" name="Rectangle 5">
            <a:extLst>
              <a:ext uri="{FF2B5EF4-FFF2-40B4-BE49-F238E27FC236}">
                <a16:creationId xmlns:a16="http://schemas.microsoft.com/office/drawing/2014/main" id="{680EFDAA-C560-4E18-A424-6F4D79058FCD}"/>
              </a:ext>
            </a:extLst>
          </p:cNvPr>
          <p:cNvSpPr/>
          <p:nvPr/>
        </p:nvSpPr>
        <p:spPr>
          <a:xfrm>
            <a:off x="1003683" y="1696381"/>
            <a:ext cx="3031599" cy="369332"/>
          </a:xfrm>
          <a:prstGeom prst="rect">
            <a:avLst/>
          </a:prstGeom>
        </p:spPr>
        <p:txBody>
          <a:bodyPr wrap="non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Inquired after her (verse 3); </a:t>
            </a:r>
          </a:p>
        </p:txBody>
      </p:sp>
      <p:sp>
        <p:nvSpPr>
          <p:cNvPr id="7" name="Rectangle 6">
            <a:extLst>
              <a:ext uri="{FF2B5EF4-FFF2-40B4-BE49-F238E27FC236}">
                <a16:creationId xmlns:a16="http://schemas.microsoft.com/office/drawing/2014/main" id="{437DD4A2-CB65-42D2-A8AB-27B17E6C6077}"/>
              </a:ext>
            </a:extLst>
          </p:cNvPr>
          <p:cNvSpPr/>
          <p:nvPr/>
        </p:nvSpPr>
        <p:spPr>
          <a:xfrm>
            <a:off x="1003683" y="2118241"/>
            <a:ext cx="8763167" cy="369332"/>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Brought Bathsheba to his house even though he knew she was married (verse 4); </a:t>
            </a:r>
          </a:p>
        </p:txBody>
      </p:sp>
      <p:sp>
        <p:nvSpPr>
          <p:cNvPr id="8" name="Rectangle 7">
            <a:extLst>
              <a:ext uri="{FF2B5EF4-FFF2-40B4-BE49-F238E27FC236}">
                <a16:creationId xmlns:a16="http://schemas.microsoft.com/office/drawing/2014/main" id="{305EE0BF-B91F-44DF-9CCE-F2ADA3F9D8FB}"/>
              </a:ext>
            </a:extLst>
          </p:cNvPr>
          <p:cNvSpPr/>
          <p:nvPr/>
        </p:nvSpPr>
        <p:spPr>
          <a:xfrm>
            <a:off x="1003683" y="2908404"/>
            <a:ext cx="967756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David’s choice to stay home when it was time for kings to be with their soldiers in battle? </a:t>
            </a:r>
          </a:p>
        </p:txBody>
      </p:sp>
      <p:sp>
        <p:nvSpPr>
          <p:cNvPr id="9" name="Rectangle 8">
            <a:extLst>
              <a:ext uri="{FF2B5EF4-FFF2-40B4-BE49-F238E27FC236}">
                <a16:creationId xmlns:a16="http://schemas.microsoft.com/office/drawing/2014/main" id="{C5209575-7565-4521-8FF3-97D3FAB95A07}"/>
              </a:ext>
            </a:extLst>
          </p:cNvPr>
          <p:cNvSpPr/>
          <p:nvPr/>
        </p:nvSpPr>
        <p:spPr>
          <a:xfrm>
            <a:off x="1904831" y="3606234"/>
            <a:ext cx="9147481"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Open Sans"/>
              </a:rPr>
              <a:t>If we are not where we should be, we can become more susceptible to temptation.</a:t>
            </a:r>
            <a:endParaRPr lang="en-US" i="1" dirty="0">
              <a:solidFill>
                <a:schemeClr val="bg2"/>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5D8C5F8F-0CC8-441D-9921-CAFC79420AC8}"/>
              </a:ext>
            </a:extLst>
          </p:cNvPr>
          <p:cNvSpPr/>
          <p:nvPr/>
        </p:nvSpPr>
        <p:spPr>
          <a:xfrm>
            <a:off x="993912" y="4024094"/>
            <a:ext cx="1005840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righteous choice could David have made when he first saw Bathsheba washing herself?</a:t>
            </a:r>
          </a:p>
        </p:txBody>
      </p:sp>
      <p:sp>
        <p:nvSpPr>
          <p:cNvPr id="11" name="Rectangle 10">
            <a:extLst>
              <a:ext uri="{FF2B5EF4-FFF2-40B4-BE49-F238E27FC236}">
                <a16:creationId xmlns:a16="http://schemas.microsoft.com/office/drawing/2014/main" id="{61080870-1CF9-400B-B0F9-C0DC25621F73}"/>
              </a:ext>
            </a:extLst>
          </p:cNvPr>
          <p:cNvSpPr/>
          <p:nvPr/>
        </p:nvSpPr>
        <p:spPr>
          <a:xfrm>
            <a:off x="1003685" y="4403248"/>
            <a:ext cx="975859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“the woman was very beautiful to look upon” in verse 2 imply that David chose to do?</a:t>
            </a:r>
          </a:p>
        </p:txBody>
      </p:sp>
      <p:sp>
        <p:nvSpPr>
          <p:cNvPr id="12" name="Rectangle 11">
            <a:extLst>
              <a:ext uri="{FF2B5EF4-FFF2-40B4-BE49-F238E27FC236}">
                <a16:creationId xmlns:a16="http://schemas.microsoft.com/office/drawing/2014/main" id="{1D379BB8-1335-4A5B-9E8F-919A080D3B1F}"/>
              </a:ext>
            </a:extLst>
          </p:cNvPr>
          <p:cNvSpPr/>
          <p:nvPr/>
        </p:nvSpPr>
        <p:spPr>
          <a:xfrm>
            <a:off x="1003685" y="5049579"/>
            <a:ext cx="97585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At what other points could David have controlled his lustful desires and corrected the direction he was heading?</a:t>
            </a:r>
          </a:p>
        </p:txBody>
      </p:sp>
      <p:sp>
        <p:nvSpPr>
          <p:cNvPr id="13" name="Rectangle 12">
            <a:extLst>
              <a:ext uri="{FF2B5EF4-FFF2-40B4-BE49-F238E27FC236}">
                <a16:creationId xmlns:a16="http://schemas.microsoft.com/office/drawing/2014/main" id="{6509EF09-7567-4EE8-B033-1B7B126E7C25}"/>
              </a:ext>
            </a:extLst>
          </p:cNvPr>
          <p:cNvSpPr/>
          <p:nvPr/>
        </p:nvSpPr>
        <p:spPr>
          <a:xfrm>
            <a:off x="1003684" y="5695910"/>
            <a:ext cx="848139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David’s choice to entertain lustful desires?</a:t>
            </a:r>
          </a:p>
        </p:txBody>
      </p:sp>
      <p:sp>
        <p:nvSpPr>
          <p:cNvPr id="14" name="Rectangle 13">
            <a:extLst>
              <a:ext uri="{FF2B5EF4-FFF2-40B4-BE49-F238E27FC236}">
                <a16:creationId xmlns:a16="http://schemas.microsoft.com/office/drawing/2014/main" id="{0FA59B8D-1BE6-4442-AB19-97C07F3E63DD}"/>
              </a:ext>
            </a:extLst>
          </p:cNvPr>
          <p:cNvSpPr/>
          <p:nvPr/>
        </p:nvSpPr>
        <p:spPr>
          <a:xfrm>
            <a:off x="2051613" y="6151752"/>
            <a:ext cx="8481393"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entertain lustful desires, we become susceptible to serious sins.</a:t>
            </a:r>
          </a:p>
        </p:txBody>
      </p:sp>
    </p:spTree>
    <p:extLst>
      <p:ext uri="{BB962C8B-B14F-4D97-AF65-F5344CB8AC3E}">
        <p14:creationId xmlns:p14="http://schemas.microsoft.com/office/powerpoint/2010/main" val="13536881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up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250" fill="hold"/>
                                        <p:tgtEl>
                                          <p:spTgt spid="12"/>
                                        </p:tgtEl>
                                        <p:attrNameLst>
                                          <p:attrName>ppt_x</p:attrName>
                                        </p:attrNameLst>
                                      </p:cBhvr>
                                      <p:tavLst>
                                        <p:tav tm="0">
                                          <p:val>
                                            <p:strVal val="1+#ppt_w/2"/>
                                          </p:val>
                                        </p:tav>
                                        <p:tav tm="100000">
                                          <p:val>
                                            <p:strVal val="#ppt_x"/>
                                          </p:val>
                                        </p:tav>
                                      </p:tavLst>
                                    </p:anim>
                                    <p:anim calcmode="lin" valueType="num">
                                      <p:cBhvr additive="base">
                                        <p:cTn id="50"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strVal val="#ppt_w+.3"/>
                                          </p:val>
                                        </p:tav>
                                        <p:tav tm="100000">
                                          <p:val>
                                            <p:strVal val="#ppt_w"/>
                                          </p:val>
                                        </p:tav>
                                      </p:tavLst>
                                    </p:anim>
                                    <p:anim calcmode="lin" valueType="num">
                                      <p:cBhvr>
                                        <p:cTn id="56" dur="1000" fill="hold"/>
                                        <p:tgtEl>
                                          <p:spTgt spid="13"/>
                                        </p:tgtEl>
                                        <p:attrNameLst>
                                          <p:attrName>ppt_h</p:attrName>
                                        </p:attrNameLst>
                                      </p:cBhvr>
                                      <p:tavLst>
                                        <p:tav tm="0">
                                          <p:val>
                                            <p:strVal val="#ppt_h"/>
                                          </p:val>
                                        </p:tav>
                                        <p:tav tm="100000">
                                          <p:val>
                                            <p:strVal val="#ppt_h"/>
                                          </p:val>
                                        </p:tav>
                                      </p:tavLst>
                                    </p:anim>
                                    <p:animEffect transition="in" filter="fade">
                                      <p:cBhvr>
                                        <p:cTn id="57" dur="1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14">
                                            <p:txEl>
                                              <p:pRg st="0" end="0"/>
                                            </p:txEl>
                                          </p:spTgt>
                                        </p:tgtEl>
                                        <p:attrNameLst>
                                          <p:attrName>style.visibility</p:attrName>
                                        </p:attrNameLst>
                                      </p:cBhvr>
                                      <p:to>
                                        <p:strVal val="visible"/>
                                      </p:to>
                                    </p:set>
                                    <p:anim calcmode="lin" valueType="num">
                                      <p:cBhvr>
                                        <p:cTn id="62" dur="25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64" dur="25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0" grpId="0"/>
      <p:bldP spid="11" grpId="0"/>
      <p:bldP spid="12" grpId="0"/>
      <p:bldP spid="13" grpId="0"/>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Resultado de imagen para for the strength of youth">
            <a:extLst>
              <a:ext uri="{FF2B5EF4-FFF2-40B4-BE49-F238E27FC236}">
                <a16:creationId xmlns:a16="http://schemas.microsoft.com/office/drawing/2014/main" id="{5DF504A0-4A97-4603-BCD6-44075C05A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757" y="1285460"/>
            <a:ext cx="3100387" cy="45818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14DA82B-BF70-4364-972A-6B00F5859E8D}"/>
              </a:ext>
            </a:extLst>
          </p:cNvPr>
          <p:cNvSpPr/>
          <p:nvPr/>
        </p:nvSpPr>
        <p:spPr>
          <a:xfrm>
            <a:off x="6188144" y="1285460"/>
            <a:ext cx="3207648" cy="45521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A43AC1-B613-440E-BF6E-BFCCFE66C10A}"/>
              </a:ext>
            </a:extLst>
          </p:cNvPr>
          <p:cNvSpPr/>
          <p:nvPr/>
        </p:nvSpPr>
        <p:spPr>
          <a:xfrm>
            <a:off x="6327292" y="1422907"/>
            <a:ext cx="2947987" cy="43069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7531DE0-50BE-4CFB-B3A7-2D1478F5D4A5}"/>
              </a:ext>
            </a:extLst>
          </p:cNvPr>
          <p:cNvSpPr/>
          <p:nvPr/>
        </p:nvSpPr>
        <p:spPr>
          <a:xfrm>
            <a:off x="6340543" y="1574881"/>
            <a:ext cx="2947988" cy="3785652"/>
          </a:xfrm>
          <a:prstGeom prst="rect">
            <a:avLst/>
          </a:prstGeom>
        </p:spPr>
        <p:txBody>
          <a:bodyPr wrap="square">
            <a:spAutoFit/>
          </a:bodyPr>
          <a:lstStyle/>
          <a:p>
            <a:pPr algn="just" fontAlgn="base"/>
            <a:r>
              <a:rPr lang="en-US" sz="1200" dirty="0">
                <a:solidFill>
                  <a:schemeClr val="bg1"/>
                </a:solidFill>
                <a:latin typeface="Arial" panose="020B0604020202020204" pitchFamily="34" charset="0"/>
                <a:cs typeface="Arial" panose="020B0604020202020204" pitchFamily="34" charset="0"/>
              </a:rPr>
              <a:t>“Pornography in all forms is especially dangerous and addictive. What may begin as an unexpected exposure or a curious exploration can become a destructive habit. Use of pornography is a serious sin and can lead to other sexual transgression. Avoid pornography at all costs. … It causes you to lose the guidance of the Spirit and can damage your ability to have a normal relationship with others, especially your future spouse. It limits your ability to feel true love. If you encounter pornography, turn away from it immediately.</a:t>
            </a:r>
          </a:p>
          <a:p>
            <a:pPr algn="just" fontAlgn="base"/>
            <a:r>
              <a:rPr lang="en-US" sz="1200" dirty="0">
                <a:solidFill>
                  <a:schemeClr val="bg1"/>
                </a:solidFill>
                <a:latin typeface="Arial" panose="020B0604020202020204" pitchFamily="34" charset="0"/>
                <a:cs typeface="Arial" panose="020B0604020202020204" pitchFamily="34" charset="0"/>
              </a:rPr>
              <a:t>“If you are involved in pornography, cease now. Seek the help you need. Your parents and bishop can help you take the steps necessary to repent and rid yourself of this destructive habit”</a:t>
            </a:r>
            <a:endParaRPr lang="en-US" sz="12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9038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To Look Upon">
            <a:hlinkClick r:id="" action="ppaction://media"/>
            <a:extLst>
              <a:ext uri="{FF2B5EF4-FFF2-40B4-BE49-F238E27FC236}">
                <a16:creationId xmlns:a16="http://schemas.microsoft.com/office/drawing/2014/main" id="{D9BA5407-12A7-43FE-BB7C-4FA330EC625F}"/>
              </a:ext>
            </a:extLst>
          </p:cNvPr>
          <p:cNvPicPr>
            <a:picLocks noRot="1" noChangeAspect="1"/>
          </p:cNvPicPr>
          <p:nvPr>
            <a:videoFile r:link="rId1"/>
          </p:nvPr>
        </p:nvPicPr>
        <p:blipFill>
          <a:blip r:embed="rId3"/>
          <a:stretch>
            <a:fillRect/>
          </a:stretch>
        </p:blipFill>
        <p:spPr>
          <a:xfrm>
            <a:off x="1965739" y="1105728"/>
            <a:ext cx="8260521" cy="46465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44134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F1906-8F13-4A9A-A49F-8213AB0D7B82}"/>
              </a:ext>
            </a:extLst>
          </p:cNvPr>
          <p:cNvSpPr/>
          <p:nvPr/>
        </p:nvSpPr>
        <p:spPr>
          <a:xfrm>
            <a:off x="1771514" y="3044279"/>
            <a:ext cx="8648971" cy="769441"/>
          </a:xfrm>
          <a:prstGeom prst="rect">
            <a:avLst/>
          </a:prstGeom>
        </p:spPr>
        <p:txBody>
          <a:bodyPr wrap="none">
            <a:spAutoFit/>
          </a:bodyPr>
          <a:lstStyle/>
          <a:p>
            <a:pPr fontAlgn="base"/>
            <a:r>
              <a:rPr lang="en-US" sz="4400" b="1" dirty="0">
                <a:solidFill>
                  <a:srgbClr val="FF6600"/>
                </a:solidFill>
                <a:latin typeface="Open Sans"/>
              </a:rPr>
              <a:t>“David attempts to hide his sin”</a:t>
            </a:r>
            <a:endParaRPr lang="en-US" sz="4400" b="1" dirty="0">
              <a:solidFill>
                <a:srgbClr val="FF6600"/>
              </a:solidFill>
              <a:effectLst/>
              <a:latin typeface="Open Sans"/>
            </a:endParaRPr>
          </a:p>
        </p:txBody>
      </p:sp>
      <p:sp>
        <p:nvSpPr>
          <p:cNvPr id="4" name="Rectangle 3">
            <a:extLst>
              <a:ext uri="{FF2B5EF4-FFF2-40B4-BE49-F238E27FC236}">
                <a16:creationId xmlns:a16="http://schemas.microsoft.com/office/drawing/2014/main" id="{FC6BF655-012C-45D8-8741-94773C773C44}"/>
              </a:ext>
            </a:extLst>
          </p:cNvPr>
          <p:cNvSpPr/>
          <p:nvPr/>
        </p:nvSpPr>
        <p:spPr>
          <a:xfrm>
            <a:off x="1078235" y="783607"/>
            <a:ext cx="2061783" cy="369332"/>
          </a:xfrm>
          <a:prstGeom prst="rect">
            <a:avLst/>
          </a:prstGeom>
        </p:spPr>
        <p:txBody>
          <a:bodyPr wrap="none">
            <a:spAutoFit/>
          </a:bodyPr>
          <a:lstStyle/>
          <a:p>
            <a:pPr fontAlgn="base"/>
            <a:r>
              <a:rPr lang="en-US" b="1" dirty="0">
                <a:solidFill>
                  <a:schemeClr val="bg1"/>
                </a:solidFill>
                <a:latin typeface="Open Sans"/>
              </a:rPr>
              <a:t>2 Samuel 11:6-27</a:t>
            </a:r>
            <a:endParaRPr lang="en-US" b="1" dirty="0">
              <a:solidFill>
                <a:schemeClr val="bg1"/>
              </a:solidFill>
              <a:effectLst/>
              <a:latin typeface="Open Sans"/>
            </a:endParaRPr>
          </a:p>
        </p:txBody>
      </p:sp>
    </p:spTree>
    <p:extLst>
      <p:ext uri="{BB962C8B-B14F-4D97-AF65-F5344CB8AC3E}">
        <p14:creationId xmlns:p14="http://schemas.microsoft.com/office/powerpoint/2010/main" val="22293037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TotalTime>
  <Words>1727</Words>
  <Application>Microsoft Office PowerPoint</Application>
  <PresentationFormat>Widescreen</PresentationFormat>
  <Paragraphs>77</Paragraphs>
  <Slides>17</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Constantia</vt:lpstr>
      <vt:lpstr>MV Boli</vt:lpstr>
      <vt:lpstr>Open Sans</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4601</cp:revision>
  <dcterms:created xsi:type="dcterms:W3CDTF">2018-08-29T04:26:39Z</dcterms:created>
  <dcterms:modified xsi:type="dcterms:W3CDTF">2022-02-05T01:40:01Z</dcterms:modified>
</cp:coreProperties>
</file>