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3"/>
  </p:notesMasterIdLst>
  <p:sldIdLst>
    <p:sldId id="296" r:id="rId2"/>
    <p:sldId id="381" r:id="rId3"/>
    <p:sldId id="382" r:id="rId4"/>
    <p:sldId id="383" r:id="rId5"/>
    <p:sldId id="384" r:id="rId6"/>
    <p:sldId id="385" r:id="rId7"/>
    <p:sldId id="386" r:id="rId8"/>
    <p:sldId id="387" r:id="rId9"/>
    <p:sldId id="388" r:id="rId10"/>
    <p:sldId id="389" r:id="rId11"/>
    <p:sldId id="39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028"/>
    <a:srgbClr val="FF6600"/>
    <a:srgbClr val="6372DF"/>
    <a:srgbClr val="D6E513"/>
    <a:srgbClr val="E97159"/>
    <a:srgbClr val="59C7E9"/>
    <a:srgbClr val="6F7CBF"/>
    <a:srgbClr val="FFD757"/>
    <a:srgbClr val="0BA2C5"/>
    <a:srgbClr val="B9D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4000" b="-4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002060"/>
                </a:solidFill>
                <a:effectLst>
                  <a:outerShdw blurRad="38100" dist="38100" dir="2700000" algn="tl">
                    <a:srgbClr val="000000">
                      <a:alpha val="43137"/>
                    </a:srgbClr>
                  </a:outerShdw>
                </a:effectLst>
                <a:latin typeface="+mj-lt"/>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BE8E8A-F03D-473A-B984-A1179C24C2E4}"/>
              </a:ext>
            </a:extLst>
          </p:cNvPr>
          <p:cNvSpPr/>
          <p:nvPr/>
        </p:nvSpPr>
        <p:spPr>
          <a:xfrm>
            <a:off x="2100775" y="2136338"/>
            <a:ext cx="7990449" cy="2585323"/>
          </a:xfrm>
          <a:prstGeom prst="rect">
            <a:avLst/>
          </a:prstGeom>
        </p:spPr>
        <p:txBody>
          <a:bodyPr wrap="square">
            <a:spAutoFit/>
          </a:bodyPr>
          <a:lstStyle/>
          <a:p>
            <a:pPr algn="ctr" fontAlgn="base"/>
            <a:r>
              <a:rPr lang="en-US" sz="5400" b="1" dirty="0">
                <a:solidFill>
                  <a:schemeClr val="accent1">
                    <a:lumMod val="50000"/>
                  </a:schemeClr>
                </a:solidFill>
                <a:latin typeface="Open Sans"/>
              </a:rPr>
              <a:t>“The Lord directs David to save his people from the Amalekites”</a:t>
            </a:r>
            <a:endParaRPr lang="en-US" sz="5400" b="1" dirty="0">
              <a:solidFill>
                <a:schemeClr val="accent1">
                  <a:lumMod val="50000"/>
                </a:schemeClr>
              </a:solidFill>
              <a:effectLst/>
              <a:latin typeface="Open Sans"/>
            </a:endParaRPr>
          </a:p>
        </p:txBody>
      </p:sp>
      <p:sp>
        <p:nvSpPr>
          <p:cNvPr id="4" name="Rectangle 3">
            <a:extLst>
              <a:ext uri="{FF2B5EF4-FFF2-40B4-BE49-F238E27FC236}">
                <a16:creationId xmlns:a16="http://schemas.microsoft.com/office/drawing/2014/main" id="{46C2CED4-676E-4DB4-AF3A-B0B7B8D3C1DD}"/>
              </a:ext>
            </a:extLst>
          </p:cNvPr>
          <p:cNvSpPr/>
          <p:nvPr/>
        </p:nvSpPr>
        <p:spPr>
          <a:xfrm>
            <a:off x="914400" y="783607"/>
            <a:ext cx="2036135"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1 Samuel 29-31</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939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C0AED0-B5D0-4A45-BCB2-195260F9226F}"/>
              </a:ext>
            </a:extLst>
          </p:cNvPr>
          <p:cNvSpPr/>
          <p:nvPr/>
        </p:nvSpPr>
        <p:spPr>
          <a:xfrm>
            <a:off x="914399" y="2305785"/>
            <a:ext cx="1992853" cy="931707"/>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9A87869-CA6F-4B8A-A4CE-CE59C21DEFFF}"/>
              </a:ext>
            </a:extLst>
          </p:cNvPr>
          <p:cNvSpPr/>
          <p:nvPr/>
        </p:nvSpPr>
        <p:spPr>
          <a:xfrm>
            <a:off x="914399" y="2664874"/>
            <a:ext cx="10045149" cy="195761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198A51E-8192-4606-B304-F4E894D6165A}"/>
              </a:ext>
            </a:extLst>
          </p:cNvPr>
          <p:cNvSpPr/>
          <p:nvPr/>
        </p:nvSpPr>
        <p:spPr>
          <a:xfrm>
            <a:off x="914400" y="939410"/>
            <a:ext cx="986145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of the positive consequences that might come from making righteous decisions?</a:t>
            </a:r>
          </a:p>
        </p:txBody>
      </p:sp>
      <p:sp>
        <p:nvSpPr>
          <p:cNvPr id="4" name="Rectangle 3">
            <a:extLst>
              <a:ext uri="{FF2B5EF4-FFF2-40B4-BE49-F238E27FC236}">
                <a16:creationId xmlns:a16="http://schemas.microsoft.com/office/drawing/2014/main" id="{6DC5ED04-6AE4-440A-897D-3C8012C8AD7D}"/>
              </a:ext>
            </a:extLst>
          </p:cNvPr>
          <p:cNvSpPr/>
          <p:nvPr/>
        </p:nvSpPr>
        <p:spPr>
          <a:xfrm>
            <a:off x="914399" y="1585741"/>
            <a:ext cx="9861451" cy="64633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What are some of the negative consequences that might come from making unrighteous decisions?</a:t>
            </a:r>
          </a:p>
        </p:txBody>
      </p:sp>
      <p:sp>
        <p:nvSpPr>
          <p:cNvPr id="5" name="Rectangle 4">
            <a:extLst>
              <a:ext uri="{FF2B5EF4-FFF2-40B4-BE49-F238E27FC236}">
                <a16:creationId xmlns:a16="http://schemas.microsoft.com/office/drawing/2014/main" id="{C3047FDC-193E-4F28-9707-3925456E3672}"/>
              </a:ext>
            </a:extLst>
          </p:cNvPr>
          <p:cNvSpPr/>
          <p:nvPr/>
        </p:nvSpPr>
        <p:spPr>
          <a:xfrm>
            <a:off x="914399" y="2295542"/>
            <a:ext cx="19928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30:6-8 </a:t>
            </a:r>
          </a:p>
        </p:txBody>
      </p:sp>
      <p:sp>
        <p:nvSpPr>
          <p:cNvPr id="6" name="Rectangle 5">
            <a:extLst>
              <a:ext uri="{FF2B5EF4-FFF2-40B4-BE49-F238E27FC236}">
                <a16:creationId xmlns:a16="http://schemas.microsoft.com/office/drawing/2014/main" id="{ABE1D277-0BC4-4B53-95BE-B10A47C85801}"/>
              </a:ext>
            </a:extLst>
          </p:cNvPr>
          <p:cNvSpPr/>
          <p:nvPr/>
        </p:nvSpPr>
        <p:spPr>
          <a:xfrm>
            <a:off x="914399" y="4733577"/>
            <a:ext cx="956603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David was blessed with the Lord’s direction but King Saul was not?</a:t>
            </a:r>
          </a:p>
        </p:txBody>
      </p:sp>
      <p:sp>
        <p:nvSpPr>
          <p:cNvPr id="7" name="Rectangle 6">
            <a:extLst>
              <a:ext uri="{FF2B5EF4-FFF2-40B4-BE49-F238E27FC236}">
                <a16:creationId xmlns:a16="http://schemas.microsoft.com/office/drawing/2014/main" id="{E48F1D0E-4227-406D-9E31-30A0EA4A1C9A}"/>
              </a:ext>
            </a:extLst>
          </p:cNvPr>
          <p:cNvSpPr/>
          <p:nvPr/>
        </p:nvSpPr>
        <p:spPr>
          <a:xfrm>
            <a:off x="914399" y="5261728"/>
            <a:ext cx="938315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this account teach us about inviting the Lord to direct our lives? </a:t>
            </a:r>
          </a:p>
        </p:txBody>
      </p:sp>
      <p:sp>
        <p:nvSpPr>
          <p:cNvPr id="8" name="Rectangle 7">
            <a:extLst>
              <a:ext uri="{FF2B5EF4-FFF2-40B4-BE49-F238E27FC236}">
                <a16:creationId xmlns:a16="http://schemas.microsoft.com/office/drawing/2014/main" id="{F3BD2AD7-7245-4B7B-97CB-7280072D93A0}"/>
              </a:ext>
            </a:extLst>
          </p:cNvPr>
          <p:cNvSpPr/>
          <p:nvPr/>
        </p:nvSpPr>
        <p:spPr>
          <a:xfrm>
            <a:off x="914399" y="5742151"/>
            <a:ext cx="6096000" cy="369332"/>
          </a:xfrm>
          <a:prstGeom prst="rect">
            <a:avLst/>
          </a:prstGeom>
        </p:spPr>
        <p:txBody>
          <a:bodyPr>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are faithful, we invite the Lord to direct our lives.</a:t>
            </a:r>
          </a:p>
        </p:txBody>
      </p:sp>
      <p:sp>
        <p:nvSpPr>
          <p:cNvPr id="9" name="Rectangle 8">
            <a:extLst>
              <a:ext uri="{FF2B5EF4-FFF2-40B4-BE49-F238E27FC236}">
                <a16:creationId xmlns:a16="http://schemas.microsoft.com/office/drawing/2014/main" id="{49206644-8A03-474D-B875-9CC67330DBE9}"/>
              </a:ext>
            </a:extLst>
          </p:cNvPr>
          <p:cNvSpPr/>
          <p:nvPr/>
        </p:nvSpPr>
        <p:spPr>
          <a:xfrm>
            <a:off x="914399" y="6266906"/>
            <a:ext cx="64598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were you blessed for following the Lord’s direction?</a:t>
            </a:r>
          </a:p>
        </p:txBody>
      </p:sp>
      <p:sp>
        <p:nvSpPr>
          <p:cNvPr id="10" name="Rectangle 9">
            <a:extLst>
              <a:ext uri="{FF2B5EF4-FFF2-40B4-BE49-F238E27FC236}">
                <a16:creationId xmlns:a16="http://schemas.microsoft.com/office/drawing/2014/main" id="{C509BF9D-5CED-4DD9-A227-280638C7196B}"/>
              </a:ext>
            </a:extLst>
          </p:cNvPr>
          <p:cNvSpPr/>
          <p:nvPr/>
        </p:nvSpPr>
        <p:spPr>
          <a:xfrm>
            <a:off x="914399" y="2591161"/>
            <a:ext cx="10018644"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David was greatly distressed; for the people spake of stoning him, because the soul of all the people was grieved, every man for his sons and for his daughters: but David encouraged himself in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his God.</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David said to Abiathar the priest, Ahimelech’s son, I pray thee, bring me hither the ephod. And Abiathar brought thither the ephod to David.</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David inquired 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saying, Shall I pursue after this troop? shall I overtake them? And he answered him, Pursue: for thou shalt surely overtake them, and without fail recover all.</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5205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0.70"/>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360"/>
                                          </p:val>
                                        </p:tav>
                                        <p:tav tm="100000">
                                          <p:val>
                                            <p:fltVal val="0"/>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2000"/>
                                        <p:tgtEl>
                                          <p:spTgt spid="9"/>
                                        </p:tgtEl>
                                      </p:cBhvr>
                                    </p:animEffect>
                                    <p:anim calcmode="lin" valueType="num">
                                      <p:cBhvr>
                                        <p:cTn id="49" dur="2000" fill="hold"/>
                                        <p:tgtEl>
                                          <p:spTgt spid="9"/>
                                        </p:tgtEl>
                                        <p:attrNameLst>
                                          <p:attrName>style.rotation</p:attrName>
                                        </p:attrNameLst>
                                      </p:cBhvr>
                                      <p:tavLst>
                                        <p:tav tm="0">
                                          <p:val>
                                            <p:fltVal val="720"/>
                                          </p:val>
                                        </p:tav>
                                        <p:tav tm="100000">
                                          <p:val>
                                            <p:fltVal val="0"/>
                                          </p:val>
                                        </p:tav>
                                      </p:tavLst>
                                    </p:anim>
                                    <p:anim calcmode="lin" valueType="num">
                                      <p:cBhvr>
                                        <p:cTn id="50" dur="2000" fill="hold"/>
                                        <p:tgtEl>
                                          <p:spTgt spid="9"/>
                                        </p:tgtEl>
                                        <p:attrNameLst>
                                          <p:attrName>ppt_h</p:attrName>
                                        </p:attrNameLst>
                                      </p:cBhvr>
                                      <p:tavLst>
                                        <p:tav tm="0">
                                          <p:val>
                                            <p:fltVal val="0"/>
                                          </p:val>
                                        </p:tav>
                                        <p:tav tm="100000">
                                          <p:val>
                                            <p:strVal val="#ppt_h"/>
                                          </p:val>
                                        </p:tav>
                                      </p:tavLst>
                                    </p:anim>
                                    <p:anim calcmode="lin" valueType="num">
                                      <p:cBhvr>
                                        <p:cTn id="51"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4" grpId="1"/>
      <p:bldP spid="5"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89</a:t>
            </a:r>
          </a:p>
        </p:txBody>
      </p:sp>
      <p:sp>
        <p:nvSpPr>
          <p:cNvPr id="4" name="Rectangle 3">
            <a:extLst>
              <a:ext uri="{FF2B5EF4-FFF2-40B4-BE49-F238E27FC236}">
                <a16:creationId xmlns:a16="http://schemas.microsoft.com/office/drawing/2014/main" id="{A6AADC38-013A-4C60-BF21-26053FFB1082}"/>
              </a:ext>
            </a:extLst>
          </p:cNvPr>
          <p:cNvSpPr/>
          <p:nvPr/>
        </p:nvSpPr>
        <p:spPr>
          <a:xfrm>
            <a:off x="3014868" y="2875002"/>
            <a:ext cx="6162264" cy="1107996"/>
          </a:xfrm>
          <a:prstGeom prst="rect">
            <a:avLst/>
          </a:prstGeom>
        </p:spPr>
        <p:txBody>
          <a:bodyPr wrap="none">
            <a:spAutoFit/>
          </a:bodyPr>
          <a:lstStyle/>
          <a:p>
            <a:pPr fontAlgn="base"/>
            <a:r>
              <a:rPr lang="en-US" sz="6600" dirty="0">
                <a:solidFill>
                  <a:schemeClr val="accent1">
                    <a:lumMod val="50000"/>
                  </a:schemeClr>
                </a:solidFill>
                <a:latin typeface="Rockwell" panose="02060603020205020403" pitchFamily="18" charset="0"/>
              </a:rPr>
              <a:t>1 Samuel 25–31</a:t>
            </a:r>
            <a:endParaRPr lang="en-US" sz="6600" b="0" i="0" dirty="0">
              <a:solidFill>
                <a:schemeClr val="accent1">
                  <a:lumMod val="50000"/>
                </a:schemeClr>
              </a:solidFill>
              <a:effectLst/>
              <a:latin typeface="Rockwell" panose="02060603020205020403" pitchFamily="18" charset="0"/>
            </a:endParaRPr>
          </a:p>
        </p:txBody>
      </p:sp>
    </p:spTree>
    <p:extLst>
      <p:ext uri="{BB962C8B-B14F-4D97-AF65-F5344CB8AC3E}">
        <p14:creationId xmlns:p14="http://schemas.microsoft.com/office/powerpoint/2010/main" val="16303921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28FA72-5E69-40E8-AE57-3FD285117733}"/>
              </a:ext>
            </a:extLst>
          </p:cNvPr>
          <p:cNvSpPr/>
          <p:nvPr/>
        </p:nvSpPr>
        <p:spPr>
          <a:xfrm>
            <a:off x="1890932" y="2367171"/>
            <a:ext cx="8410136" cy="2123658"/>
          </a:xfrm>
          <a:prstGeom prst="rect">
            <a:avLst/>
          </a:prstGeom>
        </p:spPr>
        <p:txBody>
          <a:bodyPr wrap="square">
            <a:spAutoFit/>
          </a:bodyPr>
          <a:lstStyle/>
          <a:p>
            <a:pPr algn="ctr" fontAlgn="base"/>
            <a:r>
              <a:rPr lang="en-US" sz="4400" b="1" dirty="0">
                <a:solidFill>
                  <a:schemeClr val="accent1">
                    <a:lumMod val="50000"/>
                  </a:schemeClr>
                </a:solidFill>
                <a:latin typeface="Open Sans"/>
              </a:rPr>
              <a:t>“Abigail calms David and saves her husband, Nabal, and the men of their household”</a:t>
            </a:r>
            <a:endParaRPr lang="en-US" sz="4400" b="1" dirty="0">
              <a:solidFill>
                <a:schemeClr val="accent1">
                  <a:lumMod val="50000"/>
                </a:schemeClr>
              </a:solidFill>
              <a:effectLst/>
              <a:latin typeface="Open Sans"/>
            </a:endParaRPr>
          </a:p>
        </p:txBody>
      </p:sp>
      <p:sp>
        <p:nvSpPr>
          <p:cNvPr id="4" name="Rectangle 3">
            <a:extLst>
              <a:ext uri="{FF2B5EF4-FFF2-40B4-BE49-F238E27FC236}">
                <a16:creationId xmlns:a16="http://schemas.microsoft.com/office/drawing/2014/main" id="{377F3744-A645-41CC-AE4D-7691218CC956}"/>
              </a:ext>
            </a:extLst>
          </p:cNvPr>
          <p:cNvSpPr/>
          <p:nvPr/>
        </p:nvSpPr>
        <p:spPr>
          <a:xfrm>
            <a:off x="1023646" y="783607"/>
            <a:ext cx="150714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25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8462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D9F2EF-8C75-4454-8A99-78E96C3180A3}"/>
              </a:ext>
            </a:extLst>
          </p:cNvPr>
          <p:cNvSpPr/>
          <p:nvPr/>
        </p:nvSpPr>
        <p:spPr>
          <a:xfrm>
            <a:off x="12356891" y="3534179"/>
            <a:ext cx="37369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kind of person was Nabal?</a:t>
            </a:r>
          </a:p>
        </p:txBody>
      </p:sp>
      <p:sp>
        <p:nvSpPr>
          <p:cNvPr id="8" name="Rectangle 7">
            <a:extLst>
              <a:ext uri="{FF2B5EF4-FFF2-40B4-BE49-F238E27FC236}">
                <a16:creationId xmlns:a16="http://schemas.microsoft.com/office/drawing/2014/main" id="{7EBFB9D2-00FC-437E-963A-27E5BBD51A14}"/>
              </a:ext>
            </a:extLst>
          </p:cNvPr>
          <p:cNvSpPr/>
          <p:nvPr/>
        </p:nvSpPr>
        <p:spPr>
          <a:xfrm>
            <a:off x="797167" y="1603402"/>
            <a:ext cx="1928734" cy="804523"/>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2940D14-226C-49CC-9ABC-265B81798050}"/>
              </a:ext>
            </a:extLst>
          </p:cNvPr>
          <p:cNvSpPr/>
          <p:nvPr/>
        </p:nvSpPr>
        <p:spPr>
          <a:xfrm>
            <a:off x="797168" y="2005664"/>
            <a:ext cx="10105293" cy="171318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59FE94D-0A9A-4A35-93EF-A11D240D1431}"/>
              </a:ext>
            </a:extLst>
          </p:cNvPr>
          <p:cNvSpPr/>
          <p:nvPr/>
        </p:nvSpPr>
        <p:spPr>
          <a:xfrm>
            <a:off x="797168" y="829773"/>
            <a:ext cx="1010529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the effect of the first domino falling relate to the good choices we make in our lives?</a:t>
            </a:r>
          </a:p>
        </p:txBody>
      </p:sp>
      <p:sp>
        <p:nvSpPr>
          <p:cNvPr id="4" name="Rectangle 3">
            <a:extLst>
              <a:ext uri="{FF2B5EF4-FFF2-40B4-BE49-F238E27FC236}">
                <a16:creationId xmlns:a16="http://schemas.microsoft.com/office/drawing/2014/main" id="{18D405FE-341E-4EC5-84BE-BDD388695ECF}"/>
              </a:ext>
            </a:extLst>
          </p:cNvPr>
          <p:cNvSpPr/>
          <p:nvPr/>
        </p:nvSpPr>
        <p:spPr>
          <a:xfrm>
            <a:off x="797168" y="1636331"/>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25:2-3</a:t>
            </a:r>
          </a:p>
        </p:txBody>
      </p:sp>
      <p:sp>
        <p:nvSpPr>
          <p:cNvPr id="6" name="Rectangle 5">
            <a:extLst>
              <a:ext uri="{FF2B5EF4-FFF2-40B4-BE49-F238E27FC236}">
                <a16:creationId xmlns:a16="http://schemas.microsoft.com/office/drawing/2014/main" id="{CEB1C473-D3FD-4D50-89C9-8E5C0355B976}"/>
              </a:ext>
            </a:extLst>
          </p:cNvPr>
          <p:cNvSpPr/>
          <p:nvPr/>
        </p:nvSpPr>
        <p:spPr>
          <a:xfrm>
            <a:off x="797167" y="1997699"/>
            <a:ext cx="10105292"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there was a man in Maon, whose possessions were in Carmel; and the man was very great, and he had three thousand sheep, and a thousand goats: and he was shearing his sheep in Carmel.</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Now the name of the man was Nabal; and the name of his wife Abigail: and she was a woman of good understanding, and of a beautiful countenance: but the man was churlish and evil in his doings; and he was of the house of Caleb.</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911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1250"/>
                                        <p:tgtEl>
                                          <p:spTgt spid="8"/>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vertical)">
                                      <p:cBhvr>
                                        <p:cTn id="10" dur="1250"/>
                                        <p:tgtEl>
                                          <p:spTgt spid="7"/>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vertical)">
                                      <p:cBhvr>
                                        <p:cTn id="13" dur="1250"/>
                                        <p:tgtEl>
                                          <p:spTgt spid="4"/>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vertical)">
                                      <p:cBhvr>
                                        <p:cTn id="16" dur="125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path" presetSubtype="0" accel="50000" decel="50000" fill="hold" grpId="0" nodeType="clickEffect">
                                  <p:stCondLst>
                                    <p:cond delay="0"/>
                                  </p:stCondLst>
                                  <p:childTnLst>
                                    <p:animMotion origin="layout" path="M 0.40937 -0.02708 C 0.38294 -0.03148 0.29427 -0.03565 0.2625 -0.03565 C 0.06562 -0.03565 -0.13776 0.03518 -0.13776 0.10671 C -0.13776 0.0706 -0.23933 0.03518 -0.33438 0.03518 C -0.43594 0.03518 -0.53112 0.07083 -0.53112 0.10671 C -0.53112 0.08866 -0.58112 0.0706 -0.63269 0.0706 C -0.68282 0.0706 -0.7336 0.08819 -0.7336 0.10671 C -0.7336 0.09722 -0.75977 0.08866 -0.78438 0.08866 C -0.80977 0.08866 -0.83425 0.09792 -0.83425 0.10671 C -0.83425 0.10139 -0.84766 0.09722 -0.86068 0.09722 C -0.86732 0.09722 -0.88607 0.10185 -0.88607 0.10671 C -0.88607 0.10417 -0.89271 0.10139 -0.89844 0.10139 C -0.89844 0.10116 -0.91055 0.10393 -0.91055 0.10671 C -0.91055 0.10509 -0.91055 0.10417 -0.91719 0.10417 C -0.91719 0.1044 -0.92396 0.10532 -0.92396 0.10671 C -0.92396 0.10579 -0.92396 0.10509 -0.92396 0.1044 C -0.93034 0.1044 -0.93034 0.10509 -0.93034 0.10579 C -0.93685 0.10579 -0.93685 0.10532 -0.93685 0.1044 C -0.94323 0.1044 -0.94323 0.10509 -0.94323 0.10579 " pathEditMode="relative" rAng="0" ptsTypes="AAAAAAAAAAAAAAAAAAA">
                                      <p:cBhvr>
                                        <p:cTn id="20" dur="2000" fill="hold"/>
                                        <p:tgtEl>
                                          <p:spTgt spid="5"/>
                                        </p:tgtEl>
                                        <p:attrNameLst>
                                          <p:attrName>ppt_x</p:attrName>
                                          <p:attrName>ppt_y</p:attrName>
                                        </p:attrNameLst>
                                      </p:cBhvr>
                                      <p:rCtr x="-67630" y="6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7" grpId="0" animBg="1"/>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2C2CDD-BE58-4135-9452-D1E5E11C87B7}"/>
              </a:ext>
            </a:extLst>
          </p:cNvPr>
          <p:cNvSpPr/>
          <p:nvPr/>
        </p:nvSpPr>
        <p:spPr>
          <a:xfrm>
            <a:off x="802779" y="779683"/>
            <a:ext cx="2205955" cy="1004147"/>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57630F3-8CD6-438B-BEE0-452AAA7C896B}"/>
              </a:ext>
            </a:extLst>
          </p:cNvPr>
          <p:cNvSpPr/>
          <p:nvPr/>
        </p:nvSpPr>
        <p:spPr>
          <a:xfrm>
            <a:off x="813902" y="1149015"/>
            <a:ext cx="10143908" cy="258532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235C2F3-2632-4092-BEB6-D48839F0A25E}"/>
              </a:ext>
            </a:extLst>
          </p:cNvPr>
          <p:cNvSpPr/>
          <p:nvPr/>
        </p:nvSpPr>
        <p:spPr>
          <a:xfrm>
            <a:off x="813902" y="779683"/>
            <a:ext cx="219483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25:10-13</a:t>
            </a:r>
          </a:p>
        </p:txBody>
      </p:sp>
      <p:sp>
        <p:nvSpPr>
          <p:cNvPr id="4" name="Rectangle 3">
            <a:extLst>
              <a:ext uri="{FF2B5EF4-FFF2-40B4-BE49-F238E27FC236}">
                <a16:creationId xmlns:a16="http://schemas.microsoft.com/office/drawing/2014/main" id="{57BF7CB6-8ADD-4726-9AF3-4B9C85BC3824}"/>
              </a:ext>
            </a:extLst>
          </p:cNvPr>
          <p:cNvSpPr/>
          <p:nvPr/>
        </p:nvSpPr>
        <p:spPr>
          <a:xfrm>
            <a:off x="914399" y="1149015"/>
            <a:ext cx="9931791"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 And Nabal answered David’s servants, and said, Who is David? and who is the son of Jesse? there be many servants now a days that break away every man from his master.</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Shall I then take my bread, and my water, and my flesh that I have killed for my shearers, and give it unto men, whom I know not whence they be?</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So David’s young men turned their way, and went again, and came and told him all those sayings.</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David said unto his men, Gird ye on every man his sword. And they girded on every man his sword; and David also girded on his sword: and there went up after David about four hundred men; and two hundred abode by the stuff.</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128967C-C76A-4D7C-B094-82AF67F6FD16}"/>
              </a:ext>
            </a:extLst>
          </p:cNvPr>
          <p:cNvSpPr/>
          <p:nvPr/>
        </p:nvSpPr>
        <p:spPr>
          <a:xfrm>
            <a:off x="914399" y="3919004"/>
            <a:ext cx="506202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Nabal respond to David’s servants?</a:t>
            </a:r>
          </a:p>
        </p:txBody>
      </p:sp>
      <p:sp>
        <p:nvSpPr>
          <p:cNvPr id="6" name="Rectangle 5">
            <a:extLst>
              <a:ext uri="{FF2B5EF4-FFF2-40B4-BE49-F238E27FC236}">
                <a16:creationId xmlns:a16="http://schemas.microsoft.com/office/drawing/2014/main" id="{DA4BD9B2-DF0E-47EC-A609-3C036FE2F574}"/>
              </a:ext>
            </a:extLst>
          </p:cNvPr>
          <p:cNvSpPr/>
          <p:nvPr/>
        </p:nvSpPr>
        <p:spPr>
          <a:xfrm>
            <a:off x="914399" y="4473002"/>
            <a:ext cx="479272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David respond to Nabal’s insult? </a:t>
            </a:r>
          </a:p>
        </p:txBody>
      </p:sp>
    </p:spTree>
    <p:extLst>
      <p:ext uri="{BB962C8B-B14F-4D97-AF65-F5344CB8AC3E}">
        <p14:creationId xmlns:p14="http://schemas.microsoft.com/office/powerpoint/2010/main" val="2674137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500" fill="hold"/>
                                        <p:tgtEl>
                                          <p:spTgt spid="6"/>
                                        </p:tgtEl>
                                        <p:attrNameLst>
                                          <p:attrName>ppt_x</p:attrName>
                                        </p:attrNameLst>
                                      </p:cBhvr>
                                      <p:tavLst>
                                        <p:tav tm="0">
                                          <p:val>
                                            <p:strVal val="1+#ppt_w/2"/>
                                          </p:val>
                                        </p:tav>
                                        <p:tav tm="100000">
                                          <p:val>
                                            <p:strVal val="#ppt_x"/>
                                          </p:val>
                                        </p:tav>
                                      </p:tavLst>
                                    </p:anim>
                                    <p:anim calcmode="lin" valueType="num">
                                      <p:cBhvr additive="base">
                                        <p:cTn id="13"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8BAF3-73DD-4297-8E64-AB53FDC8205D}"/>
              </a:ext>
            </a:extLst>
          </p:cNvPr>
          <p:cNvSpPr/>
          <p:nvPr/>
        </p:nvSpPr>
        <p:spPr>
          <a:xfrm>
            <a:off x="914400" y="783607"/>
            <a:ext cx="2160588" cy="74651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4D763D3-71CA-4783-9065-302CAB9FCE5B}"/>
              </a:ext>
            </a:extLst>
          </p:cNvPr>
          <p:cNvSpPr/>
          <p:nvPr/>
        </p:nvSpPr>
        <p:spPr>
          <a:xfrm>
            <a:off x="914400" y="1152939"/>
            <a:ext cx="9622302" cy="207057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91F89F7-FD11-4A8C-9B11-4F10AB7F12EB}"/>
              </a:ext>
            </a:extLst>
          </p:cNvPr>
          <p:cNvSpPr/>
          <p:nvPr/>
        </p:nvSpPr>
        <p:spPr>
          <a:xfrm>
            <a:off x="889774" y="783607"/>
            <a:ext cx="21852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25:32-34</a:t>
            </a:r>
          </a:p>
        </p:txBody>
      </p:sp>
      <p:sp>
        <p:nvSpPr>
          <p:cNvPr id="4" name="Rectangle 3">
            <a:extLst>
              <a:ext uri="{FF2B5EF4-FFF2-40B4-BE49-F238E27FC236}">
                <a16:creationId xmlns:a16="http://schemas.microsoft.com/office/drawing/2014/main" id="{5201A180-60D4-4ACB-8204-FBF168A85055}"/>
              </a:ext>
            </a:extLst>
          </p:cNvPr>
          <p:cNvSpPr/>
          <p:nvPr/>
        </p:nvSpPr>
        <p:spPr>
          <a:xfrm>
            <a:off x="914400" y="1152939"/>
            <a:ext cx="9622302"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32 </a:t>
            </a:r>
            <a:r>
              <a:rPr lang="en-US" dirty="0">
                <a:solidFill>
                  <a:schemeClr val="bg1"/>
                </a:solidFill>
                <a:latin typeface="Arial" panose="020B0604020202020204" pitchFamily="34" charset="0"/>
                <a:cs typeface="Arial" panose="020B0604020202020204" pitchFamily="34" charset="0"/>
              </a:rPr>
              <a:t>¶ And David said to Abigail, Blessed be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of Israel, which sent thee this day to meet me:</a:t>
            </a:r>
          </a:p>
          <a:p>
            <a:pPr algn="just" fontAlgn="base"/>
            <a:r>
              <a:rPr lang="en-US" b="1" dirty="0">
                <a:solidFill>
                  <a:schemeClr val="bg1"/>
                </a:solidFill>
                <a:latin typeface="Arial" panose="020B0604020202020204" pitchFamily="34" charset="0"/>
                <a:cs typeface="Arial" panose="020B0604020202020204" pitchFamily="34" charset="0"/>
              </a:rPr>
              <a:t>33 </a:t>
            </a:r>
            <a:r>
              <a:rPr lang="en-US" dirty="0">
                <a:solidFill>
                  <a:schemeClr val="bg1"/>
                </a:solidFill>
                <a:latin typeface="Arial" panose="020B0604020202020204" pitchFamily="34" charset="0"/>
                <a:cs typeface="Arial" panose="020B0604020202020204" pitchFamily="34" charset="0"/>
              </a:rPr>
              <a:t>And blessed be thy advice, and blessed be thou, which hast kept me this day from coming to shed blood, and from avenging myself with mine own hand.</a:t>
            </a:r>
          </a:p>
          <a:p>
            <a:pPr algn="just" fontAlgn="base"/>
            <a:r>
              <a:rPr lang="en-US" b="1" dirty="0">
                <a:solidFill>
                  <a:schemeClr val="bg1"/>
                </a:solidFill>
                <a:latin typeface="Arial" panose="020B0604020202020204" pitchFamily="34" charset="0"/>
                <a:cs typeface="Arial" panose="020B0604020202020204" pitchFamily="34" charset="0"/>
              </a:rPr>
              <a:t>34 </a:t>
            </a:r>
            <a:r>
              <a:rPr lang="en-US" dirty="0">
                <a:solidFill>
                  <a:schemeClr val="bg1"/>
                </a:solidFill>
                <a:latin typeface="Arial" panose="020B0604020202020204" pitchFamily="34" charset="0"/>
                <a:cs typeface="Arial" panose="020B0604020202020204" pitchFamily="34" charset="0"/>
              </a:rPr>
              <a:t>For in very deed, as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of Israel liveth, which hath kept me back from hurting thee, except thou hadst hasted and come to meet me, surely there had not been left unto Nabal by the morning light any that pisseth against the wall.</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E886E01-E592-458B-BE1C-AE354654C1F1}"/>
              </a:ext>
            </a:extLst>
          </p:cNvPr>
          <p:cNvSpPr/>
          <p:nvPr/>
        </p:nvSpPr>
        <p:spPr>
          <a:xfrm>
            <a:off x="914400" y="3368930"/>
            <a:ext cx="934094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were the positive results for her and her husband? for her entire household?</a:t>
            </a:r>
          </a:p>
        </p:txBody>
      </p:sp>
      <p:sp>
        <p:nvSpPr>
          <p:cNvPr id="6" name="Rectangle 5">
            <a:extLst>
              <a:ext uri="{FF2B5EF4-FFF2-40B4-BE49-F238E27FC236}">
                <a16:creationId xmlns:a16="http://schemas.microsoft.com/office/drawing/2014/main" id="{86763D21-D2F3-43C1-96B0-657AC1E4549D}"/>
              </a:ext>
            </a:extLst>
          </p:cNvPr>
          <p:cNvSpPr/>
          <p:nvPr/>
        </p:nvSpPr>
        <p:spPr>
          <a:xfrm>
            <a:off x="914400" y="3858403"/>
            <a:ext cx="962230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truth does this account illustrate about the potential influence of one person’s righteous choice? </a:t>
            </a:r>
          </a:p>
        </p:txBody>
      </p:sp>
      <p:sp>
        <p:nvSpPr>
          <p:cNvPr id="7" name="Rectangle 6">
            <a:extLst>
              <a:ext uri="{FF2B5EF4-FFF2-40B4-BE49-F238E27FC236}">
                <a16:creationId xmlns:a16="http://schemas.microsoft.com/office/drawing/2014/main" id="{F45447DC-73DD-43F0-8983-A253ABC3E32B}"/>
              </a:ext>
            </a:extLst>
          </p:cNvPr>
          <p:cNvSpPr/>
          <p:nvPr/>
        </p:nvSpPr>
        <p:spPr>
          <a:xfrm>
            <a:off x="914400" y="4543986"/>
            <a:ext cx="7498080"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righteous choices can bless not only us but also others around us.</a:t>
            </a:r>
          </a:p>
        </p:txBody>
      </p:sp>
    </p:spTree>
    <p:extLst>
      <p:ext uri="{BB962C8B-B14F-4D97-AF65-F5344CB8AC3E}">
        <p14:creationId xmlns:p14="http://schemas.microsoft.com/office/powerpoint/2010/main" val="17511517"/>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421691-3658-4F87-BA0C-9CBE849AF920}"/>
              </a:ext>
            </a:extLst>
          </p:cNvPr>
          <p:cNvSpPr/>
          <p:nvPr/>
        </p:nvSpPr>
        <p:spPr>
          <a:xfrm>
            <a:off x="1980434" y="3044279"/>
            <a:ext cx="8356262" cy="769441"/>
          </a:xfrm>
          <a:prstGeom prst="rect">
            <a:avLst/>
          </a:prstGeom>
        </p:spPr>
        <p:txBody>
          <a:bodyPr wrap="none">
            <a:spAutoFit/>
          </a:bodyPr>
          <a:lstStyle/>
          <a:p>
            <a:pPr fontAlgn="base"/>
            <a:r>
              <a:rPr lang="en-US" sz="4400" b="1" dirty="0">
                <a:solidFill>
                  <a:schemeClr val="accent1">
                    <a:lumMod val="50000"/>
                  </a:schemeClr>
                </a:solidFill>
                <a:latin typeface="Open Sans"/>
              </a:rPr>
              <a:t>“David spares Saul’s life again”</a:t>
            </a:r>
            <a:endParaRPr lang="en-US" sz="4400" b="1" dirty="0">
              <a:solidFill>
                <a:schemeClr val="accent1">
                  <a:lumMod val="50000"/>
                </a:schemeClr>
              </a:solidFill>
              <a:effectLst/>
              <a:latin typeface="Open Sans"/>
            </a:endParaRPr>
          </a:p>
        </p:txBody>
      </p:sp>
      <p:sp>
        <p:nvSpPr>
          <p:cNvPr id="4" name="Rectangle 3">
            <a:extLst>
              <a:ext uri="{FF2B5EF4-FFF2-40B4-BE49-F238E27FC236}">
                <a16:creationId xmlns:a16="http://schemas.microsoft.com/office/drawing/2014/main" id="{A883389B-0DFF-4DAA-A83E-6EA560940871}"/>
              </a:ext>
            </a:extLst>
          </p:cNvPr>
          <p:cNvSpPr/>
          <p:nvPr/>
        </p:nvSpPr>
        <p:spPr>
          <a:xfrm>
            <a:off x="914400" y="968273"/>
            <a:ext cx="185178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26-27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402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65BB6-2E6C-4091-A1A2-32E85144DD6B}"/>
              </a:ext>
            </a:extLst>
          </p:cNvPr>
          <p:cNvSpPr/>
          <p:nvPr/>
        </p:nvSpPr>
        <p:spPr>
          <a:xfrm>
            <a:off x="2119622" y="2644170"/>
            <a:ext cx="7952755" cy="1569660"/>
          </a:xfrm>
          <a:prstGeom prst="rect">
            <a:avLst/>
          </a:prstGeom>
        </p:spPr>
        <p:txBody>
          <a:bodyPr wrap="none">
            <a:spAutoFit/>
          </a:bodyPr>
          <a:lstStyle/>
          <a:p>
            <a:pPr algn="ctr" fontAlgn="base"/>
            <a:r>
              <a:rPr lang="en-US" sz="4800" b="1" dirty="0">
                <a:solidFill>
                  <a:schemeClr val="accent1">
                    <a:lumMod val="50000"/>
                  </a:schemeClr>
                </a:solidFill>
                <a:latin typeface="Open Sans"/>
              </a:rPr>
              <a:t>“Saul seeks direction from </a:t>
            </a:r>
          </a:p>
          <a:p>
            <a:pPr algn="ctr" fontAlgn="base"/>
            <a:r>
              <a:rPr lang="en-US" sz="4800" b="1" dirty="0">
                <a:solidFill>
                  <a:schemeClr val="accent1">
                    <a:lumMod val="50000"/>
                  </a:schemeClr>
                </a:solidFill>
                <a:latin typeface="Open Sans"/>
              </a:rPr>
              <a:t>the witch of Endor”</a:t>
            </a:r>
            <a:endParaRPr lang="en-US" sz="4800" b="1" dirty="0">
              <a:solidFill>
                <a:schemeClr val="accent1">
                  <a:lumMod val="50000"/>
                </a:schemeClr>
              </a:solidFill>
              <a:effectLst/>
              <a:latin typeface="Open Sans"/>
            </a:endParaRPr>
          </a:p>
        </p:txBody>
      </p:sp>
      <p:sp>
        <p:nvSpPr>
          <p:cNvPr id="4" name="Rectangle 3">
            <a:extLst>
              <a:ext uri="{FF2B5EF4-FFF2-40B4-BE49-F238E27FC236}">
                <a16:creationId xmlns:a16="http://schemas.microsoft.com/office/drawing/2014/main" id="{C383A8C8-30F1-48BA-81AE-AF789EF4481D}"/>
              </a:ext>
            </a:extLst>
          </p:cNvPr>
          <p:cNvSpPr/>
          <p:nvPr/>
        </p:nvSpPr>
        <p:spPr>
          <a:xfrm>
            <a:off x="1079917" y="783607"/>
            <a:ext cx="166584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1 Samuel 28</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766600"/>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CD5449F-72DE-4CC8-934B-E9CB81E94D1F}"/>
              </a:ext>
            </a:extLst>
          </p:cNvPr>
          <p:cNvSpPr/>
          <p:nvPr/>
        </p:nvSpPr>
        <p:spPr>
          <a:xfrm>
            <a:off x="914396" y="1202023"/>
            <a:ext cx="1992854" cy="63394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E157694-1966-4BBB-84D2-46EA6D2D206A}"/>
              </a:ext>
            </a:extLst>
          </p:cNvPr>
          <p:cNvSpPr/>
          <p:nvPr/>
        </p:nvSpPr>
        <p:spPr>
          <a:xfrm>
            <a:off x="914397" y="1561116"/>
            <a:ext cx="9833317" cy="85377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57674F3-A973-4131-98DC-82E4D4D75F8B}"/>
              </a:ext>
            </a:extLst>
          </p:cNvPr>
          <p:cNvSpPr/>
          <p:nvPr/>
        </p:nvSpPr>
        <p:spPr>
          <a:xfrm>
            <a:off x="914399" y="779683"/>
            <a:ext cx="727299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the effect of these dominoes represent poor choices?</a:t>
            </a:r>
          </a:p>
        </p:txBody>
      </p:sp>
      <p:sp>
        <p:nvSpPr>
          <p:cNvPr id="4" name="Rectangle 3">
            <a:extLst>
              <a:ext uri="{FF2B5EF4-FFF2-40B4-BE49-F238E27FC236}">
                <a16:creationId xmlns:a16="http://schemas.microsoft.com/office/drawing/2014/main" id="{AC43F388-7BA2-41BC-B6E4-82A7E31CFB13}"/>
              </a:ext>
            </a:extLst>
          </p:cNvPr>
          <p:cNvSpPr/>
          <p:nvPr/>
        </p:nvSpPr>
        <p:spPr>
          <a:xfrm>
            <a:off x="914397" y="1508108"/>
            <a:ext cx="9833318"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when Saul saw the host of the Philistines, he was afraid, and his heart greatly trembled.</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when Saul inquired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answered him not, neither by dreams, nor by Urim, nor by prophets.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F27B54E-2E38-46EB-A591-5896E5EEFB15}"/>
              </a:ext>
            </a:extLst>
          </p:cNvPr>
          <p:cNvSpPr/>
          <p:nvPr/>
        </p:nvSpPr>
        <p:spPr>
          <a:xfrm>
            <a:off x="914397" y="1227616"/>
            <a:ext cx="199285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Samuel 28:5-6 </a:t>
            </a:r>
          </a:p>
        </p:txBody>
      </p:sp>
      <p:sp>
        <p:nvSpPr>
          <p:cNvPr id="6" name="Rectangle 5">
            <a:extLst>
              <a:ext uri="{FF2B5EF4-FFF2-40B4-BE49-F238E27FC236}">
                <a16:creationId xmlns:a16="http://schemas.microsoft.com/office/drawing/2014/main" id="{98BD7F26-AC57-4066-9D98-C97F211572F1}"/>
              </a:ext>
            </a:extLst>
          </p:cNvPr>
          <p:cNvSpPr/>
          <p:nvPr/>
        </p:nvSpPr>
        <p:spPr>
          <a:xfrm>
            <a:off x="914399" y="2576118"/>
            <a:ext cx="54809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do you think the Lord did not answer Saul?</a:t>
            </a:r>
          </a:p>
        </p:txBody>
      </p:sp>
      <p:sp>
        <p:nvSpPr>
          <p:cNvPr id="7" name="Rectangle 6">
            <a:extLst>
              <a:ext uri="{FF2B5EF4-FFF2-40B4-BE49-F238E27FC236}">
                <a16:creationId xmlns:a16="http://schemas.microsoft.com/office/drawing/2014/main" id="{8154743E-75B3-46CD-AAB1-525ABC16E04C}"/>
              </a:ext>
            </a:extLst>
          </p:cNvPr>
          <p:cNvSpPr/>
          <p:nvPr/>
        </p:nvSpPr>
        <p:spPr>
          <a:xfrm>
            <a:off x="914396" y="3065378"/>
            <a:ext cx="983331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can our disobedience make it difficult to receive personal revelation and answers to our prayers?</a:t>
            </a:r>
          </a:p>
        </p:txBody>
      </p:sp>
      <p:sp>
        <p:nvSpPr>
          <p:cNvPr id="8" name="Rectangle 7">
            <a:extLst>
              <a:ext uri="{FF2B5EF4-FFF2-40B4-BE49-F238E27FC236}">
                <a16:creationId xmlns:a16="http://schemas.microsoft.com/office/drawing/2014/main" id="{5FD4B8EC-2A1D-409B-AABD-08570AEE9B4E}"/>
              </a:ext>
            </a:extLst>
          </p:cNvPr>
          <p:cNvSpPr/>
          <p:nvPr/>
        </p:nvSpPr>
        <p:spPr>
          <a:xfrm>
            <a:off x="914396" y="3814503"/>
            <a:ext cx="983331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this account about what happens to us when we disobey God?</a:t>
            </a:r>
          </a:p>
        </p:txBody>
      </p:sp>
      <p:sp>
        <p:nvSpPr>
          <p:cNvPr id="9" name="Rectangle 8">
            <a:extLst>
              <a:ext uri="{FF2B5EF4-FFF2-40B4-BE49-F238E27FC236}">
                <a16:creationId xmlns:a16="http://schemas.microsoft.com/office/drawing/2014/main" id="{7D375811-B9FF-4C42-9001-1FEDA019BC4F}"/>
              </a:ext>
            </a:extLst>
          </p:cNvPr>
          <p:cNvSpPr/>
          <p:nvPr/>
        </p:nvSpPr>
        <p:spPr>
          <a:xfrm>
            <a:off x="914398" y="4323531"/>
            <a:ext cx="9214339"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willfully disobey God, we separate ourselves from His strength and guidance.</a:t>
            </a:r>
          </a:p>
        </p:txBody>
      </p:sp>
      <p:sp>
        <p:nvSpPr>
          <p:cNvPr id="10" name="Rectangle 9">
            <a:extLst>
              <a:ext uri="{FF2B5EF4-FFF2-40B4-BE49-F238E27FC236}">
                <a16:creationId xmlns:a16="http://schemas.microsoft.com/office/drawing/2014/main" id="{AADDFF0A-03A3-48B2-8D07-584B7F7A750A}"/>
              </a:ext>
            </a:extLst>
          </p:cNvPr>
          <p:cNvSpPr/>
          <p:nvPr/>
        </p:nvSpPr>
        <p:spPr>
          <a:xfrm>
            <a:off x="914397" y="4860543"/>
            <a:ext cx="983331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might it be important for you to have God’s strength and guidance in your life as you face these decisions?</a:t>
            </a:r>
          </a:p>
        </p:txBody>
      </p:sp>
      <p:sp>
        <p:nvSpPr>
          <p:cNvPr id="11" name="Rectangle 10">
            <a:extLst>
              <a:ext uri="{FF2B5EF4-FFF2-40B4-BE49-F238E27FC236}">
                <a16:creationId xmlns:a16="http://schemas.microsoft.com/office/drawing/2014/main" id="{8870AF18-987C-4853-942A-CDB5262401C6}"/>
              </a:ext>
            </a:extLst>
          </p:cNvPr>
          <p:cNvSpPr/>
          <p:nvPr/>
        </p:nvSpPr>
        <p:spPr>
          <a:xfrm>
            <a:off x="914397" y="5569293"/>
            <a:ext cx="921434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you have told him he should do to receive answers to his prayers?</a:t>
            </a:r>
          </a:p>
        </p:txBody>
      </p:sp>
    </p:spTree>
    <p:extLst>
      <p:ext uri="{BB962C8B-B14F-4D97-AF65-F5344CB8AC3E}">
        <p14:creationId xmlns:p14="http://schemas.microsoft.com/office/powerpoint/2010/main" val="10884486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1250"/>
                                        <p:tgtEl>
                                          <p:spTgt spid="13"/>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trips(upRight)">
                                      <p:cBhvr>
                                        <p:cTn id="10" dur="1250"/>
                                        <p:tgtEl>
                                          <p:spTgt spid="12"/>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upRight)">
                                      <p:cBhvr>
                                        <p:cTn id="13" dur="1250"/>
                                        <p:tgtEl>
                                          <p:spTgt spid="4"/>
                                        </p:tgtEl>
                                      </p:cBhvr>
                                    </p:animEffect>
                                  </p:childTnLst>
                                </p:cTn>
                              </p:par>
                              <p:par>
                                <p:cTn id="14" presetID="18" presetClass="entr" presetSubtype="3"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upRight)">
                                      <p:cBhvr>
                                        <p:cTn id="16" dur="12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360"/>
                                          </p:val>
                                        </p:tav>
                                        <p:tav tm="100000">
                                          <p:val>
                                            <p:fltVal val="0"/>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0.70"/>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 calcmode="lin" valueType="num">
                                      <p:cBhvr>
                                        <p:cTn id="38" dur="500" fill="hold"/>
                                        <p:tgtEl>
                                          <p:spTgt spid="8"/>
                                        </p:tgtEl>
                                        <p:attrNameLst>
                                          <p:attrName>style.rotation</p:attrName>
                                        </p:attrNameLst>
                                      </p:cBhvr>
                                      <p:tavLst>
                                        <p:tav tm="0">
                                          <p:val>
                                            <p:fltVal val="360"/>
                                          </p:val>
                                        </p:tav>
                                        <p:tav tm="100000">
                                          <p:val>
                                            <p:fltVal val="0"/>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52"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Scale>
                                      <p:cBhvr>
                                        <p:cTn id="4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9"/>
                                        </p:tgtEl>
                                        <p:attrNameLst>
                                          <p:attrName>ppt_x</p:attrName>
                                          <p:attrName>ppt_y</p:attrName>
                                        </p:attrNameLst>
                                      </p:cBhvr>
                                    </p:animMotion>
                                    <p:animEffect transition="in" filter="fade">
                                      <p:cBhvr>
                                        <p:cTn id="46" dur="10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80">
                                          <p:stCondLst>
                                            <p:cond delay="0"/>
                                          </p:stCondLst>
                                        </p:cTn>
                                        <p:tgtEl>
                                          <p:spTgt spid="11"/>
                                        </p:tgtEl>
                                      </p:cBhvr>
                                    </p:animEffect>
                                    <p:anim calcmode="lin" valueType="num">
                                      <p:cBhvr>
                                        <p:cTn id="5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4" dur="26">
                                          <p:stCondLst>
                                            <p:cond delay="650"/>
                                          </p:stCondLst>
                                        </p:cTn>
                                        <p:tgtEl>
                                          <p:spTgt spid="11"/>
                                        </p:tgtEl>
                                      </p:cBhvr>
                                      <p:to x="100000" y="60000"/>
                                    </p:animScale>
                                    <p:animScale>
                                      <p:cBhvr>
                                        <p:cTn id="65" dur="166" decel="50000">
                                          <p:stCondLst>
                                            <p:cond delay="676"/>
                                          </p:stCondLst>
                                        </p:cTn>
                                        <p:tgtEl>
                                          <p:spTgt spid="11"/>
                                        </p:tgtEl>
                                      </p:cBhvr>
                                      <p:to x="100000" y="100000"/>
                                    </p:animScale>
                                    <p:animScale>
                                      <p:cBhvr>
                                        <p:cTn id="66" dur="26">
                                          <p:stCondLst>
                                            <p:cond delay="1312"/>
                                          </p:stCondLst>
                                        </p:cTn>
                                        <p:tgtEl>
                                          <p:spTgt spid="11"/>
                                        </p:tgtEl>
                                      </p:cBhvr>
                                      <p:to x="100000" y="80000"/>
                                    </p:animScale>
                                    <p:animScale>
                                      <p:cBhvr>
                                        <p:cTn id="67" dur="166" decel="50000">
                                          <p:stCondLst>
                                            <p:cond delay="1338"/>
                                          </p:stCondLst>
                                        </p:cTn>
                                        <p:tgtEl>
                                          <p:spTgt spid="11"/>
                                        </p:tgtEl>
                                      </p:cBhvr>
                                      <p:to x="100000" y="100000"/>
                                    </p:animScale>
                                    <p:animScale>
                                      <p:cBhvr>
                                        <p:cTn id="68" dur="26">
                                          <p:stCondLst>
                                            <p:cond delay="1642"/>
                                          </p:stCondLst>
                                        </p:cTn>
                                        <p:tgtEl>
                                          <p:spTgt spid="11"/>
                                        </p:tgtEl>
                                      </p:cBhvr>
                                      <p:to x="100000" y="90000"/>
                                    </p:animScale>
                                    <p:animScale>
                                      <p:cBhvr>
                                        <p:cTn id="69" dur="166" decel="50000">
                                          <p:stCondLst>
                                            <p:cond delay="1668"/>
                                          </p:stCondLst>
                                        </p:cTn>
                                        <p:tgtEl>
                                          <p:spTgt spid="11"/>
                                        </p:tgtEl>
                                      </p:cBhvr>
                                      <p:to x="100000" y="100000"/>
                                    </p:animScale>
                                    <p:animScale>
                                      <p:cBhvr>
                                        <p:cTn id="70" dur="26">
                                          <p:stCondLst>
                                            <p:cond delay="1808"/>
                                          </p:stCondLst>
                                        </p:cTn>
                                        <p:tgtEl>
                                          <p:spTgt spid="11"/>
                                        </p:tgtEl>
                                      </p:cBhvr>
                                      <p:to x="100000" y="95000"/>
                                    </p:animScale>
                                    <p:animScale>
                                      <p:cBhvr>
                                        <p:cTn id="7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4" grpId="0"/>
      <p:bldP spid="5" grpId="0"/>
      <p:bldP spid="6" grpId="0"/>
      <p:bldP spid="7" grpId="0"/>
      <p:bldP spid="8" grpId="0"/>
      <p:bldP spid="9" grpId="0"/>
      <p:bldP spid="10"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TotalTime>
  <Words>890</Words>
  <Application>Microsoft Office PowerPoint</Application>
  <PresentationFormat>Widescreen</PresentationFormat>
  <Paragraphs>52</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Open Sans</vt:lpstr>
      <vt:lpstr>Rockwell</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4559</cp:revision>
  <dcterms:created xsi:type="dcterms:W3CDTF">2018-08-29T04:26:39Z</dcterms:created>
  <dcterms:modified xsi:type="dcterms:W3CDTF">2022-02-05T01:32:57Z</dcterms:modified>
</cp:coreProperties>
</file>