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6"/>
  </p:notesMasterIdLst>
  <p:sldIdLst>
    <p:sldId id="296" r:id="rId2"/>
    <p:sldId id="381" r:id="rId3"/>
    <p:sldId id="382" r:id="rId4"/>
    <p:sldId id="383" r:id="rId5"/>
    <p:sldId id="384" r:id="rId6"/>
    <p:sldId id="385" r:id="rId7"/>
    <p:sldId id="386" r:id="rId8"/>
    <p:sldId id="387" r:id="rId9"/>
    <p:sldId id="388" r:id="rId10"/>
    <p:sldId id="389" r:id="rId11"/>
    <p:sldId id="390" r:id="rId12"/>
    <p:sldId id="392" r:id="rId13"/>
    <p:sldId id="391" r:id="rId14"/>
    <p:sldId id="39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6372DF"/>
    <a:srgbClr val="D88028"/>
    <a:srgbClr val="D6E513"/>
    <a:srgbClr val="E97159"/>
    <a:srgbClr val="59C7E9"/>
    <a:srgbClr val="6F7CBF"/>
    <a:srgbClr val="FFD757"/>
    <a:srgbClr val="0BA2C5"/>
    <a:srgbClr val="B9D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8" d="100"/>
          <a:sy n="78" d="100"/>
        </p:scale>
        <p:origin x="883"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4000" b="-4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ideo" Target="https://www.youtube.com/embed/idLm4qG4B6s?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D88028"/>
                </a:solidFill>
                <a:effectLst>
                  <a:outerShdw blurRad="38100" dist="38100" dir="2700000" algn="tl">
                    <a:srgbClr val="000000">
                      <a:alpha val="43137"/>
                    </a:srgbClr>
                  </a:outerShdw>
                </a:effectLst>
                <a:latin typeface="+mj-lt"/>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
        <p:nvSpPr>
          <p:cNvPr id="6" name="TextBox 5">
            <a:extLst>
              <a:ext uri="{FF2B5EF4-FFF2-40B4-BE49-F238E27FC236}">
                <a16:creationId xmlns:a16="http://schemas.microsoft.com/office/drawing/2014/main" id="{77C7177A-836A-4789-9DB0-4B55C2F9CBB6}"/>
              </a:ext>
            </a:extLst>
          </p:cNvPr>
          <p:cNvSpPr txBox="1"/>
          <p:nvPr/>
        </p:nvSpPr>
        <p:spPr>
          <a:xfrm>
            <a:off x="7050156" y="938353"/>
            <a:ext cx="3935897" cy="830997"/>
          </a:xfrm>
          <a:prstGeom prst="rect">
            <a:avLst/>
          </a:prstGeom>
          <a:noFill/>
        </p:spPr>
        <p:txBody>
          <a:bodyPr wrap="square" rtlCol="0">
            <a:spAutoFit/>
          </a:bodyPr>
          <a:lstStyle/>
          <a:p>
            <a:pPr algn="ctr"/>
            <a:r>
              <a:rPr lang="en-US" sz="4800" b="1" dirty="0">
                <a:solidFill>
                  <a:srgbClr val="FFFF00"/>
                </a:solidFill>
                <a:effectLst>
                  <a:outerShdw blurRad="38100" dist="38100" dir="2700000" algn="tl">
                    <a:srgbClr val="000000">
                      <a:alpha val="43137"/>
                    </a:srgbClr>
                  </a:outerShdw>
                </a:effectLst>
                <a:latin typeface="+mj-lt"/>
                <a:ea typeface="MS Gothic" panose="020B0609070205080204" pitchFamily="49" charset="-128"/>
                <a:cs typeface="Dubai" panose="020B0503030403030204" pitchFamily="34" charset="-78"/>
              </a:rPr>
              <a:t>SEMINARY</a:t>
            </a:r>
          </a:p>
        </p:txBody>
      </p:sp>
      <p:sp>
        <p:nvSpPr>
          <p:cNvPr id="8" name="TextBox 7">
            <a:extLst>
              <a:ext uri="{FF2B5EF4-FFF2-40B4-BE49-F238E27FC236}">
                <a16:creationId xmlns:a16="http://schemas.microsoft.com/office/drawing/2014/main" id="{771FBD00-9B31-40A6-A6EB-FA6F5EF66073}"/>
              </a:ext>
            </a:extLst>
          </p:cNvPr>
          <p:cNvSpPr txBox="1"/>
          <p:nvPr/>
        </p:nvSpPr>
        <p:spPr>
          <a:xfrm>
            <a:off x="7050156" y="2188194"/>
            <a:ext cx="3935897"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mj-lt"/>
                <a:ea typeface="MS Gothic" panose="020B0609070205080204" pitchFamily="49" charset="-128"/>
                <a:cs typeface="Dubai" panose="020B0503030403030204" pitchFamily="34" charset="-78"/>
              </a:rPr>
              <a:t>SEMINARY</a:t>
            </a:r>
          </a:p>
        </p:txBody>
      </p:sp>
      <p:sp>
        <p:nvSpPr>
          <p:cNvPr id="11" name="TextBox 10">
            <a:extLst>
              <a:ext uri="{FF2B5EF4-FFF2-40B4-BE49-F238E27FC236}">
                <a16:creationId xmlns:a16="http://schemas.microsoft.com/office/drawing/2014/main" id="{6EF24E1C-4260-4242-8B40-6B32136C2DF2}"/>
              </a:ext>
            </a:extLst>
          </p:cNvPr>
          <p:cNvSpPr txBox="1"/>
          <p:nvPr/>
        </p:nvSpPr>
        <p:spPr>
          <a:xfrm>
            <a:off x="7050157" y="1592064"/>
            <a:ext cx="3935897" cy="830997"/>
          </a:xfrm>
          <a:prstGeom prst="rect">
            <a:avLst/>
          </a:prstGeom>
          <a:noFill/>
        </p:spPr>
        <p:txBody>
          <a:bodyPr wrap="square" rtlCol="0">
            <a:spAutoFit/>
          </a:bodyPr>
          <a:lstStyle/>
          <a:p>
            <a:pPr algn="ctr"/>
            <a:r>
              <a:rPr lang="en-US" sz="4800" b="1" dirty="0">
                <a:solidFill>
                  <a:srgbClr val="0070C0"/>
                </a:solidFill>
                <a:effectLst>
                  <a:outerShdw blurRad="38100" dist="38100" dir="2700000" algn="tl">
                    <a:srgbClr val="000000">
                      <a:alpha val="43137"/>
                    </a:srgbClr>
                  </a:outerShdw>
                </a:effectLst>
                <a:latin typeface="+mj-lt"/>
                <a:ea typeface="MS Gothic" panose="020B0609070205080204" pitchFamily="49" charset="-128"/>
                <a:cs typeface="Dubai" panose="020B0503030403030204" pitchFamily="34" charset="-78"/>
              </a:rPr>
              <a:t>SEMINARY</a:t>
            </a:r>
          </a:p>
        </p:txBody>
      </p:sp>
      <p:sp>
        <p:nvSpPr>
          <p:cNvPr id="12" name="TextBox 11">
            <a:extLst>
              <a:ext uri="{FF2B5EF4-FFF2-40B4-BE49-F238E27FC236}">
                <a16:creationId xmlns:a16="http://schemas.microsoft.com/office/drawing/2014/main" id="{C10CC6E2-4CD8-4188-9CBF-F2CFF809907B}"/>
              </a:ext>
            </a:extLst>
          </p:cNvPr>
          <p:cNvSpPr txBox="1"/>
          <p:nvPr/>
        </p:nvSpPr>
        <p:spPr>
          <a:xfrm>
            <a:off x="7050156" y="3510889"/>
            <a:ext cx="3935897"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mj-lt"/>
                <a:ea typeface="MS Gothic" panose="020B0609070205080204" pitchFamily="49" charset="-128"/>
                <a:cs typeface="Dubai" panose="020B0503030403030204" pitchFamily="34" charset="-78"/>
              </a:rPr>
              <a:t>SEMINARY</a:t>
            </a:r>
          </a:p>
        </p:txBody>
      </p:sp>
      <p:sp>
        <p:nvSpPr>
          <p:cNvPr id="13" name="TextBox 12">
            <a:extLst>
              <a:ext uri="{FF2B5EF4-FFF2-40B4-BE49-F238E27FC236}">
                <a16:creationId xmlns:a16="http://schemas.microsoft.com/office/drawing/2014/main" id="{D178A218-ED75-4DE3-B808-12BD0F5EB6A2}"/>
              </a:ext>
            </a:extLst>
          </p:cNvPr>
          <p:cNvSpPr txBox="1"/>
          <p:nvPr/>
        </p:nvSpPr>
        <p:spPr>
          <a:xfrm>
            <a:off x="7050156" y="4152415"/>
            <a:ext cx="3935897" cy="830997"/>
          </a:xfrm>
          <a:prstGeom prst="rect">
            <a:avLst/>
          </a:prstGeom>
          <a:noFill/>
        </p:spPr>
        <p:txBody>
          <a:bodyPr wrap="square" rtlCol="0">
            <a:spAutoFit/>
          </a:bodyPr>
          <a:lstStyle/>
          <a:p>
            <a:pPr algn="ctr"/>
            <a:r>
              <a:rPr lang="en-US" sz="4800" b="1" dirty="0">
                <a:solidFill>
                  <a:srgbClr val="0070C0"/>
                </a:solidFill>
                <a:effectLst>
                  <a:outerShdw blurRad="38100" dist="38100" dir="2700000" algn="tl">
                    <a:srgbClr val="000000">
                      <a:alpha val="43137"/>
                    </a:srgbClr>
                  </a:outerShdw>
                </a:effectLst>
                <a:latin typeface="+mj-lt"/>
                <a:ea typeface="MS Gothic" panose="020B0609070205080204" pitchFamily="49" charset="-128"/>
                <a:cs typeface="Dubai" panose="020B0503030403030204" pitchFamily="34" charset="-78"/>
              </a:rPr>
              <a:t>SEMINARY</a:t>
            </a:r>
          </a:p>
        </p:txBody>
      </p:sp>
      <p:sp>
        <p:nvSpPr>
          <p:cNvPr id="14" name="TextBox 13">
            <a:extLst>
              <a:ext uri="{FF2B5EF4-FFF2-40B4-BE49-F238E27FC236}">
                <a16:creationId xmlns:a16="http://schemas.microsoft.com/office/drawing/2014/main" id="{BB1CF7C7-921F-422C-80F7-9C9ACE1AE57A}"/>
              </a:ext>
            </a:extLst>
          </p:cNvPr>
          <p:cNvSpPr txBox="1"/>
          <p:nvPr/>
        </p:nvSpPr>
        <p:spPr>
          <a:xfrm>
            <a:off x="7050156" y="4763309"/>
            <a:ext cx="3935897" cy="830997"/>
          </a:xfrm>
          <a:prstGeom prst="rect">
            <a:avLst/>
          </a:prstGeom>
          <a:noFill/>
        </p:spPr>
        <p:txBody>
          <a:bodyPr wrap="square" rtlCol="0">
            <a:spAutoFit/>
          </a:bodyPr>
          <a:lstStyle/>
          <a:p>
            <a:pPr algn="ctr"/>
            <a:r>
              <a:rPr lang="en-US" sz="4800" b="1" dirty="0">
                <a:solidFill>
                  <a:srgbClr val="FFFF00"/>
                </a:solidFill>
                <a:effectLst>
                  <a:outerShdw blurRad="38100" dist="38100" dir="2700000" algn="tl">
                    <a:srgbClr val="000000">
                      <a:alpha val="43137"/>
                    </a:srgbClr>
                  </a:outerShdw>
                </a:effectLst>
                <a:latin typeface="+mj-lt"/>
                <a:ea typeface="MS Gothic" panose="020B0609070205080204" pitchFamily="49" charset="-128"/>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after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Effect transition="out" filter="fade">
                                      <p:cBhvr>
                                        <p:cTn id="8" dur="1000"/>
                                        <p:tgtEl>
                                          <p:spTgt spid="6"/>
                                        </p:tgtEl>
                                      </p:cBhvr>
                                    </p:animEffect>
                                    <p:set>
                                      <p:cBhvr>
                                        <p:cTn id="9" dur="1" fill="hold">
                                          <p:stCondLst>
                                            <p:cond delay="999"/>
                                          </p:stCondLst>
                                        </p:cTn>
                                        <p:tgtEl>
                                          <p:spTgt spid="6"/>
                                        </p:tgtEl>
                                        <p:attrNameLst>
                                          <p:attrName>style.visibility</p:attrName>
                                        </p:attrNameLst>
                                      </p:cBhvr>
                                      <p:to>
                                        <p:strVal val="hidden"/>
                                      </p:to>
                                    </p:set>
                                  </p:childTnLst>
                                </p:cTn>
                              </p:par>
                            </p:childTnLst>
                          </p:cTn>
                        </p:par>
                        <p:par>
                          <p:cTn id="10" fill="hold">
                            <p:stCondLst>
                              <p:cond delay="1000"/>
                            </p:stCondLst>
                            <p:childTnLst>
                              <p:par>
                                <p:cTn id="11" presetID="53" presetClass="exit" presetSubtype="32" fill="hold" grpId="0" nodeType="afterEffect">
                                  <p:stCondLst>
                                    <p:cond delay="0"/>
                                  </p:stCondLst>
                                  <p:childTnLst>
                                    <p:anim calcmode="lin" valueType="num">
                                      <p:cBhvr>
                                        <p:cTn id="12" dur="1000"/>
                                        <p:tgtEl>
                                          <p:spTgt spid="14"/>
                                        </p:tgtEl>
                                        <p:attrNameLst>
                                          <p:attrName>ppt_w</p:attrName>
                                        </p:attrNameLst>
                                      </p:cBhvr>
                                      <p:tavLst>
                                        <p:tav tm="0">
                                          <p:val>
                                            <p:strVal val="ppt_w"/>
                                          </p:val>
                                        </p:tav>
                                        <p:tav tm="100000">
                                          <p:val>
                                            <p:fltVal val="0"/>
                                          </p:val>
                                        </p:tav>
                                      </p:tavLst>
                                    </p:anim>
                                    <p:anim calcmode="lin" valueType="num">
                                      <p:cBhvr>
                                        <p:cTn id="13" dur="1000"/>
                                        <p:tgtEl>
                                          <p:spTgt spid="14"/>
                                        </p:tgtEl>
                                        <p:attrNameLst>
                                          <p:attrName>ppt_h</p:attrName>
                                        </p:attrNameLst>
                                      </p:cBhvr>
                                      <p:tavLst>
                                        <p:tav tm="0">
                                          <p:val>
                                            <p:strVal val="ppt_h"/>
                                          </p:val>
                                        </p:tav>
                                        <p:tav tm="100000">
                                          <p:val>
                                            <p:fltVal val="0"/>
                                          </p:val>
                                        </p:tav>
                                      </p:tavLst>
                                    </p:anim>
                                    <p:animEffect transition="out" filter="fade">
                                      <p:cBhvr>
                                        <p:cTn id="14" dur="1000"/>
                                        <p:tgtEl>
                                          <p:spTgt spid="14"/>
                                        </p:tgtEl>
                                      </p:cBhvr>
                                    </p:animEffect>
                                    <p:set>
                                      <p:cBhvr>
                                        <p:cTn id="15" dur="1" fill="hold">
                                          <p:stCondLst>
                                            <p:cond delay="999"/>
                                          </p:stCondLst>
                                        </p:cTn>
                                        <p:tgtEl>
                                          <p:spTgt spid="14"/>
                                        </p:tgtEl>
                                        <p:attrNameLst>
                                          <p:attrName>style.visibility</p:attrName>
                                        </p:attrNameLst>
                                      </p:cBhvr>
                                      <p:to>
                                        <p:strVal val="hidden"/>
                                      </p:to>
                                    </p:set>
                                  </p:childTnLst>
                                </p:cTn>
                              </p:par>
                            </p:childTnLst>
                          </p:cTn>
                        </p:par>
                        <p:par>
                          <p:cTn id="16" fill="hold">
                            <p:stCondLst>
                              <p:cond delay="2000"/>
                            </p:stCondLst>
                            <p:childTnLst>
                              <p:par>
                                <p:cTn id="17" presetID="16" presetClass="exit" presetSubtype="21" fill="hold" grpId="0" nodeType="afterEffect">
                                  <p:stCondLst>
                                    <p:cond delay="0"/>
                                  </p:stCondLst>
                                  <p:childTnLst>
                                    <p:animEffect transition="out" filter="barn(inVertical)">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par>
                          <p:cTn id="20" fill="hold">
                            <p:stCondLst>
                              <p:cond delay="2500"/>
                            </p:stCondLst>
                            <p:childTnLst>
                              <p:par>
                                <p:cTn id="21" presetID="16" presetClass="exit" presetSubtype="21" fill="hold" grpId="0" nodeType="afterEffect">
                                  <p:stCondLst>
                                    <p:cond delay="0"/>
                                  </p:stCondLst>
                                  <p:childTnLst>
                                    <p:animEffect transition="out" filter="barn(inVertical)">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par>
                          <p:cTn id="24" fill="hold">
                            <p:stCondLst>
                              <p:cond delay="3000"/>
                            </p:stCondLst>
                            <p:childTnLst>
                              <p:par>
                                <p:cTn id="25" presetID="9" presetClass="exit" presetSubtype="0" fill="hold" grpId="0" nodeType="afterEffect">
                                  <p:stCondLst>
                                    <p:cond delay="0"/>
                                  </p:stCondLst>
                                  <p:childTnLst>
                                    <p:animEffect transition="out" filter="dissolv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par>
                          <p:cTn id="28" fill="hold">
                            <p:stCondLst>
                              <p:cond delay="3500"/>
                            </p:stCondLst>
                            <p:childTnLst>
                              <p:par>
                                <p:cTn id="29" presetID="9" presetClass="exit" presetSubtype="0" fill="hold" grpId="0" nodeType="afterEffect">
                                  <p:stCondLst>
                                    <p:cond delay="0"/>
                                  </p:stCondLst>
                                  <p:childTnLst>
                                    <p:animEffect transition="out" filter="dissolv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32D2DD-B64C-4BBF-9377-F78DE73F7FC7}"/>
              </a:ext>
            </a:extLst>
          </p:cNvPr>
          <p:cNvSpPr/>
          <p:nvPr/>
        </p:nvSpPr>
        <p:spPr>
          <a:xfrm>
            <a:off x="2151426" y="2705725"/>
            <a:ext cx="7889147" cy="1446550"/>
          </a:xfrm>
          <a:prstGeom prst="rect">
            <a:avLst/>
          </a:prstGeom>
        </p:spPr>
        <p:txBody>
          <a:bodyPr wrap="none">
            <a:spAutoFit/>
          </a:bodyPr>
          <a:lstStyle/>
          <a:p>
            <a:pPr algn="ctr" fontAlgn="base"/>
            <a:r>
              <a:rPr lang="en-US" sz="4400" b="1" dirty="0">
                <a:solidFill>
                  <a:srgbClr val="D88028"/>
                </a:solidFill>
                <a:latin typeface="Times New Roman" panose="02020603050405020304" pitchFamily="18" charset="0"/>
                <a:cs typeface="Times New Roman" panose="02020603050405020304" pitchFamily="18" charset="0"/>
              </a:rPr>
              <a:t>“With the strength of the Lord, </a:t>
            </a:r>
          </a:p>
          <a:p>
            <a:pPr algn="ctr" fontAlgn="base"/>
            <a:r>
              <a:rPr lang="en-US" sz="4400" b="1" dirty="0">
                <a:solidFill>
                  <a:srgbClr val="D88028"/>
                </a:solidFill>
                <a:latin typeface="Times New Roman" panose="02020603050405020304" pitchFamily="18" charset="0"/>
                <a:cs typeface="Times New Roman" panose="02020603050405020304" pitchFamily="18" charset="0"/>
              </a:rPr>
              <a:t>David slays Goliath”</a:t>
            </a:r>
            <a:endParaRPr lang="en-US" sz="4400" b="1" dirty="0">
              <a:solidFill>
                <a:srgbClr val="D88028"/>
              </a:solidFill>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209AE80-63DB-4A2D-ACE4-6C53620AEF2E}"/>
              </a:ext>
            </a:extLst>
          </p:cNvPr>
          <p:cNvSpPr/>
          <p:nvPr/>
        </p:nvSpPr>
        <p:spPr>
          <a:xfrm>
            <a:off x="1042789" y="968273"/>
            <a:ext cx="2406428"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1 Samuel 17:41-58</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863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927848-AE24-4EE9-9578-3558D354EC09}"/>
              </a:ext>
            </a:extLst>
          </p:cNvPr>
          <p:cNvSpPr/>
          <p:nvPr/>
        </p:nvSpPr>
        <p:spPr>
          <a:xfrm>
            <a:off x="912149" y="1429108"/>
            <a:ext cx="37497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Goliath think of David?</a:t>
            </a:r>
          </a:p>
        </p:txBody>
      </p:sp>
      <p:sp>
        <p:nvSpPr>
          <p:cNvPr id="15" name="Rectangle 14">
            <a:extLst>
              <a:ext uri="{FF2B5EF4-FFF2-40B4-BE49-F238E27FC236}">
                <a16:creationId xmlns:a16="http://schemas.microsoft.com/office/drawing/2014/main" id="{240D965E-0A08-43DF-B30B-FA5641831775}"/>
              </a:ext>
            </a:extLst>
          </p:cNvPr>
          <p:cNvSpPr/>
          <p:nvPr/>
        </p:nvSpPr>
        <p:spPr>
          <a:xfrm>
            <a:off x="845889" y="2317218"/>
            <a:ext cx="2251475" cy="61951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9AE014BC-1D9F-4A4E-B626-C9AB7848E9F6}"/>
              </a:ext>
            </a:extLst>
          </p:cNvPr>
          <p:cNvSpPr/>
          <p:nvPr/>
        </p:nvSpPr>
        <p:spPr>
          <a:xfrm>
            <a:off x="845889" y="2616621"/>
            <a:ext cx="9941381" cy="2123658"/>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E94EBFB-734E-4E75-AC1B-E27C7FD123B0}"/>
              </a:ext>
            </a:extLst>
          </p:cNvPr>
          <p:cNvSpPr/>
          <p:nvPr/>
        </p:nvSpPr>
        <p:spPr>
          <a:xfrm>
            <a:off x="912149" y="783607"/>
            <a:ext cx="2334634" cy="36933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302E3D2-8EFD-4FA7-BE8B-05F87588C9F0}"/>
              </a:ext>
            </a:extLst>
          </p:cNvPr>
          <p:cNvSpPr/>
          <p:nvPr/>
        </p:nvSpPr>
        <p:spPr>
          <a:xfrm>
            <a:off x="912149" y="1100677"/>
            <a:ext cx="9649834" cy="336008"/>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FEECA81-EDF2-48D6-A5FD-6986540EA55E}"/>
              </a:ext>
            </a:extLst>
          </p:cNvPr>
          <p:cNvSpPr/>
          <p:nvPr/>
        </p:nvSpPr>
        <p:spPr>
          <a:xfrm>
            <a:off x="914400" y="783607"/>
            <a:ext cx="21852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17:41-44</a:t>
            </a:r>
          </a:p>
        </p:txBody>
      </p:sp>
      <p:sp>
        <p:nvSpPr>
          <p:cNvPr id="4" name="Rectangle 3">
            <a:extLst>
              <a:ext uri="{FF2B5EF4-FFF2-40B4-BE49-F238E27FC236}">
                <a16:creationId xmlns:a16="http://schemas.microsoft.com/office/drawing/2014/main" id="{EF2FCD53-1933-4569-9BBF-373948710EEF}"/>
              </a:ext>
            </a:extLst>
          </p:cNvPr>
          <p:cNvSpPr/>
          <p:nvPr/>
        </p:nvSpPr>
        <p:spPr>
          <a:xfrm>
            <a:off x="912149" y="1086769"/>
            <a:ext cx="9766852" cy="338554"/>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And the Philistine came on and drew near unto David; and the man that bare the shield went before him.</a:t>
            </a:r>
          </a:p>
        </p:txBody>
      </p:sp>
      <p:sp>
        <p:nvSpPr>
          <p:cNvPr id="6" name="Rectangle 5">
            <a:extLst>
              <a:ext uri="{FF2B5EF4-FFF2-40B4-BE49-F238E27FC236}">
                <a16:creationId xmlns:a16="http://schemas.microsoft.com/office/drawing/2014/main" id="{09AF6B4A-F7EA-4767-9AF4-6445340EF04C}"/>
              </a:ext>
            </a:extLst>
          </p:cNvPr>
          <p:cNvSpPr/>
          <p:nvPr/>
        </p:nvSpPr>
        <p:spPr>
          <a:xfrm>
            <a:off x="912149" y="1809802"/>
            <a:ext cx="59468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might you have responded to Goliath’s insults?</a:t>
            </a:r>
          </a:p>
        </p:txBody>
      </p:sp>
      <p:sp>
        <p:nvSpPr>
          <p:cNvPr id="7" name="Rectangle 6">
            <a:extLst>
              <a:ext uri="{FF2B5EF4-FFF2-40B4-BE49-F238E27FC236}">
                <a16:creationId xmlns:a16="http://schemas.microsoft.com/office/drawing/2014/main" id="{3A05ECC8-8540-4F37-BB94-BEE96231F89F}"/>
              </a:ext>
            </a:extLst>
          </p:cNvPr>
          <p:cNvSpPr/>
          <p:nvPr/>
        </p:nvSpPr>
        <p:spPr>
          <a:xfrm>
            <a:off x="912150" y="2317218"/>
            <a:ext cx="218521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Samuel 17:45-47</a:t>
            </a:r>
          </a:p>
        </p:txBody>
      </p:sp>
      <p:sp>
        <p:nvSpPr>
          <p:cNvPr id="8" name="Rectangle 7">
            <a:extLst>
              <a:ext uri="{FF2B5EF4-FFF2-40B4-BE49-F238E27FC236}">
                <a16:creationId xmlns:a16="http://schemas.microsoft.com/office/drawing/2014/main" id="{757494FC-589E-4324-977A-884C988CB444}"/>
              </a:ext>
            </a:extLst>
          </p:cNvPr>
          <p:cNvSpPr/>
          <p:nvPr/>
        </p:nvSpPr>
        <p:spPr>
          <a:xfrm>
            <a:off x="912150" y="2563613"/>
            <a:ext cx="9766851" cy="212365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45 </a:t>
            </a:r>
            <a:r>
              <a:rPr lang="en-US" sz="1600" dirty="0">
                <a:solidFill>
                  <a:schemeClr val="bg1"/>
                </a:solidFill>
                <a:latin typeface="Arial" panose="020B0604020202020204" pitchFamily="34" charset="0"/>
                <a:cs typeface="Arial" panose="020B0604020202020204" pitchFamily="34" charset="0"/>
              </a:rPr>
              <a:t>Then said David to the Philistine, Thou comest to me with a sword, and with a spear, and with a shield: but I come to thee in the name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of hosts, the God of the armies of Israel, whom thou hast defied.</a:t>
            </a:r>
          </a:p>
          <a:p>
            <a:pPr algn="just" fontAlgn="base"/>
            <a:r>
              <a:rPr lang="en-US" sz="1600" b="1" dirty="0">
                <a:solidFill>
                  <a:schemeClr val="bg1"/>
                </a:solidFill>
                <a:latin typeface="Arial" panose="020B0604020202020204" pitchFamily="34" charset="0"/>
                <a:cs typeface="Arial" panose="020B0604020202020204" pitchFamily="34" charset="0"/>
              </a:rPr>
              <a:t>46 </a:t>
            </a:r>
            <a:r>
              <a:rPr lang="en-US" sz="1600" dirty="0">
                <a:solidFill>
                  <a:schemeClr val="bg1"/>
                </a:solidFill>
                <a:latin typeface="Arial" panose="020B0604020202020204" pitchFamily="34" charset="0"/>
                <a:cs typeface="Arial" panose="020B0604020202020204" pitchFamily="34" charset="0"/>
              </a:rPr>
              <a:t>This day will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deliver thee into mine hand; and I will smite thee, and take thine head from thee; and I will give the carcases of the host of the Philistines this day unto the fowls of the air, and to the wild beasts of the earth; that all the earth may know that there is a God in Israel.</a:t>
            </a:r>
          </a:p>
          <a:p>
            <a:pPr algn="just" fontAlgn="base"/>
            <a:r>
              <a:rPr lang="en-US" sz="1600" b="1" dirty="0">
                <a:solidFill>
                  <a:schemeClr val="bg1"/>
                </a:solidFill>
                <a:latin typeface="Arial" panose="020B0604020202020204" pitchFamily="34" charset="0"/>
                <a:cs typeface="Arial" panose="020B0604020202020204" pitchFamily="34" charset="0"/>
              </a:rPr>
              <a:t>47 </a:t>
            </a:r>
            <a:r>
              <a:rPr lang="en-US" sz="1600" dirty="0">
                <a:solidFill>
                  <a:schemeClr val="bg1"/>
                </a:solidFill>
                <a:latin typeface="Arial" panose="020B0604020202020204" pitchFamily="34" charset="0"/>
                <a:cs typeface="Arial" panose="020B0604020202020204" pitchFamily="34" charset="0"/>
              </a:rPr>
              <a:t>And all this assembly shall know that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saveth not with sword and spear: for the battle is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’s, and he will give you into our hands.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B307642-5BE7-430F-A3E1-AC2DB2556F4F}"/>
              </a:ext>
            </a:extLst>
          </p:cNvPr>
          <p:cNvSpPr/>
          <p:nvPr/>
        </p:nvSpPr>
        <p:spPr>
          <a:xfrm>
            <a:off x="912149" y="4760088"/>
            <a:ext cx="63957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would you summarize David’s response to Goliath?</a:t>
            </a:r>
          </a:p>
        </p:txBody>
      </p:sp>
      <p:sp>
        <p:nvSpPr>
          <p:cNvPr id="10" name="Rectangle 9">
            <a:extLst>
              <a:ext uri="{FF2B5EF4-FFF2-40B4-BE49-F238E27FC236}">
                <a16:creationId xmlns:a16="http://schemas.microsoft.com/office/drawing/2014/main" id="{D214E283-B893-416B-A5C6-37BDF1F2670C}"/>
              </a:ext>
            </a:extLst>
          </p:cNvPr>
          <p:cNvSpPr/>
          <p:nvPr/>
        </p:nvSpPr>
        <p:spPr>
          <a:xfrm>
            <a:off x="912149" y="5182428"/>
            <a:ext cx="853980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David say the assembly would know after he defeated Goliath?</a:t>
            </a:r>
          </a:p>
        </p:txBody>
      </p:sp>
      <p:sp>
        <p:nvSpPr>
          <p:cNvPr id="11" name="Rectangle 10">
            <a:extLst>
              <a:ext uri="{FF2B5EF4-FFF2-40B4-BE49-F238E27FC236}">
                <a16:creationId xmlns:a16="http://schemas.microsoft.com/office/drawing/2014/main" id="{3871C6C6-75DB-4E87-9352-6CDD16BFE4E3}"/>
              </a:ext>
            </a:extLst>
          </p:cNvPr>
          <p:cNvSpPr/>
          <p:nvPr/>
        </p:nvSpPr>
        <p:spPr>
          <a:xfrm>
            <a:off x="912149" y="5677585"/>
            <a:ext cx="535697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does David’s response reveal about him?</a:t>
            </a:r>
          </a:p>
        </p:txBody>
      </p:sp>
    </p:spTree>
    <p:extLst>
      <p:ext uri="{BB962C8B-B14F-4D97-AF65-F5344CB8AC3E}">
        <p14:creationId xmlns:p14="http://schemas.microsoft.com/office/powerpoint/2010/main" val="1197018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linds(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Scale>
                                      <p:cBhvr>
                                        <p:cTn id="19"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5"/>
                                        </p:tgtEl>
                                        <p:attrNameLst>
                                          <p:attrName>ppt_x</p:attrName>
                                          <p:attrName>ppt_y</p:attrName>
                                        </p:attrNameLst>
                                      </p:cBhvr>
                                    </p:animMotion>
                                    <p:animEffect transition="in" filter="fade">
                                      <p:cBhvr>
                                        <p:cTn id="21" dur="1000"/>
                                        <p:tgtEl>
                                          <p:spTgt spid="15"/>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Scale>
                                      <p:cBhvr>
                                        <p:cTn id="24"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4"/>
                                        </p:tgtEl>
                                        <p:attrNameLst>
                                          <p:attrName>ppt_x</p:attrName>
                                          <p:attrName>ppt_y</p:attrName>
                                        </p:attrNameLst>
                                      </p:cBhvr>
                                    </p:animMotion>
                                    <p:animEffect transition="in" filter="fade">
                                      <p:cBhvr>
                                        <p:cTn id="26" dur="1000"/>
                                        <p:tgtEl>
                                          <p:spTgt spid="14"/>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Scale>
                                      <p:cBhvr>
                                        <p:cTn id="2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7"/>
                                        </p:tgtEl>
                                        <p:attrNameLst>
                                          <p:attrName>ppt_x</p:attrName>
                                          <p:attrName>ppt_y</p:attrName>
                                        </p:attrNameLst>
                                      </p:cBhvr>
                                    </p:animMotion>
                                    <p:animEffect transition="in" filter="fade">
                                      <p:cBhvr>
                                        <p:cTn id="31" dur="1000"/>
                                        <p:tgtEl>
                                          <p:spTgt spid="7"/>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Scale>
                                      <p:cBhvr>
                                        <p:cTn id="3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8"/>
                                        </p:tgtEl>
                                        <p:attrNameLst>
                                          <p:attrName>ppt_x</p:attrName>
                                          <p:attrName>ppt_y</p:attrName>
                                        </p:attrNameLst>
                                      </p:cBhvr>
                                    </p:animMotion>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 calcmode="lin" valueType="num">
                                      <p:cBhvr>
                                        <p:cTn id="41" dur="1000" fill="hold"/>
                                        <p:tgtEl>
                                          <p:spTgt spid="9">
                                            <p:txEl>
                                              <p:pRg st="0" end="0"/>
                                            </p:txEl>
                                          </p:spTgt>
                                        </p:tgtEl>
                                        <p:attrNameLst>
                                          <p:attrName>ppt_w</p:attrName>
                                        </p:attrNameLst>
                                      </p:cBhvr>
                                      <p:tavLst>
                                        <p:tav tm="0">
                                          <p:val>
                                            <p:strVal val="#ppt_w+.3"/>
                                          </p:val>
                                        </p:tav>
                                        <p:tav tm="100000">
                                          <p:val>
                                            <p:strVal val="#ppt_w"/>
                                          </p:val>
                                        </p:tav>
                                      </p:tavLst>
                                    </p:anim>
                                    <p:anim calcmode="lin" valueType="num">
                                      <p:cBhvr>
                                        <p:cTn id="42"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43" dur="10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900" decel="100000" fill="hold"/>
                                        <p:tgtEl>
                                          <p:spTgt spid="10"/>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p:tgtEl>
                                          <p:spTgt spid="11"/>
                                        </p:tgtEl>
                                        <p:attrNameLst>
                                          <p:attrName>ppt_y</p:attrName>
                                        </p:attrNameLst>
                                      </p:cBhvr>
                                      <p:tavLst>
                                        <p:tav tm="0">
                                          <p:val>
                                            <p:strVal val="#ppt_y+#ppt_h*1.125000"/>
                                          </p:val>
                                        </p:tav>
                                        <p:tav tm="100000">
                                          <p:val>
                                            <p:strVal val="#ppt_y"/>
                                          </p:val>
                                        </p:tav>
                                      </p:tavLst>
                                    </p:anim>
                                    <p:animEffect transition="in" filter="wipe(up)">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4" grpId="0" animBg="1"/>
      <p:bldP spid="6" grpId="0" build="p"/>
      <p:bldP spid="7" grpId="0"/>
      <p:bldP spid="8" grpId="0"/>
      <p:bldP spid="9" grpId="0" build="allAtOnce"/>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9E3556-E43F-4A90-B124-DA5549E02763}"/>
              </a:ext>
            </a:extLst>
          </p:cNvPr>
          <p:cNvSpPr/>
          <p:nvPr/>
        </p:nvSpPr>
        <p:spPr>
          <a:xfrm>
            <a:off x="1046922" y="965679"/>
            <a:ext cx="2363047" cy="109863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3B7F09D-158D-4D70-9A2C-04CFE0299FCA}"/>
              </a:ext>
            </a:extLst>
          </p:cNvPr>
          <p:cNvSpPr/>
          <p:nvPr/>
        </p:nvSpPr>
        <p:spPr>
          <a:xfrm>
            <a:off x="1046922" y="1337605"/>
            <a:ext cx="9687339" cy="2862322"/>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FF761C1-9E33-4FFC-93FF-EA3BF76EB639}"/>
              </a:ext>
            </a:extLst>
          </p:cNvPr>
          <p:cNvSpPr/>
          <p:nvPr/>
        </p:nvSpPr>
        <p:spPr>
          <a:xfrm>
            <a:off x="1160635" y="968273"/>
            <a:ext cx="22493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17:48-51 </a:t>
            </a:r>
          </a:p>
        </p:txBody>
      </p:sp>
      <p:sp>
        <p:nvSpPr>
          <p:cNvPr id="4" name="Rectangle 3">
            <a:extLst>
              <a:ext uri="{FF2B5EF4-FFF2-40B4-BE49-F238E27FC236}">
                <a16:creationId xmlns:a16="http://schemas.microsoft.com/office/drawing/2014/main" id="{330CB719-7DE0-4A87-9313-3532C5BB2E04}"/>
              </a:ext>
            </a:extLst>
          </p:cNvPr>
          <p:cNvSpPr/>
          <p:nvPr/>
        </p:nvSpPr>
        <p:spPr>
          <a:xfrm>
            <a:off x="1160635" y="1337605"/>
            <a:ext cx="9441104"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48 </a:t>
            </a:r>
            <a:r>
              <a:rPr lang="en-US" dirty="0">
                <a:solidFill>
                  <a:schemeClr val="bg1"/>
                </a:solidFill>
                <a:latin typeface="Arial" panose="020B0604020202020204" pitchFamily="34" charset="0"/>
                <a:cs typeface="Arial" panose="020B0604020202020204" pitchFamily="34" charset="0"/>
              </a:rPr>
              <a:t>And it came to pass, when the Philistine arose, and came and drew nigh to meet David, that David hasted, and ran toward the army to meet the Philistine.</a:t>
            </a:r>
          </a:p>
          <a:p>
            <a:pPr algn="just" fontAlgn="base"/>
            <a:r>
              <a:rPr lang="en-US" b="1" dirty="0">
                <a:solidFill>
                  <a:schemeClr val="bg1"/>
                </a:solidFill>
                <a:latin typeface="Arial" panose="020B0604020202020204" pitchFamily="34" charset="0"/>
                <a:cs typeface="Arial" panose="020B0604020202020204" pitchFamily="34" charset="0"/>
              </a:rPr>
              <a:t>49 </a:t>
            </a:r>
            <a:r>
              <a:rPr lang="en-US" dirty="0">
                <a:solidFill>
                  <a:schemeClr val="bg1"/>
                </a:solidFill>
                <a:latin typeface="Arial" panose="020B0604020202020204" pitchFamily="34" charset="0"/>
                <a:cs typeface="Arial" panose="020B0604020202020204" pitchFamily="34" charset="0"/>
              </a:rPr>
              <a:t>And David put his hand in his bag, and took thence a stone, and slang it, and smote the Philistine in his forehead, that the stone sunk into his forehead; and he fell upon his face to the earth.</a:t>
            </a:r>
          </a:p>
          <a:p>
            <a:pPr algn="just" fontAlgn="base"/>
            <a:r>
              <a:rPr lang="en-US" b="1" dirty="0">
                <a:solidFill>
                  <a:schemeClr val="bg1"/>
                </a:solidFill>
                <a:latin typeface="Arial" panose="020B0604020202020204" pitchFamily="34" charset="0"/>
                <a:cs typeface="Arial" panose="020B0604020202020204" pitchFamily="34" charset="0"/>
              </a:rPr>
              <a:t>50 </a:t>
            </a:r>
            <a:r>
              <a:rPr lang="en-US" dirty="0">
                <a:solidFill>
                  <a:schemeClr val="bg1"/>
                </a:solidFill>
                <a:latin typeface="Arial" panose="020B0604020202020204" pitchFamily="34" charset="0"/>
                <a:cs typeface="Arial" panose="020B0604020202020204" pitchFamily="34" charset="0"/>
              </a:rPr>
              <a:t>So David prevailed over the Philistine with a sling and with a stone, and smote the Philistine, and slew him; but there was no sword in the hand of David.</a:t>
            </a:r>
          </a:p>
          <a:p>
            <a:pPr algn="just" fontAlgn="base"/>
            <a:r>
              <a:rPr lang="en-US" b="1" dirty="0">
                <a:solidFill>
                  <a:schemeClr val="bg1"/>
                </a:solidFill>
                <a:latin typeface="Arial" panose="020B0604020202020204" pitchFamily="34" charset="0"/>
                <a:cs typeface="Arial" panose="020B0604020202020204" pitchFamily="34" charset="0"/>
              </a:rPr>
              <a:t>51 </a:t>
            </a:r>
            <a:r>
              <a:rPr lang="en-US" dirty="0">
                <a:solidFill>
                  <a:schemeClr val="bg1"/>
                </a:solidFill>
                <a:latin typeface="Arial" panose="020B0604020202020204" pitchFamily="34" charset="0"/>
                <a:cs typeface="Arial" panose="020B0604020202020204" pitchFamily="34" charset="0"/>
              </a:rPr>
              <a:t>Therefore David ran, and stood upon the Philistine, and took his sword, and drew it out of the sheath thereof, and slew him, and cut off his head therewith. And when the Philistines saw their champion was dead, they fled.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34F967C-5ADA-4724-ABA0-EC7E4DF1F344}"/>
              </a:ext>
            </a:extLst>
          </p:cNvPr>
          <p:cNvSpPr/>
          <p:nvPr/>
        </p:nvSpPr>
        <p:spPr>
          <a:xfrm>
            <a:off x="1160635" y="4384593"/>
            <a:ext cx="510909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David exercise his faith in the Lord?</a:t>
            </a:r>
          </a:p>
        </p:txBody>
      </p:sp>
      <p:sp>
        <p:nvSpPr>
          <p:cNvPr id="6" name="Rectangle 5">
            <a:extLst>
              <a:ext uri="{FF2B5EF4-FFF2-40B4-BE49-F238E27FC236}">
                <a16:creationId xmlns:a16="http://schemas.microsoft.com/office/drawing/2014/main" id="{5D133B06-DA7F-4DC6-96EA-849E5C928A59}"/>
              </a:ext>
            </a:extLst>
          </p:cNvPr>
          <p:cNvSpPr/>
          <p:nvPr/>
        </p:nvSpPr>
        <p:spPr>
          <a:xfrm>
            <a:off x="1160635" y="4938591"/>
            <a:ext cx="523733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principles can we learn from this story? </a:t>
            </a:r>
          </a:p>
        </p:txBody>
      </p:sp>
      <p:sp>
        <p:nvSpPr>
          <p:cNvPr id="7" name="Rectangle 6">
            <a:extLst>
              <a:ext uri="{FF2B5EF4-FFF2-40B4-BE49-F238E27FC236}">
                <a16:creationId xmlns:a16="http://schemas.microsoft.com/office/drawing/2014/main" id="{6BF87541-5503-4C9A-A387-6844067BC6B0}"/>
              </a:ext>
            </a:extLst>
          </p:cNvPr>
          <p:cNvSpPr/>
          <p:nvPr/>
        </p:nvSpPr>
        <p:spPr>
          <a:xfrm>
            <a:off x="1160635" y="5400256"/>
            <a:ext cx="7174982"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exercise faith in the Lord, He will help us with our challenges.</a:t>
            </a:r>
          </a:p>
        </p:txBody>
      </p:sp>
      <p:sp>
        <p:nvSpPr>
          <p:cNvPr id="8" name="Rectangle 7">
            <a:extLst>
              <a:ext uri="{FF2B5EF4-FFF2-40B4-BE49-F238E27FC236}">
                <a16:creationId xmlns:a16="http://schemas.microsoft.com/office/drawing/2014/main" id="{2608DCC9-0549-474B-A213-2E03F2C0BEC6}"/>
              </a:ext>
            </a:extLst>
          </p:cNvPr>
          <p:cNvSpPr/>
          <p:nvPr/>
        </p:nvSpPr>
        <p:spPr>
          <a:xfrm>
            <a:off x="1160634" y="5861921"/>
            <a:ext cx="10116965"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are some ways we can exercise our faith in the Lord when we experience challenges?</a:t>
            </a:r>
          </a:p>
        </p:txBody>
      </p:sp>
    </p:spTree>
    <p:extLst>
      <p:ext uri="{BB962C8B-B14F-4D97-AF65-F5344CB8AC3E}">
        <p14:creationId xmlns:p14="http://schemas.microsoft.com/office/powerpoint/2010/main" val="29031709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plus(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360"/>
                                          </p:val>
                                        </p:tav>
                                        <p:tav tm="100000">
                                          <p:val>
                                            <p:fltVal val="0"/>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40971B-6545-4EE8-9CE4-5626472D24C1}"/>
              </a:ext>
            </a:extLst>
          </p:cNvPr>
          <p:cNvSpPr/>
          <p:nvPr/>
        </p:nvSpPr>
        <p:spPr>
          <a:xfrm>
            <a:off x="6363715" y="990460"/>
            <a:ext cx="2250633" cy="28746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75730FE-F827-4D02-A95F-E4A61E28E727}"/>
              </a:ext>
            </a:extLst>
          </p:cNvPr>
          <p:cNvSpPr/>
          <p:nvPr/>
        </p:nvSpPr>
        <p:spPr>
          <a:xfrm>
            <a:off x="6520722" y="1125177"/>
            <a:ext cx="1978701" cy="26232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304B7B-9B4B-45F0-AE8D-02D190E9F6ED}"/>
              </a:ext>
            </a:extLst>
          </p:cNvPr>
          <p:cNvSpPr/>
          <p:nvPr/>
        </p:nvSpPr>
        <p:spPr>
          <a:xfrm>
            <a:off x="6520722" y="1357860"/>
            <a:ext cx="1978701" cy="2123658"/>
          </a:xfrm>
          <a:prstGeom prst="rect">
            <a:avLst/>
          </a:prstGeom>
        </p:spPr>
        <p:txBody>
          <a:bodyPr wrap="square">
            <a:spAutoFit/>
          </a:bodyPr>
          <a:lstStyle/>
          <a:p>
            <a:pPr algn="just" fontAlgn="base"/>
            <a:r>
              <a:rPr lang="en-US" sz="1200" dirty="0">
                <a:solidFill>
                  <a:schemeClr val="bg1"/>
                </a:solidFill>
                <a:latin typeface="Arial" panose="020B0604020202020204" pitchFamily="34" charset="0"/>
                <a:cs typeface="Arial" panose="020B0604020202020204" pitchFamily="34" charset="0"/>
              </a:rPr>
              <a:t>“Faith is much more than passive belief. You express your faith through action—by the way you live. …</a:t>
            </a:r>
          </a:p>
          <a:p>
            <a:pPr algn="just" fontAlgn="base"/>
            <a:r>
              <a:rPr lang="en-US" sz="1200" dirty="0">
                <a:solidFill>
                  <a:schemeClr val="bg1"/>
                </a:solidFill>
                <a:latin typeface="Arial" panose="020B0604020202020204" pitchFamily="34" charset="0"/>
                <a:cs typeface="Arial" panose="020B0604020202020204" pitchFamily="34" charset="0"/>
              </a:rPr>
              <a:t>“… Your faith can lead you to do good works, obey the commandments, and repent of your sins” (</a:t>
            </a:r>
            <a:r>
              <a:rPr lang="en-US" sz="1200" i="1" dirty="0">
                <a:solidFill>
                  <a:schemeClr val="bg1"/>
                </a:solidFill>
                <a:latin typeface="Arial" panose="020B0604020202020204" pitchFamily="34" charset="0"/>
                <a:cs typeface="Arial" panose="020B0604020202020204" pitchFamily="34" charset="0"/>
              </a:rPr>
              <a:t>True to the Faith: A Gospel Reference</a:t>
            </a:r>
            <a:r>
              <a:rPr lang="en-US" sz="1200" dirty="0">
                <a:solidFill>
                  <a:schemeClr val="bg1"/>
                </a:solidFill>
                <a:latin typeface="Arial" panose="020B0604020202020204" pitchFamily="34" charset="0"/>
                <a:cs typeface="Arial" panose="020B0604020202020204" pitchFamily="34" charset="0"/>
              </a:rPr>
              <a:t> [2004], 54, 55).</a:t>
            </a:r>
            <a:endParaRPr lang="en-US" sz="1200"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C1FB715-72FA-4D63-B94E-7AEF3913ADAE}"/>
              </a:ext>
            </a:extLst>
          </p:cNvPr>
          <p:cNvSpPr/>
          <p:nvPr/>
        </p:nvSpPr>
        <p:spPr>
          <a:xfrm>
            <a:off x="1152916" y="4023707"/>
            <a:ext cx="4943084" cy="369332"/>
          </a:xfrm>
          <a:prstGeom prst="rect">
            <a:avLst/>
          </a:prstGeom>
        </p:spPr>
        <p:txBody>
          <a:bodyPr wrap="none">
            <a:spAutoFit/>
          </a:bodyPr>
          <a:lstStyle/>
          <a:p>
            <a:pPr algn="just"/>
            <a:r>
              <a:rPr lang="en-US" dirty="0">
                <a:solidFill>
                  <a:schemeClr val="bg1"/>
                </a:solidFill>
                <a:latin typeface="Arial" panose="020B0604020202020204" pitchFamily="34" charset="0"/>
                <a:cs typeface="Arial" panose="020B0604020202020204" pitchFamily="34" charset="0"/>
              </a:rPr>
              <a:t>A young man’s parents decide to get a divorce.</a:t>
            </a:r>
          </a:p>
        </p:txBody>
      </p:sp>
      <p:sp>
        <p:nvSpPr>
          <p:cNvPr id="9" name="Rectangle 8">
            <a:extLst>
              <a:ext uri="{FF2B5EF4-FFF2-40B4-BE49-F238E27FC236}">
                <a16:creationId xmlns:a16="http://schemas.microsoft.com/office/drawing/2014/main" id="{8835B408-E52E-43E3-B2E2-70A25C0E567B}"/>
              </a:ext>
            </a:extLst>
          </p:cNvPr>
          <p:cNvSpPr/>
          <p:nvPr/>
        </p:nvSpPr>
        <p:spPr>
          <a:xfrm>
            <a:off x="1152915" y="4495350"/>
            <a:ext cx="6454197"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 young woman is struggling to overcome some addictions.</a:t>
            </a:r>
          </a:p>
        </p:txBody>
      </p:sp>
      <p:sp>
        <p:nvSpPr>
          <p:cNvPr id="10" name="Rectangle 9">
            <a:extLst>
              <a:ext uri="{FF2B5EF4-FFF2-40B4-BE49-F238E27FC236}">
                <a16:creationId xmlns:a16="http://schemas.microsoft.com/office/drawing/2014/main" id="{A0D5C3DC-BA78-4E2C-A83A-67E190930DA3}"/>
              </a:ext>
            </a:extLst>
          </p:cNvPr>
          <p:cNvSpPr/>
          <p:nvPr/>
        </p:nvSpPr>
        <p:spPr>
          <a:xfrm>
            <a:off x="1152914" y="4966993"/>
            <a:ext cx="8017589"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 young woman knows she needs to forgive someone who caused her harm.</a:t>
            </a:r>
          </a:p>
        </p:txBody>
      </p:sp>
      <p:sp>
        <p:nvSpPr>
          <p:cNvPr id="11" name="Rectangle 10">
            <a:extLst>
              <a:ext uri="{FF2B5EF4-FFF2-40B4-BE49-F238E27FC236}">
                <a16:creationId xmlns:a16="http://schemas.microsoft.com/office/drawing/2014/main" id="{AEF81A63-46B6-4DDA-987B-BFB2F55D48AB}"/>
              </a:ext>
            </a:extLst>
          </p:cNvPr>
          <p:cNvSpPr/>
          <p:nvPr/>
        </p:nvSpPr>
        <p:spPr>
          <a:xfrm>
            <a:off x="1152914" y="5411275"/>
            <a:ext cx="8242878"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 young man has health problems that limit the activities he can participate in.</a:t>
            </a:r>
          </a:p>
        </p:txBody>
      </p:sp>
      <p:sp>
        <p:nvSpPr>
          <p:cNvPr id="12" name="Rectangle 11">
            <a:extLst>
              <a:ext uri="{FF2B5EF4-FFF2-40B4-BE49-F238E27FC236}">
                <a16:creationId xmlns:a16="http://schemas.microsoft.com/office/drawing/2014/main" id="{EA3CE7B7-492D-4FDF-B69C-CE9FDA9C7EEB}"/>
              </a:ext>
            </a:extLst>
          </p:cNvPr>
          <p:cNvSpPr/>
          <p:nvPr/>
        </p:nvSpPr>
        <p:spPr>
          <a:xfrm>
            <a:off x="1152914" y="6022769"/>
            <a:ext cx="10124686"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will you do to better exercise your faith in Jesus Christ as you face your challenges?</a:t>
            </a:r>
          </a:p>
        </p:txBody>
      </p:sp>
      <p:pic>
        <p:nvPicPr>
          <p:cNvPr id="1026" name="Picture 2" descr="Resultado de la imagen para fiel a la fe">
            <a:extLst>
              <a:ext uri="{FF2B5EF4-FFF2-40B4-BE49-F238E27FC236}">
                <a16:creationId xmlns:a16="http://schemas.microsoft.com/office/drawing/2014/main" id="{18F9133D-EACC-4029-AA7E-977D150230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2" r="16921"/>
          <a:stretch/>
        </p:blipFill>
        <p:spPr bwMode="auto">
          <a:xfrm>
            <a:off x="4029461" y="990460"/>
            <a:ext cx="2334254" cy="2874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9431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Conquering Our Goliaths">
            <a:hlinkClick r:id="" action="ppaction://media"/>
            <a:extLst>
              <a:ext uri="{FF2B5EF4-FFF2-40B4-BE49-F238E27FC236}">
                <a16:creationId xmlns:a16="http://schemas.microsoft.com/office/drawing/2014/main" id="{C334F5C6-234C-4457-A96F-382514A82A62}"/>
              </a:ext>
            </a:extLst>
          </p:cNvPr>
          <p:cNvPicPr>
            <a:picLocks noRot="1" noChangeAspect="1"/>
          </p:cNvPicPr>
          <p:nvPr>
            <a:videoFile r:link="rId1"/>
          </p:nvPr>
        </p:nvPicPr>
        <p:blipFill>
          <a:blip r:embed="rId3"/>
          <a:stretch>
            <a:fillRect/>
          </a:stretch>
        </p:blipFill>
        <p:spPr>
          <a:xfrm>
            <a:off x="2047875" y="1152939"/>
            <a:ext cx="8096250" cy="52364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3681861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87</a:t>
            </a:r>
          </a:p>
        </p:txBody>
      </p:sp>
      <p:sp>
        <p:nvSpPr>
          <p:cNvPr id="4" name="Rectangle 3">
            <a:extLst>
              <a:ext uri="{FF2B5EF4-FFF2-40B4-BE49-F238E27FC236}">
                <a16:creationId xmlns:a16="http://schemas.microsoft.com/office/drawing/2014/main" id="{D4FB9EA9-55DF-4151-ACF7-DC4DDF4E1599}"/>
              </a:ext>
            </a:extLst>
          </p:cNvPr>
          <p:cNvSpPr/>
          <p:nvPr/>
        </p:nvSpPr>
        <p:spPr>
          <a:xfrm>
            <a:off x="3927778" y="2921168"/>
            <a:ext cx="4336444" cy="1015663"/>
          </a:xfrm>
          <a:prstGeom prst="rect">
            <a:avLst/>
          </a:prstGeom>
        </p:spPr>
        <p:txBody>
          <a:bodyPr wrap="none">
            <a:spAutoFit/>
          </a:bodyPr>
          <a:lstStyle/>
          <a:p>
            <a:pPr fontAlgn="base"/>
            <a:r>
              <a:rPr lang="en-US" sz="6000" dirty="0">
                <a:solidFill>
                  <a:schemeClr val="bg1"/>
                </a:solidFill>
                <a:latin typeface="Open Sans"/>
              </a:rPr>
              <a:t>1 Samuel 17</a:t>
            </a:r>
            <a:endParaRPr lang="en-US" sz="6000" b="0" i="0" dirty="0">
              <a:solidFill>
                <a:schemeClr val="bg1"/>
              </a:solidFill>
              <a:effectLst/>
              <a:latin typeface="Open Sans"/>
            </a:endParaRPr>
          </a:p>
        </p:txBody>
      </p:sp>
    </p:spTree>
    <p:extLst>
      <p:ext uri="{BB962C8B-B14F-4D97-AF65-F5344CB8AC3E}">
        <p14:creationId xmlns:p14="http://schemas.microsoft.com/office/powerpoint/2010/main" val="16303921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678853-2080-4386-924D-953D8CA0BCF7}"/>
              </a:ext>
            </a:extLst>
          </p:cNvPr>
          <p:cNvSpPr/>
          <p:nvPr/>
        </p:nvSpPr>
        <p:spPr>
          <a:xfrm>
            <a:off x="1564150" y="3013501"/>
            <a:ext cx="9063700" cy="830997"/>
          </a:xfrm>
          <a:prstGeom prst="rect">
            <a:avLst/>
          </a:prstGeom>
        </p:spPr>
        <p:txBody>
          <a:bodyPr wrap="none">
            <a:spAutoFit/>
          </a:bodyPr>
          <a:lstStyle/>
          <a:p>
            <a:pPr fontAlgn="base"/>
            <a:r>
              <a:rPr lang="en-US" sz="4800" b="1" dirty="0">
                <a:solidFill>
                  <a:srgbClr val="D88028"/>
                </a:solidFill>
                <a:latin typeface="Times New Roman" panose="02020603050405020304" pitchFamily="18" charset="0"/>
                <a:cs typeface="Times New Roman" panose="02020603050405020304" pitchFamily="18" charset="0"/>
              </a:rPr>
              <a:t>“David is chosen to fight Goliath”</a:t>
            </a:r>
            <a:endParaRPr lang="en-US" sz="4800" b="1" dirty="0">
              <a:solidFill>
                <a:srgbClr val="D88028"/>
              </a:solidFill>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88B6047-272E-415A-A317-E29CCBA631D9}"/>
              </a:ext>
            </a:extLst>
          </p:cNvPr>
          <p:cNvSpPr/>
          <p:nvPr/>
        </p:nvSpPr>
        <p:spPr>
          <a:xfrm>
            <a:off x="1011974" y="779683"/>
            <a:ext cx="205697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17:1-40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721749"/>
      </p:ext>
    </p:extLst>
  </p:cSld>
  <p:clrMapOvr>
    <a:masterClrMapping/>
  </p:clrMapOvr>
  <p:transition spd="slow">
    <p:comb dir="ver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www.lds.org/bc/content/shared/content/images/gospel-library/manual/PD60004368/13478_000_c04-L87-Goliath.jpg">
            <a:extLst>
              <a:ext uri="{FF2B5EF4-FFF2-40B4-BE49-F238E27FC236}">
                <a16:creationId xmlns:a16="http://schemas.microsoft.com/office/drawing/2014/main" id="{DC989A85-8E1B-43E3-A8AC-4D965E00C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223" y="749783"/>
            <a:ext cx="3182039" cy="53584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lds.org/bc/content/shared/content/images/gospel-library/manual/PD60004368/1%20Samuel%2016-17_01_900alt.jpg">
            <a:extLst>
              <a:ext uri="{FF2B5EF4-FFF2-40B4-BE49-F238E27FC236}">
                <a16:creationId xmlns:a16="http://schemas.microsoft.com/office/drawing/2014/main" id="{533EBD22-1651-4331-BA4C-1A04C193F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563" y="2988233"/>
            <a:ext cx="381000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941043"/>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627315-EB3D-4A2B-B46D-FBFCE81DA5E3}"/>
              </a:ext>
            </a:extLst>
          </p:cNvPr>
          <p:cNvSpPr/>
          <p:nvPr/>
        </p:nvSpPr>
        <p:spPr>
          <a:xfrm>
            <a:off x="834887" y="910945"/>
            <a:ext cx="2293798" cy="864846"/>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8403B7F-9BA3-4089-88BD-3C23FF552B65}"/>
              </a:ext>
            </a:extLst>
          </p:cNvPr>
          <p:cNvSpPr/>
          <p:nvPr/>
        </p:nvSpPr>
        <p:spPr>
          <a:xfrm>
            <a:off x="834887" y="1280277"/>
            <a:ext cx="9806609" cy="1861220"/>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1B90C76-E829-4BEF-8645-7A5D6FAB2E71}"/>
              </a:ext>
            </a:extLst>
          </p:cNvPr>
          <p:cNvSpPr/>
          <p:nvPr/>
        </p:nvSpPr>
        <p:spPr>
          <a:xfrm>
            <a:off x="1020416" y="1240521"/>
            <a:ext cx="9501809" cy="192360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4 </a:t>
            </a:r>
            <a:r>
              <a:rPr lang="en-US" sz="1700" dirty="0">
                <a:solidFill>
                  <a:schemeClr val="bg1"/>
                </a:solidFill>
                <a:latin typeface="Arial" panose="020B0604020202020204" pitchFamily="34" charset="0"/>
                <a:cs typeface="Arial" panose="020B0604020202020204" pitchFamily="34" charset="0"/>
              </a:rPr>
              <a:t>¶ And there went out a champion out of the camp of the Philistines, named Goliath, of Gath, whose height was six cubits and a span.</a:t>
            </a:r>
          </a:p>
          <a:p>
            <a:pPr algn="just" fontAlgn="base"/>
            <a:r>
              <a:rPr lang="en-US" sz="1700" b="1" dirty="0">
                <a:solidFill>
                  <a:schemeClr val="bg1"/>
                </a:solidFill>
                <a:latin typeface="Arial" panose="020B0604020202020204" pitchFamily="34" charset="0"/>
                <a:cs typeface="Arial" panose="020B0604020202020204" pitchFamily="34" charset="0"/>
              </a:rPr>
              <a:t>5 </a:t>
            </a:r>
            <a:r>
              <a:rPr lang="en-US" sz="1700" dirty="0">
                <a:solidFill>
                  <a:schemeClr val="bg1"/>
                </a:solidFill>
                <a:latin typeface="Arial" panose="020B0604020202020204" pitchFamily="34" charset="0"/>
                <a:cs typeface="Arial" panose="020B0604020202020204" pitchFamily="34" charset="0"/>
              </a:rPr>
              <a:t>And he had an helmet of brass upon his head, and he was armed with a coat of mail; and the weight of the coat was five thousand shekels of brass.</a:t>
            </a:r>
          </a:p>
          <a:p>
            <a:pPr algn="just" fontAlgn="base"/>
            <a:r>
              <a:rPr lang="en-US" sz="1700" b="1" dirty="0">
                <a:solidFill>
                  <a:schemeClr val="bg1"/>
                </a:solidFill>
                <a:latin typeface="Arial" panose="020B0604020202020204" pitchFamily="34" charset="0"/>
                <a:cs typeface="Arial" panose="020B0604020202020204" pitchFamily="34" charset="0"/>
              </a:rPr>
              <a:t>6 </a:t>
            </a:r>
            <a:r>
              <a:rPr lang="en-US" sz="1700" dirty="0">
                <a:solidFill>
                  <a:schemeClr val="bg1"/>
                </a:solidFill>
                <a:latin typeface="Arial" panose="020B0604020202020204" pitchFamily="34" charset="0"/>
                <a:cs typeface="Arial" panose="020B0604020202020204" pitchFamily="34" charset="0"/>
              </a:rPr>
              <a:t>And he had greaves of brass upon his legs, and a target of brass between his shoulders.</a:t>
            </a:r>
          </a:p>
          <a:p>
            <a:pPr algn="just" fontAlgn="base"/>
            <a:r>
              <a:rPr lang="en-US" sz="1700" b="1" dirty="0">
                <a:solidFill>
                  <a:schemeClr val="bg1"/>
                </a:solidFill>
                <a:latin typeface="Arial" panose="020B0604020202020204" pitchFamily="34" charset="0"/>
                <a:cs typeface="Arial" panose="020B0604020202020204" pitchFamily="34" charset="0"/>
              </a:rPr>
              <a:t>7 </a:t>
            </a:r>
            <a:r>
              <a:rPr lang="en-US" sz="1700" dirty="0">
                <a:solidFill>
                  <a:schemeClr val="bg1"/>
                </a:solidFill>
                <a:latin typeface="Arial" panose="020B0604020202020204" pitchFamily="34" charset="0"/>
                <a:cs typeface="Arial" panose="020B0604020202020204" pitchFamily="34" charset="0"/>
              </a:rPr>
              <a:t>And the staff of his spear was like a weaver’s beam; and his spear’s head weighed six hundred shekels of iron: and one bearing a shield went before him.</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851EEA8-022B-4F7E-B6F5-4E3FFE1512E6}"/>
              </a:ext>
            </a:extLst>
          </p:cNvPr>
          <p:cNvSpPr/>
          <p:nvPr/>
        </p:nvSpPr>
        <p:spPr>
          <a:xfrm>
            <a:off x="1020416" y="910945"/>
            <a:ext cx="21082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17: 4–7 </a:t>
            </a:r>
          </a:p>
        </p:txBody>
      </p:sp>
      <p:sp>
        <p:nvSpPr>
          <p:cNvPr id="5" name="Rectangle 4">
            <a:extLst>
              <a:ext uri="{FF2B5EF4-FFF2-40B4-BE49-F238E27FC236}">
                <a16:creationId xmlns:a16="http://schemas.microsoft.com/office/drawing/2014/main" id="{FAF4E1F4-180D-4DFD-83A0-8D0F708B3693}"/>
              </a:ext>
            </a:extLst>
          </p:cNvPr>
          <p:cNvSpPr/>
          <p:nvPr/>
        </p:nvSpPr>
        <p:spPr>
          <a:xfrm>
            <a:off x="1020416" y="3291463"/>
            <a:ext cx="3897221" cy="523220"/>
          </a:xfrm>
          <a:prstGeom prst="rect">
            <a:avLst/>
          </a:prstGeom>
        </p:spPr>
        <p:txBody>
          <a:bodyPr wrap="none">
            <a:spAutoFit/>
          </a:bodyPr>
          <a:lstStyle/>
          <a:p>
            <a:pPr algn="just"/>
            <a:r>
              <a:rPr lang="en-US" sz="2800" b="1" dirty="0">
                <a:solidFill>
                  <a:schemeClr val="bg1"/>
                </a:solidFill>
                <a:latin typeface="Arial" panose="020B0604020202020204" pitchFamily="34" charset="0"/>
                <a:cs typeface="Arial" panose="020B0604020202020204" pitchFamily="34" charset="0"/>
              </a:rPr>
              <a:t>How tall was Goliath?</a:t>
            </a:r>
          </a:p>
        </p:txBody>
      </p:sp>
      <p:pic>
        <p:nvPicPr>
          <p:cNvPr id="10" name="Picture 6" descr="https://www.lds.org/bc/content/shared/content/images/gospel-library/manual/PD60004368/13478_000_c04-L87-Hills.jpg">
            <a:extLst>
              <a:ext uri="{FF2B5EF4-FFF2-40B4-BE49-F238E27FC236}">
                <a16:creationId xmlns:a16="http://schemas.microsoft.com/office/drawing/2014/main" id="{AC6E7B1B-C1BC-4C57-8944-9AC220EE7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416" y="4683604"/>
            <a:ext cx="5133975" cy="178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269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4.16667E-7 4.44444E-6 L 0.2362 4.44444E-6 C 0.34245 4.44444E-6 0.47331 0.08263 0.47331 0.15023 L 0.47331 0.30115 " pathEditMode="relative" rAng="0" ptsTypes="AAAA">
                                      <p:cBhvr>
                                        <p:cTn id="6" dur="2000" fill="hold"/>
                                        <p:tgtEl>
                                          <p:spTgt spid="5"/>
                                        </p:tgtEl>
                                        <p:attrNameLst>
                                          <p:attrName>ppt_x</p:attrName>
                                          <p:attrName>ppt_y</p:attrName>
                                        </p:attrNameLst>
                                      </p:cBhvr>
                                      <p:rCtr x="23659" y="15046"/>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029B21-3265-4126-ABDB-FE2CCD7F0710}"/>
              </a:ext>
            </a:extLst>
          </p:cNvPr>
          <p:cNvSpPr/>
          <p:nvPr/>
        </p:nvSpPr>
        <p:spPr>
          <a:xfrm>
            <a:off x="605155" y="882563"/>
            <a:ext cx="2172454" cy="93615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1D651E3-993D-4185-B4D4-4EA5A1701978}"/>
              </a:ext>
            </a:extLst>
          </p:cNvPr>
          <p:cNvSpPr/>
          <p:nvPr/>
        </p:nvSpPr>
        <p:spPr>
          <a:xfrm>
            <a:off x="616222" y="1226040"/>
            <a:ext cx="9647585" cy="2446824"/>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0CF472F-2E6B-4E9D-88BA-D424E762FBC4}"/>
              </a:ext>
            </a:extLst>
          </p:cNvPr>
          <p:cNvSpPr/>
          <p:nvPr/>
        </p:nvSpPr>
        <p:spPr>
          <a:xfrm>
            <a:off x="689111" y="3848386"/>
            <a:ext cx="557075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challenge did Goliath give to the Israelites?</a:t>
            </a:r>
          </a:p>
        </p:txBody>
      </p:sp>
      <p:sp>
        <p:nvSpPr>
          <p:cNvPr id="4" name="Rectangle 3">
            <a:extLst>
              <a:ext uri="{FF2B5EF4-FFF2-40B4-BE49-F238E27FC236}">
                <a16:creationId xmlns:a16="http://schemas.microsoft.com/office/drawing/2014/main" id="{C49BA669-2492-485B-B8B0-6407FF972656}"/>
              </a:ext>
            </a:extLst>
          </p:cNvPr>
          <p:cNvSpPr/>
          <p:nvPr/>
        </p:nvSpPr>
        <p:spPr>
          <a:xfrm>
            <a:off x="671416" y="4291184"/>
            <a:ext cx="954555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you have responded to Goliath’s challenge if you had been in the camp of the Israelites?</a:t>
            </a:r>
          </a:p>
        </p:txBody>
      </p:sp>
      <p:sp>
        <p:nvSpPr>
          <p:cNvPr id="5" name="Rectangle 4">
            <a:extLst>
              <a:ext uri="{FF2B5EF4-FFF2-40B4-BE49-F238E27FC236}">
                <a16:creationId xmlns:a16="http://schemas.microsoft.com/office/drawing/2014/main" id="{24F6DDE6-4255-48D4-A25A-2675FA75A680}"/>
              </a:ext>
            </a:extLst>
          </p:cNvPr>
          <p:cNvSpPr/>
          <p:nvPr/>
        </p:nvSpPr>
        <p:spPr>
          <a:xfrm>
            <a:off x="671415" y="5039285"/>
            <a:ext cx="701438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Israelite soldiers respond to Goliath’s challenge?</a:t>
            </a:r>
          </a:p>
        </p:txBody>
      </p:sp>
      <p:sp>
        <p:nvSpPr>
          <p:cNvPr id="6" name="Rectangle 5">
            <a:extLst>
              <a:ext uri="{FF2B5EF4-FFF2-40B4-BE49-F238E27FC236}">
                <a16:creationId xmlns:a16="http://schemas.microsoft.com/office/drawing/2014/main" id="{536F1A52-AE92-424B-A91D-084DB25417C4}"/>
              </a:ext>
            </a:extLst>
          </p:cNvPr>
          <p:cNvSpPr/>
          <p:nvPr/>
        </p:nvSpPr>
        <p:spPr>
          <a:xfrm>
            <a:off x="689111" y="1226040"/>
            <a:ext cx="9501808" cy="244682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8 </a:t>
            </a:r>
            <a:r>
              <a:rPr lang="en-US" sz="1700" dirty="0">
                <a:solidFill>
                  <a:schemeClr val="bg1"/>
                </a:solidFill>
                <a:latin typeface="Arial" panose="020B0604020202020204" pitchFamily="34" charset="0"/>
                <a:cs typeface="Arial" panose="020B0604020202020204" pitchFamily="34" charset="0"/>
              </a:rPr>
              <a:t>And he stood and cried unto the armies of Israel, and said unto them, Why are ye come out to set your battle in array? am not I a Philistine, and ye servants to Saul? choose you a man for you, and let him come down to me.</a:t>
            </a:r>
          </a:p>
          <a:p>
            <a:pPr algn="just" fontAlgn="base"/>
            <a:r>
              <a:rPr lang="en-US" sz="1700" b="1" dirty="0">
                <a:solidFill>
                  <a:schemeClr val="bg1"/>
                </a:solidFill>
                <a:latin typeface="Arial" panose="020B0604020202020204" pitchFamily="34" charset="0"/>
                <a:cs typeface="Arial" panose="020B0604020202020204" pitchFamily="34" charset="0"/>
              </a:rPr>
              <a:t>9 </a:t>
            </a:r>
            <a:r>
              <a:rPr lang="en-US" sz="1700" dirty="0">
                <a:solidFill>
                  <a:schemeClr val="bg1"/>
                </a:solidFill>
                <a:latin typeface="Arial" panose="020B0604020202020204" pitchFamily="34" charset="0"/>
                <a:cs typeface="Arial" panose="020B0604020202020204" pitchFamily="34" charset="0"/>
              </a:rPr>
              <a:t>If he be able to fight with me, and to kill me, then will we be your servants: but if I prevail against him, and kill him, then shall ye be our servants, and serve us.</a:t>
            </a:r>
          </a:p>
          <a:p>
            <a:pPr algn="just" fontAlgn="base"/>
            <a:r>
              <a:rPr lang="en-US" sz="1700" b="1" dirty="0">
                <a:solidFill>
                  <a:schemeClr val="bg1"/>
                </a:solidFill>
                <a:latin typeface="Arial" panose="020B0604020202020204" pitchFamily="34" charset="0"/>
                <a:cs typeface="Arial" panose="020B0604020202020204" pitchFamily="34" charset="0"/>
              </a:rPr>
              <a:t>10 </a:t>
            </a:r>
            <a:r>
              <a:rPr lang="en-US" sz="1700" dirty="0">
                <a:solidFill>
                  <a:schemeClr val="bg1"/>
                </a:solidFill>
                <a:latin typeface="Arial" panose="020B0604020202020204" pitchFamily="34" charset="0"/>
                <a:cs typeface="Arial" panose="020B0604020202020204" pitchFamily="34" charset="0"/>
              </a:rPr>
              <a:t>And the Philistine said, I defy the armies of Israel this day; give me a man, that we may fight together.</a:t>
            </a:r>
          </a:p>
          <a:p>
            <a:pPr algn="just" fontAlgn="base"/>
            <a:r>
              <a:rPr lang="en-US" sz="1700" b="1" dirty="0">
                <a:solidFill>
                  <a:schemeClr val="bg1"/>
                </a:solidFill>
                <a:latin typeface="Arial" panose="020B0604020202020204" pitchFamily="34" charset="0"/>
                <a:cs typeface="Arial" panose="020B0604020202020204" pitchFamily="34" charset="0"/>
              </a:rPr>
              <a:t>11 </a:t>
            </a:r>
            <a:r>
              <a:rPr lang="en-US" sz="1700" dirty="0">
                <a:solidFill>
                  <a:schemeClr val="bg1"/>
                </a:solidFill>
                <a:latin typeface="Arial" panose="020B0604020202020204" pitchFamily="34" charset="0"/>
                <a:cs typeface="Arial" panose="020B0604020202020204" pitchFamily="34" charset="0"/>
              </a:rPr>
              <a:t>When Saul and all Israel heard those words of the Philistine, they were dismayed, and greatly afraid.</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7A67496-FFB6-4E71-BB85-8A08B5F5B979}"/>
              </a:ext>
            </a:extLst>
          </p:cNvPr>
          <p:cNvSpPr/>
          <p:nvPr/>
        </p:nvSpPr>
        <p:spPr>
          <a:xfrm>
            <a:off x="671415" y="882563"/>
            <a:ext cx="217245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17: 8-11</a:t>
            </a:r>
          </a:p>
        </p:txBody>
      </p:sp>
    </p:spTree>
    <p:extLst>
      <p:ext uri="{BB962C8B-B14F-4D97-AF65-F5344CB8AC3E}">
        <p14:creationId xmlns:p14="http://schemas.microsoft.com/office/powerpoint/2010/main" val="202512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633654-EE5F-4728-B67B-7DD94BA6407B}"/>
              </a:ext>
            </a:extLst>
          </p:cNvPr>
          <p:cNvSpPr/>
          <p:nvPr/>
        </p:nvSpPr>
        <p:spPr>
          <a:xfrm>
            <a:off x="437322" y="779683"/>
            <a:ext cx="2790532" cy="1208143"/>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77B931C-13C3-4206-92DA-6D9175EB39E9}"/>
              </a:ext>
            </a:extLst>
          </p:cNvPr>
          <p:cNvSpPr/>
          <p:nvPr/>
        </p:nvSpPr>
        <p:spPr>
          <a:xfrm>
            <a:off x="450572" y="1086717"/>
            <a:ext cx="10442715" cy="4805238"/>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7290D02-30E6-4434-9F2C-E048005A57E6}"/>
              </a:ext>
            </a:extLst>
          </p:cNvPr>
          <p:cNvSpPr/>
          <p:nvPr/>
        </p:nvSpPr>
        <p:spPr>
          <a:xfrm>
            <a:off x="914400" y="779683"/>
            <a:ext cx="231345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17:19-26. </a:t>
            </a:r>
          </a:p>
        </p:txBody>
      </p:sp>
      <p:sp>
        <p:nvSpPr>
          <p:cNvPr id="4" name="Rectangle 3">
            <a:extLst>
              <a:ext uri="{FF2B5EF4-FFF2-40B4-BE49-F238E27FC236}">
                <a16:creationId xmlns:a16="http://schemas.microsoft.com/office/drawing/2014/main" id="{D7538C49-A942-48BB-BB85-0863424B33B0}"/>
              </a:ext>
            </a:extLst>
          </p:cNvPr>
          <p:cNvSpPr/>
          <p:nvPr/>
        </p:nvSpPr>
        <p:spPr>
          <a:xfrm>
            <a:off x="946583" y="1028343"/>
            <a:ext cx="9522634" cy="480131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19 </a:t>
            </a:r>
            <a:r>
              <a:rPr lang="en-US" sz="1700" dirty="0">
                <a:solidFill>
                  <a:schemeClr val="bg1"/>
                </a:solidFill>
                <a:latin typeface="Arial" panose="020B0604020202020204" pitchFamily="34" charset="0"/>
                <a:cs typeface="Arial" panose="020B0604020202020204" pitchFamily="34" charset="0"/>
              </a:rPr>
              <a:t>Now Saul, and they, and all the men of Israel, were in the valley of Elah, fighting with the Philistines.</a:t>
            </a:r>
          </a:p>
          <a:p>
            <a:pPr algn="just" fontAlgn="base"/>
            <a:r>
              <a:rPr lang="en-US" sz="1700" b="1" dirty="0">
                <a:solidFill>
                  <a:schemeClr val="bg1"/>
                </a:solidFill>
                <a:latin typeface="Arial" panose="020B0604020202020204" pitchFamily="34" charset="0"/>
                <a:cs typeface="Arial" panose="020B0604020202020204" pitchFamily="34" charset="0"/>
              </a:rPr>
              <a:t>20 </a:t>
            </a:r>
            <a:r>
              <a:rPr lang="en-US" sz="1700" dirty="0">
                <a:solidFill>
                  <a:schemeClr val="bg1"/>
                </a:solidFill>
                <a:latin typeface="Arial" panose="020B0604020202020204" pitchFamily="34" charset="0"/>
                <a:cs typeface="Arial" panose="020B0604020202020204" pitchFamily="34" charset="0"/>
              </a:rPr>
              <a:t>¶ And David rose up early in the morning, and left the sheep with a keeper, and took, and went, as Jesse had commanded him; and he came to the trench, as the host was going forth to the fight, and shouted for the battle.</a:t>
            </a:r>
          </a:p>
          <a:p>
            <a:pPr algn="just" fontAlgn="base"/>
            <a:r>
              <a:rPr lang="en-US" sz="1700" b="1" dirty="0">
                <a:solidFill>
                  <a:schemeClr val="bg1"/>
                </a:solidFill>
                <a:latin typeface="Arial" panose="020B0604020202020204" pitchFamily="34" charset="0"/>
                <a:cs typeface="Arial" panose="020B0604020202020204" pitchFamily="34" charset="0"/>
              </a:rPr>
              <a:t>21 </a:t>
            </a:r>
            <a:r>
              <a:rPr lang="en-US" sz="1700" dirty="0">
                <a:solidFill>
                  <a:schemeClr val="bg1"/>
                </a:solidFill>
                <a:latin typeface="Arial" panose="020B0604020202020204" pitchFamily="34" charset="0"/>
                <a:cs typeface="Arial" panose="020B0604020202020204" pitchFamily="34" charset="0"/>
              </a:rPr>
              <a:t>For Israel and the Philistines had put the battle in array, army against army.</a:t>
            </a:r>
          </a:p>
          <a:p>
            <a:pPr algn="just" fontAlgn="base"/>
            <a:r>
              <a:rPr lang="en-US" sz="1700" b="1" dirty="0">
                <a:solidFill>
                  <a:schemeClr val="bg1"/>
                </a:solidFill>
                <a:latin typeface="Arial" panose="020B0604020202020204" pitchFamily="34" charset="0"/>
                <a:cs typeface="Arial" panose="020B0604020202020204" pitchFamily="34" charset="0"/>
              </a:rPr>
              <a:t>22 </a:t>
            </a:r>
            <a:r>
              <a:rPr lang="en-US" sz="1700" dirty="0">
                <a:solidFill>
                  <a:schemeClr val="bg1"/>
                </a:solidFill>
                <a:latin typeface="Arial" panose="020B0604020202020204" pitchFamily="34" charset="0"/>
                <a:cs typeface="Arial" panose="020B0604020202020204" pitchFamily="34" charset="0"/>
              </a:rPr>
              <a:t>And David left his carriage in the hand of the keeper of the carriage, and ran into the army, and came and saluted his brethren.</a:t>
            </a:r>
          </a:p>
          <a:p>
            <a:pPr algn="just" fontAlgn="base"/>
            <a:r>
              <a:rPr lang="en-US" sz="1700" b="1" dirty="0">
                <a:solidFill>
                  <a:schemeClr val="bg1"/>
                </a:solidFill>
                <a:latin typeface="Arial" panose="020B0604020202020204" pitchFamily="34" charset="0"/>
                <a:cs typeface="Arial" panose="020B0604020202020204" pitchFamily="34" charset="0"/>
              </a:rPr>
              <a:t>23 </a:t>
            </a:r>
            <a:r>
              <a:rPr lang="en-US" sz="1700" dirty="0">
                <a:solidFill>
                  <a:schemeClr val="bg1"/>
                </a:solidFill>
                <a:latin typeface="Arial" panose="020B0604020202020204" pitchFamily="34" charset="0"/>
                <a:cs typeface="Arial" panose="020B0604020202020204" pitchFamily="34" charset="0"/>
              </a:rPr>
              <a:t>And as he talked with them, behold, there came up the champion, the Philistine of Gath, Goliath by name, out of the armies of the Philistines, and spake according to the same words: and David heard them.</a:t>
            </a:r>
          </a:p>
          <a:p>
            <a:pPr algn="just" fontAlgn="base"/>
            <a:r>
              <a:rPr lang="en-US" sz="1700" b="1" dirty="0">
                <a:solidFill>
                  <a:schemeClr val="bg1"/>
                </a:solidFill>
                <a:latin typeface="Arial" panose="020B0604020202020204" pitchFamily="34" charset="0"/>
                <a:cs typeface="Arial" panose="020B0604020202020204" pitchFamily="34" charset="0"/>
              </a:rPr>
              <a:t>24 </a:t>
            </a:r>
            <a:r>
              <a:rPr lang="en-US" sz="1700" dirty="0">
                <a:solidFill>
                  <a:schemeClr val="bg1"/>
                </a:solidFill>
                <a:latin typeface="Arial" panose="020B0604020202020204" pitchFamily="34" charset="0"/>
                <a:cs typeface="Arial" panose="020B0604020202020204" pitchFamily="34" charset="0"/>
              </a:rPr>
              <a:t>And all the men of Israel, when they saw the man, fled from him, and were sore afraid.</a:t>
            </a:r>
          </a:p>
          <a:p>
            <a:pPr algn="just" fontAlgn="base"/>
            <a:r>
              <a:rPr lang="en-US" sz="1700" b="1" dirty="0">
                <a:solidFill>
                  <a:schemeClr val="bg1"/>
                </a:solidFill>
                <a:latin typeface="Arial" panose="020B0604020202020204" pitchFamily="34" charset="0"/>
                <a:cs typeface="Arial" panose="020B0604020202020204" pitchFamily="34" charset="0"/>
              </a:rPr>
              <a:t>25 </a:t>
            </a:r>
            <a:r>
              <a:rPr lang="en-US" sz="1700" dirty="0">
                <a:solidFill>
                  <a:schemeClr val="bg1"/>
                </a:solidFill>
                <a:latin typeface="Arial" panose="020B0604020202020204" pitchFamily="34" charset="0"/>
                <a:cs typeface="Arial" panose="020B0604020202020204" pitchFamily="34" charset="0"/>
              </a:rPr>
              <a:t>And the men of Israel said, Have ye seen this man that is come up? surely to defy Israel is he come up: and it shall be, that the man who killeth him, the king will enrich him with great riches, and will give him his daughter, and make his father’s house free in Israel.</a:t>
            </a:r>
          </a:p>
          <a:p>
            <a:pPr algn="just" fontAlgn="base"/>
            <a:r>
              <a:rPr lang="en-US" sz="1700" b="1" dirty="0">
                <a:solidFill>
                  <a:schemeClr val="bg1"/>
                </a:solidFill>
                <a:latin typeface="Arial" panose="020B0604020202020204" pitchFamily="34" charset="0"/>
                <a:cs typeface="Arial" panose="020B0604020202020204" pitchFamily="34" charset="0"/>
              </a:rPr>
              <a:t>26 </a:t>
            </a:r>
            <a:r>
              <a:rPr lang="en-US" sz="1700" dirty="0">
                <a:solidFill>
                  <a:schemeClr val="bg1"/>
                </a:solidFill>
                <a:latin typeface="Arial" panose="020B0604020202020204" pitchFamily="34" charset="0"/>
                <a:cs typeface="Arial" panose="020B0604020202020204" pitchFamily="34" charset="0"/>
              </a:rPr>
              <a:t>And David spake to the men that stood by him, saying, What shall be done to the man that killeth this Philistine, and taketh away the reproach from Israel? for who is this uncircumcised Philistine, that he should defy the armies of the living God?</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2E14F2B-A74D-43F7-8D7A-C09ADB96EEEA}"/>
              </a:ext>
            </a:extLst>
          </p:cNvPr>
          <p:cNvSpPr/>
          <p:nvPr/>
        </p:nvSpPr>
        <p:spPr>
          <a:xfrm>
            <a:off x="946582" y="5934840"/>
            <a:ext cx="952263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was David’s reaction to Goliath’s challenge different from the reaction of the Israelite soldiers?</a:t>
            </a:r>
          </a:p>
        </p:txBody>
      </p:sp>
    </p:spTree>
    <p:extLst>
      <p:ext uri="{BB962C8B-B14F-4D97-AF65-F5344CB8AC3E}">
        <p14:creationId xmlns:p14="http://schemas.microsoft.com/office/powerpoint/2010/main" val="10165622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6BB2F8A-BFE9-40C9-B53E-BC69F2C925E8}"/>
              </a:ext>
            </a:extLst>
          </p:cNvPr>
          <p:cNvSpPr/>
          <p:nvPr/>
        </p:nvSpPr>
        <p:spPr>
          <a:xfrm>
            <a:off x="622852" y="667338"/>
            <a:ext cx="2514377" cy="949427"/>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73AA763-CF0B-47CE-BA6D-A49568A7DD22}"/>
              </a:ext>
            </a:extLst>
          </p:cNvPr>
          <p:cNvSpPr/>
          <p:nvPr/>
        </p:nvSpPr>
        <p:spPr>
          <a:xfrm>
            <a:off x="609600" y="936702"/>
            <a:ext cx="10323443" cy="3246957"/>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AB1F6A6-A51D-4E8B-B58D-1A6C13C7E05F}"/>
              </a:ext>
            </a:extLst>
          </p:cNvPr>
          <p:cNvSpPr/>
          <p:nvPr/>
        </p:nvSpPr>
        <p:spPr>
          <a:xfrm>
            <a:off x="874643" y="627582"/>
            <a:ext cx="22493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17:32-37 </a:t>
            </a:r>
          </a:p>
        </p:txBody>
      </p:sp>
      <p:sp>
        <p:nvSpPr>
          <p:cNvPr id="4" name="Rectangle 3">
            <a:extLst>
              <a:ext uri="{FF2B5EF4-FFF2-40B4-BE49-F238E27FC236}">
                <a16:creationId xmlns:a16="http://schemas.microsoft.com/office/drawing/2014/main" id="{54A98488-8199-43DF-94E8-ABC3C4B900C1}"/>
              </a:ext>
            </a:extLst>
          </p:cNvPr>
          <p:cNvSpPr/>
          <p:nvPr/>
        </p:nvSpPr>
        <p:spPr>
          <a:xfrm>
            <a:off x="874643" y="4145246"/>
            <a:ext cx="9766852"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might Saul’s response to David in verse 33 be similar to what we sometimes feel when we face challenges?</a:t>
            </a:r>
          </a:p>
        </p:txBody>
      </p:sp>
      <p:sp>
        <p:nvSpPr>
          <p:cNvPr id="5" name="Rectangle 4">
            <a:extLst>
              <a:ext uri="{FF2B5EF4-FFF2-40B4-BE49-F238E27FC236}">
                <a16:creationId xmlns:a16="http://schemas.microsoft.com/office/drawing/2014/main" id="{6945FF40-9666-46C6-B0A9-17EBA4B51D26}"/>
              </a:ext>
            </a:extLst>
          </p:cNvPr>
          <p:cNvSpPr/>
          <p:nvPr/>
        </p:nvSpPr>
        <p:spPr>
          <a:xfrm>
            <a:off x="914400" y="4720111"/>
            <a:ext cx="9329530"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did David say when Saul told him that he was too young to fight with Goliath?</a:t>
            </a:r>
          </a:p>
        </p:txBody>
      </p:sp>
      <p:sp>
        <p:nvSpPr>
          <p:cNvPr id="6" name="Rectangle 5">
            <a:extLst>
              <a:ext uri="{FF2B5EF4-FFF2-40B4-BE49-F238E27FC236}">
                <a16:creationId xmlns:a16="http://schemas.microsoft.com/office/drawing/2014/main" id="{F3503880-D30A-49FA-8484-B6666FA3D1D7}"/>
              </a:ext>
            </a:extLst>
          </p:cNvPr>
          <p:cNvSpPr/>
          <p:nvPr/>
        </p:nvSpPr>
        <p:spPr>
          <a:xfrm>
            <a:off x="914400" y="5100212"/>
            <a:ext cx="5099473" cy="353943"/>
          </a:xfrm>
          <a:prstGeom prst="rect">
            <a:avLst/>
          </a:prstGeom>
        </p:spPr>
        <p:txBody>
          <a:bodyPr wrap="none">
            <a:spAutoFit/>
          </a:bodyPr>
          <a:lstStyle/>
          <a:p>
            <a:r>
              <a:rPr lang="en-US" sz="1700" b="1" dirty="0">
                <a:solidFill>
                  <a:schemeClr val="bg1"/>
                </a:solidFill>
                <a:latin typeface="Arial" panose="020B0604020202020204" pitchFamily="34" charset="0"/>
                <a:cs typeface="Arial" panose="020B0604020202020204" pitchFamily="34" charset="0"/>
              </a:rPr>
              <a:t>Why did David believe he could defeat Goliath?</a:t>
            </a:r>
          </a:p>
        </p:txBody>
      </p:sp>
      <p:sp>
        <p:nvSpPr>
          <p:cNvPr id="7" name="Rectangle 6">
            <a:extLst>
              <a:ext uri="{FF2B5EF4-FFF2-40B4-BE49-F238E27FC236}">
                <a16:creationId xmlns:a16="http://schemas.microsoft.com/office/drawing/2014/main" id="{19FDEBAE-9B8A-462B-AA37-469562DB25EB}"/>
              </a:ext>
            </a:extLst>
          </p:cNvPr>
          <p:cNvSpPr/>
          <p:nvPr/>
        </p:nvSpPr>
        <p:spPr>
          <a:xfrm>
            <a:off x="877523" y="5467387"/>
            <a:ext cx="6016391" cy="353943"/>
          </a:xfrm>
          <a:prstGeom prst="rect">
            <a:avLst/>
          </a:prstGeom>
        </p:spPr>
        <p:txBody>
          <a:bodyPr wrap="none">
            <a:spAutoFit/>
          </a:bodyPr>
          <a:lstStyle/>
          <a:p>
            <a:pPr algn="just"/>
            <a:r>
              <a:rPr lang="en-US" sz="1700"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Remembering how the Lord has helped us in the past will …</a:t>
            </a:r>
            <a:endParaRPr lang="en-US" sz="17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A448784-B222-4258-89FC-DDED8A5AD63B}"/>
              </a:ext>
            </a:extLst>
          </p:cNvPr>
          <p:cNvSpPr/>
          <p:nvPr/>
        </p:nvSpPr>
        <p:spPr>
          <a:xfrm>
            <a:off x="6586334" y="5474878"/>
            <a:ext cx="3882886" cy="353943"/>
          </a:xfrm>
          <a:prstGeom prst="rect">
            <a:avLst/>
          </a:prstGeom>
        </p:spPr>
        <p:txBody>
          <a:bodyPr wrap="square">
            <a:spAutoFit/>
          </a:bodyPr>
          <a:lstStyle/>
          <a:p>
            <a:pPr algn="just"/>
            <a:r>
              <a:rPr lang="en-US" sz="1700" b="1" i="1" dirty="0">
                <a:solidFill>
                  <a:schemeClr val="bg2"/>
                </a:solidFill>
                <a:latin typeface="Open Sans"/>
              </a:rPr>
              <a:t>strengthen our faith to endure or</a:t>
            </a:r>
            <a:endParaRPr lang="en-US" sz="1700" i="1" dirty="0">
              <a:solidFill>
                <a:schemeClr val="bg2"/>
              </a:solidFill>
            </a:endParaRPr>
          </a:p>
        </p:txBody>
      </p:sp>
      <p:sp>
        <p:nvSpPr>
          <p:cNvPr id="9" name="Rectangle 8">
            <a:extLst>
              <a:ext uri="{FF2B5EF4-FFF2-40B4-BE49-F238E27FC236}">
                <a16:creationId xmlns:a16="http://schemas.microsoft.com/office/drawing/2014/main" id="{5C0F1A48-B9C9-48A4-90DF-CC1B4B0E48EF}"/>
              </a:ext>
            </a:extLst>
          </p:cNvPr>
          <p:cNvSpPr/>
          <p:nvPr/>
        </p:nvSpPr>
        <p:spPr>
          <a:xfrm>
            <a:off x="861392" y="5836719"/>
            <a:ext cx="3560975" cy="353943"/>
          </a:xfrm>
          <a:prstGeom prst="rect">
            <a:avLst/>
          </a:prstGeom>
        </p:spPr>
        <p:txBody>
          <a:bodyPr wrap="none">
            <a:spAutoFit/>
          </a:bodyPr>
          <a:lstStyle/>
          <a:p>
            <a:r>
              <a:rPr lang="en-US" sz="1700" b="1" i="1" dirty="0">
                <a:solidFill>
                  <a:schemeClr val="bg2"/>
                </a:solidFill>
                <a:latin typeface="Open Sans"/>
              </a:rPr>
              <a:t>overcome our present challenges.</a:t>
            </a:r>
            <a:endParaRPr lang="en-US" sz="1700" i="1" dirty="0"/>
          </a:p>
        </p:txBody>
      </p:sp>
      <p:sp>
        <p:nvSpPr>
          <p:cNvPr id="10" name="Rectangle 9">
            <a:extLst>
              <a:ext uri="{FF2B5EF4-FFF2-40B4-BE49-F238E27FC236}">
                <a16:creationId xmlns:a16="http://schemas.microsoft.com/office/drawing/2014/main" id="{C2EAC810-6D79-4870-BC50-4B888166EE18}"/>
              </a:ext>
            </a:extLst>
          </p:cNvPr>
          <p:cNvSpPr/>
          <p:nvPr/>
        </p:nvSpPr>
        <p:spPr>
          <a:xfrm>
            <a:off x="874643" y="6111561"/>
            <a:ext cx="9925878"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Why do you think remembering how the Lord has helped us in the past will help us with our present challenges?</a:t>
            </a:r>
          </a:p>
        </p:txBody>
      </p:sp>
      <p:sp>
        <p:nvSpPr>
          <p:cNvPr id="11" name="Rectangle 10">
            <a:extLst>
              <a:ext uri="{FF2B5EF4-FFF2-40B4-BE49-F238E27FC236}">
                <a16:creationId xmlns:a16="http://schemas.microsoft.com/office/drawing/2014/main" id="{57CD8E4D-0B48-489B-8D36-7F0A1D55AC2E}"/>
              </a:ext>
            </a:extLst>
          </p:cNvPr>
          <p:cNvSpPr/>
          <p:nvPr/>
        </p:nvSpPr>
        <p:spPr>
          <a:xfrm>
            <a:off x="914400" y="936702"/>
            <a:ext cx="9886121" cy="3293209"/>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32 </a:t>
            </a:r>
            <a:r>
              <a:rPr lang="en-US" sz="1600" dirty="0">
                <a:solidFill>
                  <a:schemeClr val="bg1"/>
                </a:solidFill>
                <a:latin typeface="Arial" panose="020B0604020202020204" pitchFamily="34" charset="0"/>
                <a:cs typeface="Arial" panose="020B0604020202020204" pitchFamily="34" charset="0"/>
              </a:rPr>
              <a:t>¶ And David said to Saul, Let no man’s heart fail because of him; thy servant will go and fight with this Philistine.</a:t>
            </a:r>
          </a:p>
          <a:p>
            <a:pPr algn="just" fontAlgn="base"/>
            <a:r>
              <a:rPr lang="en-US" sz="1600" b="1" dirty="0">
                <a:solidFill>
                  <a:schemeClr val="bg1"/>
                </a:solidFill>
                <a:latin typeface="Arial" panose="020B0604020202020204" pitchFamily="34" charset="0"/>
                <a:cs typeface="Arial" panose="020B0604020202020204" pitchFamily="34" charset="0"/>
              </a:rPr>
              <a:t>33 </a:t>
            </a:r>
            <a:r>
              <a:rPr lang="en-US" sz="1600" dirty="0">
                <a:solidFill>
                  <a:schemeClr val="bg1"/>
                </a:solidFill>
                <a:latin typeface="Arial" panose="020B0604020202020204" pitchFamily="34" charset="0"/>
                <a:cs typeface="Arial" panose="020B0604020202020204" pitchFamily="34" charset="0"/>
              </a:rPr>
              <a:t>And Saul said to David, Thou art not able to go against this Philistine to fight with him: for thou art but a youth, and he a man of war from his youth.</a:t>
            </a:r>
          </a:p>
          <a:p>
            <a:pPr algn="just" fontAlgn="base"/>
            <a:r>
              <a:rPr lang="en-US" sz="1600" b="1" dirty="0">
                <a:solidFill>
                  <a:schemeClr val="bg1"/>
                </a:solidFill>
                <a:latin typeface="Arial" panose="020B0604020202020204" pitchFamily="34" charset="0"/>
                <a:cs typeface="Arial" panose="020B0604020202020204" pitchFamily="34" charset="0"/>
              </a:rPr>
              <a:t>34 </a:t>
            </a:r>
            <a:r>
              <a:rPr lang="en-US" sz="1600" dirty="0">
                <a:solidFill>
                  <a:schemeClr val="bg1"/>
                </a:solidFill>
                <a:latin typeface="Arial" panose="020B0604020202020204" pitchFamily="34" charset="0"/>
                <a:cs typeface="Arial" panose="020B0604020202020204" pitchFamily="34" charset="0"/>
              </a:rPr>
              <a:t>And David said unto Saul, Thy servant kept his father’s sheep, and there came a lion, and a bear, and took a lamb out of the flock:</a:t>
            </a:r>
          </a:p>
          <a:p>
            <a:pPr algn="just" fontAlgn="base"/>
            <a:r>
              <a:rPr lang="en-US" sz="1600" b="1" dirty="0">
                <a:solidFill>
                  <a:schemeClr val="bg1"/>
                </a:solidFill>
                <a:latin typeface="Arial" panose="020B0604020202020204" pitchFamily="34" charset="0"/>
                <a:cs typeface="Arial" panose="020B0604020202020204" pitchFamily="34" charset="0"/>
              </a:rPr>
              <a:t>35 </a:t>
            </a:r>
            <a:r>
              <a:rPr lang="en-US" sz="1600" dirty="0">
                <a:solidFill>
                  <a:schemeClr val="bg1"/>
                </a:solidFill>
                <a:latin typeface="Arial" panose="020B0604020202020204" pitchFamily="34" charset="0"/>
                <a:cs typeface="Arial" panose="020B0604020202020204" pitchFamily="34" charset="0"/>
              </a:rPr>
              <a:t>And I went out after him, and smote him, and delivered it out of his mouth: and when he arose against me, I caught him by his beard, and smote him, and slew him.</a:t>
            </a:r>
          </a:p>
          <a:p>
            <a:pPr algn="just" fontAlgn="base"/>
            <a:r>
              <a:rPr lang="en-US" sz="1600" b="1" dirty="0">
                <a:solidFill>
                  <a:schemeClr val="bg1"/>
                </a:solidFill>
                <a:latin typeface="Arial" panose="020B0604020202020204" pitchFamily="34" charset="0"/>
                <a:cs typeface="Arial" panose="020B0604020202020204" pitchFamily="34" charset="0"/>
              </a:rPr>
              <a:t>36 </a:t>
            </a:r>
            <a:r>
              <a:rPr lang="en-US" sz="1600" dirty="0">
                <a:solidFill>
                  <a:schemeClr val="bg1"/>
                </a:solidFill>
                <a:latin typeface="Arial" panose="020B0604020202020204" pitchFamily="34" charset="0"/>
                <a:cs typeface="Arial" panose="020B0604020202020204" pitchFamily="34" charset="0"/>
              </a:rPr>
              <a:t>Thy servant slew both the lion and the bear: and this uncircumcised Philistine shall be as one of them, seeing he hath defied the armies of the living God.</a:t>
            </a:r>
          </a:p>
          <a:p>
            <a:pPr algn="just" fontAlgn="base"/>
            <a:r>
              <a:rPr lang="en-US" sz="1600" b="1" dirty="0">
                <a:solidFill>
                  <a:schemeClr val="bg1"/>
                </a:solidFill>
                <a:latin typeface="Arial" panose="020B0604020202020204" pitchFamily="34" charset="0"/>
                <a:cs typeface="Arial" panose="020B0604020202020204" pitchFamily="34" charset="0"/>
              </a:rPr>
              <a:t>37 </a:t>
            </a:r>
            <a:r>
              <a:rPr lang="en-US" sz="1600" dirty="0">
                <a:solidFill>
                  <a:schemeClr val="bg1"/>
                </a:solidFill>
                <a:latin typeface="Arial" panose="020B0604020202020204" pitchFamily="34" charset="0"/>
                <a:cs typeface="Arial" panose="020B0604020202020204" pitchFamily="34" charset="0"/>
              </a:rPr>
              <a:t>David said moreover,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that delivered me out of the paw of the lion, and out of the paw of the bear, he will deliver me out of the hand of this Philistine. And Saul said unto David, Go, 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be with thee.</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29930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Scale>
                                      <p:cBhvr>
                                        <p:cTn id="3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8"/>
                                        </p:tgtEl>
                                        <p:attrNameLst>
                                          <p:attrName>ppt_x</p:attrName>
                                          <p:attrName>ppt_y</p:attrName>
                                        </p:attrNameLst>
                                      </p:cBhvr>
                                    </p:animMotion>
                                    <p:animEffect transition="in" filter="fade">
                                      <p:cBhvr>
                                        <p:cTn id="37" dur="1000"/>
                                        <p:tgtEl>
                                          <p:spTgt spid="8"/>
                                        </p:tgtEl>
                                      </p:cBhvr>
                                    </p:animEffect>
                                  </p:childTnLst>
                                </p:cTn>
                              </p:par>
                              <p:par>
                                <p:cTn id="38" presetID="5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Scale>
                                      <p:cBhvr>
                                        <p:cTn id="4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9"/>
                                        </p:tgtEl>
                                        <p:attrNameLst>
                                          <p:attrName>ppt_x</p:attrName>
                                          <p:attrName>ppt_y</p:attrName>
                                        </p:attrNameLst>
                                      </p:cBhvr>
                                    </p:animMotion>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5C0940-6AA4-4905-B9CE-1250D661C26C}"/>
              </a:ext>
            </a:extLst>
          </p:cNvPr>
          <p:cNvSpPr/>
          <p:nvPr/>
        </p:nvSpPr>
        <p:spPr>
          <a:xfrm>
            <a:off x="1059372" y="779683"/>
            <a:ext cx="2185214" cy="876839"/>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6BDD179-790C-41E9-B483-AF63F2349BE6}"/>
              </a:ext>
            </a:extLst>
          </p:cNvPr>
          <p:cNvSpPr/>
          <p:nvPr/>
        </p:nvSpPr>
        <p:spPr>
          <a:xfrm>
            <a:off x="1046120" y="1149015"/>
            <a:ext cx="9595376" cy="2308324"/>
          </a:xfrm>
          <a:prstGeom prst="round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31ED68A-CE4B-4808-8D4F-A51F94D94182}"/>
              </a:ext>
            </a:extLst>
          </p:cNvPr>
          <p:cNvSpPr/>
          <p:nvPr/>
        </p:nvSpPr>
        <p:spPr>
          <a:xfrm>
            <a:off x="1046120" y="779683"/>
            <a:ext cx="21852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17:38-40</a:t>
            </a:r>
          </a:p>
        </p:txBody>
      </p:sp>
      <p:sp>
        <p:nvSpPr>
          <p:cNvPr id="4" name="Rectangle 3">
            <a:extLst>
              <a:ext uri="{FF2B5EF4-FFF2-40B4-BE49-F238E27FC236}">
                <a16:creationId xmlns:a16="http://schemas.microsoft.com/office/drawing/2014/main" id="{3593F726-6FA0-4323-83FA-7CE3EEBB1482}"/>
              </a:ext>
            </a:extLst>
          </p:cNvPr>
          <p:cNvSpPr/>
          <p:nvPr/>
        </p:nvSpPr>
        <p:spPr>
          <a:xfrm>
            <a:off x="1046120" y="1149015"/>
            <a:ext cx="9595376"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38 </a:t>
            </a:r>
            <a:r>
              <a:rPr lang="en-US" dirty="0">
                <a:solidFill>
                  <a:schemeClr val="bg1"/>
                </a:solidFill>
                <a:latin typeface="Arial" panose="020B0604020202020204" pitchFamily="34" charset="0"/>
                <a:cs typeface="Arial" panose="020B0604020202020204" pitchFamily="34" charset="0"/>
              </a:rPr>
              <a:t>¶ And Saul armed David with his armour, and he put an helmet of brass upon his head; also he armed him with a coat of mail.</a:t>
            </a:r>
          </a:p>
          <a:p>
            <a:pPr algn="just" fontAlgn="base"/>
            <a:r>
              <a:rPr lang="en-US" b="1" dirty="0">
                <a:solidFill>
                  <a:schemeClr val="bg1"/>
                </a:solidFill>
                <a:latin typeface="Arial" panose="020B0604020202020204" pitchFamily="34" charset="0"/>
                <a:cs typeface="Arial" panose="020B0604020202020204" pitchFamily="34" charset="0"/>
              </a:rPr>
              <a:t>39 </a:t>
            </a:r>
            <a:r>
              <a:rPr lang="en-US" dirty="0">
                <a:solidFill>
                  <a:schemeClr val="bg1"/>
                </a:solidFill>
                <a:latin typeface="Arial" panose="020B0604020202020204" pitchFamily="34" charset="0"/>
                <a:cs typeface="Arial" panose="020B0604020202020204" pitchFamily="34" charset="0"/>
              </a:rPr>
              <a:t>And David girded his sword upon his armour, and he assayed to go; for he had not proved it. And David said unto Saul, I cannot go with these; for I have not proved them. And David put them off him.</a:t>
            </a:r>
          </a:p>
          <a:p>
            <a:pPr algn="just" fontAlgn="base"/>
            <a:r>
              <a:rPr lang="en-US" b="1" dirty="0">
                <a:solidFill>
                  <a:schemeClr val="bg1"/>
                </a:solidFill>
                <a:latin typeface="Arial" panose="020B0604020202020204" pitchFamily="34" charset="0"/>
                <a:cs typeface="Arial" panose="020B0604020202020204" pitchFamily="34" charset="0"/>
              </a:rPr>
              <a:t>40 </a:t>
            </a:r>
            <a:r>
              <a:rPr lang="en-US" dirty="0">
                <a:solidFill>
                  <a:schemeClr val="bg1"/>
                </a:solidFill>
                <a:latin typeface="Arial" panose="020B0604020202020204" pitchFamily="34" charset="0"/>
                <a:cs typeface="Arial" panose="020B0604020202020204" pitchFamily="34" charset="0"/>
              </a:rPr>
              <a:t>And he took his staff in his hand, and chose him five smooth stones out of the brook, and put them in a shepherd’s bag which he had, even in a scrip; and his sling was in his hand: and he drew near to the Philistine.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553C130-800E-4CD5-BAE4-08C4D9EF98C4}"/>
              </a:ext>
            </a:extLst>
          </p:cNvPr>
          <p:cNvSpPr/>
          <p:nvPr/>
        </p:nvSpPr>
        <p:spPr>
          <a:xfrm>
            <a:off x="1046120" y="3642005"/>
            <a:ext cx="59084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David decide not to use King Saul’s armor?</a:t>
            </a:r>
          </a:p>
        </p:txBody>
      </p:sp>
      <p:sp>
        <p:nvSpPr>
          <p:cNvPr id="6" name="Rectangle 5">
            <a:extLst>
              <a:ext uri="{FF2B5EF4-FFF2-40B4-BE49-F238E27FC236}">
                <a16:creationId xmlns:a16="http://schemas.microsoft.com/office/drawing/2014/main" id="{8987DB3D-BBDE-462E-ACF4-BCE80F05E829}"/>
              </a:ext>
            </a:extLst>
          </p:cNvPr>
          <p:cNvSpPr/>
          <p:nvPr/>
        </p:nvSpPr>
        <p:spPr>
          <a:xfrm>
            <a:off x="1046120" y="4196003"/>
            <a:ext cx="499367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David do to prepare for the battle?</a:t>
            </a:r>
          </a:p>
        </p:txBody>
      </p:sp>
    </p:spTree>
    <p:extLst>
      <p:ext uri="{BB962C8B-B14F-4D97-AF65-F5344CB8AC3E}">
        <p14:creationId xmlns:p14="http://schemas.microsoft.com/office/powerpoint/2010/main" val="3680198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5</TotalTime>
  <Words>1746</Words>
  <Application>Microsoft Office PowerPoint</Application>
  <PresentationFormat>Widescreen</PresentationFormat>
  <Paragraphs>86</Paragraphs>
  <Slides>14</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Open Sans</vt:lpstr>
      <vt:lpstr>Times New Roman</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4519</cp:revision>
  <dcterms:created xsi:type="dcterms:W3CDTF">2018-08-29T04:26:39Z</dcterms:created>
  <dcterms:modified xsi:type="dcterms:W3CDTF">2022-02-05T01:26:58Z</dcterms:modified>
</cp:coreProperties>
</file>