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4"/>
  </p:notesMasterIdLst>
  <p:sldIdLst>
    <p:sldId id="296" r:id="rId2"/>
    <p:sldId id="381" r:id="rId3"/>
    <p:sldId id="382" r:id="rId4"/>
    <p:sldId id="383" r:id="rId5"/>
    <p:sldId id="384" r:id="rId6"/>
    <p:sldId id="385" r:id="rId7"/>
    <p:sldId id="386" r:id="rId8"/>
    <p:sldId id="387" r:id="rId9"/>
    <p:sldId id="388" r:id="rId10"/>
    <p:sldId id="389" r:id="rId11"/>
    <p:sldId id="390" r:id="rId12"/>
    <p:sldId id="39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513"/>
    <a:srgbClr val="FF6600"/>
    <a:srgbClr val="E97159"/>
    <a:srgbClr val="D88028"/>
    <a:srgbClr val="59C7E9"/>
    <a:srgbClr val="6F7CBF"/>
    <a:srgbClr val="FFD757"/>
    <a:srgbClr val="0BA2C5"/>
    <a:srgbClr val="B9DF63"/>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PJzYpRQIx48?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6">
                    <a:lumMod val="50000"/>
                  </a:schemeClr>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CB37996-9512-4D67-9A8F-0415DF9CD5CE}"/>
              </a:ext>
            </a:extLst>
          </p:cNvPr>
          <p:cNvSpPr/>
          <p:nvPr/>
        </p:nvSpPr>
        <p:spPr>
          <a:xfrm>
            <a:off x="1042584" y="4500252"/>
            <a:ext cx="2185214" cy="653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8443D5-E381-4687-BF91-8476837FCFDB}"/>
              </a:ext>
            </a:extLst>
          </p:cNvPr>
          <p:cNvSpPr/>
          <p:nvPr/>
        </p:nvSpPr>
        <p:spPr>
          <a:xfrm>
            <a:off x="1042584" y="815570"/>
            <a:ext cx="2185214" cy="469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416F82FB-A471-425B-9F1A-C2F2BA6E64A3}"/>
              </a:ext>
            </a:extLst>
          </p:cNvPr>
          <p:cNvSpPr/>
          <p:nvPr/>
        </p:nvSpPr>
        <p:spPr>
          <a:xfrm>
            <a:off x="1042584" y="4906383"/>
            <a:ext cx="9753600" cy="1477328"/>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70746CA-23E6-4744-BACB-582DB1FE6A90}"/>
              </a:ext>
            </a:extLst>
          </p:cNvPr>
          <p:cNvSpPr/>
          <p:nvPr/>
        </p:nvSpPr>
        <p:spPr>
          <a:xfrm>
            <a:off x="1043331" y="1152335"/>
            <a:ext cx="9240356" cy="354547"/>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A458BC-808B-442C-B8A8-0FA9A1248C34}"/>
              </a:ext>
            </a:extLst>
          </p:cNvPr>
          <p:cNvSpPr/>
          <p:nvPr/>
        </p:nvSpPr>
        <p:spPr>
          <a:xfrm>
            <a:off x="1047491" y="2282346"/>
            <a:ext cx="2185214" cy="469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76AEC4F-87CA-4BC2-BEDB-7FE58E5C53EF}"/>
              </a:ext>
            </a:extLst>
          </p:cNvPr>
          <p:cNvSpPr/>
          <p:nvPr/>
        </p:nvSpPr>
        <p:spPr>
          <a:xfrm>
            <a:off x="1043331" y="2629663"/>
            <a:ext cx="9637921" cy="1200329"/>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0D7529-E498-4562-9088-755E09F2F0C0}"/>
              </a:ext>
            </a:extLst>
          </p:cNvPr>
          <p:cNvSpPr/>
          <p:nvPr/>
        </p:nvSpPr>
        <p:spPr>
          <a:xfrm>
            <a:off x="1043332" y="783607"/>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16:14</a:t>
            </a:r>
          </a:p>
        </p:txBody>
      </p:sp>
      <p:sp>
        <p:nvSpPr>
          <p:cNvPr id="4" name="Rectangle 3">
            <a:extLst>
              <a:ext uri="{FF2B5EF4-FFF2-40B4-BE49-F238E27FC236}">
                <a16:creationId xmlns:a16="http://schemas.microsoft.com/office/drawing/2014/main" id="{73A8F81C-ED4F-4A3B-8B24-1B62FB67C2A5}"/>
              </a:ext>
            </a:extLst>
          </p:cNvPr>
          <p:cNvSpPr/>
          <p:nvPr/>
        </p:nvSpPr>
        <p:spPr>
          <a:xfrm>
            <a:off x="1043332" y="1152939"/>
            <a:ext cx="9240355" cy="353943"/>
          </a:xfrm>
          <a:prstGeom prst="rect">
            <a:avLst/>
          </a:prstGeom>
        </p:spPr>
        <p:txBody>
          <a:bodyPr wrap="square">
            <a:spAutoFit/>
          </a:bodyPr>
          <a:lstStyle/>
          <a:p>
            <a:pPr algn="just"/>
            <a:r>
              <a:rPr lang="en-US" sz="1700" dirty="0">
                <a:solidFill>
                  <a:schemeClr val="bg1"/>
                </a:solidFill>
                <a:latin typeface="Arial" panose="020B0604020202020204" pitchFamily="34" charset="0"/>
                <a:cs typeface="Arial" panose="020B0604020202020204" pitchFamily="34" charset="0"/>
              </a:rPr>
              <a:t>¶ But the Spirit of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departed from Saul, and an evil spirit from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troubled him.</a:t>
            </a:r>
          </a:p>
        </p:txBody>
      </p:sp>
      <p:sp>
        <p:nvSpPr>
          <p:cNvPr id="5" name="Rectangle 4">
            <a:extLst>
              <a:ext uri="{FF2B5EF4-FFF2-40B4-BE49-F238E27FC236}">
                <a16:creationId xmlns:a16="http://schemas.microsoft.com/office/drawing/2014/main" id="{22E2CE90-1031-48CB-9FC9-7886AF4DF59B}"/>
              </a:ext>
            </a:extLst>
          </p:cNvPr>
          <p:cNvSpPr/>
          <p:nvPr/>
        </p:nvSpPr>
        <p:spPr>
          <a:xfrm>
            <a:off x="1042584" y="1770631"/>
            <a:ext cx="28777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to Saul?</a:t>
            </a:r>
          </a:p>
        </p:txBody>
      </p:sp>
      <p:sp>
        <p:nvSpPr>
          <p:cNvPr id="6" name="Rectangle 5">
            <a:extLst>
              <a:ext uri="{FF2B5EF4-FFF2-40B4-BE49-F238E27FC236}">
                <a16:creationId xmlns:a16="http://schemas.microsoft.com/office/drawing/2014/main" id="{8FFFAAE9-45E9-4F87-A0EC-A66341181094}"/>
              </a:ext>
            </a:extLst>
          </p:cNvPr>
          <p:cNvSpPr/>
          <p:nvPr/>
        </p:nvSpPr>
        <p:spPr>
          <a:xfrm>
            <a:off x="1043331" y="2629663"/>
            <a:ext cx="9637921"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Saul’s servants said unto him, Behold now, an evil spirit from God troubleth thee.</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Let our lord now command thy servants, which are before thee, to seek out a man, who is a cunning player on an harp: and it shall come to pass, when the evil spirit from God is upon thee, that he shall play with his hand, and thou shalt be well.</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6FE24C3-5A54-49A1-9649-8F8B764B7706}"/>
              </a:ext>
            </a:extLst>
          </p:cNvPr>
          <p:cNvSpPr/>
          <p:nvPr/>
        </p:nvSpPr>
        <p:spPr>
          <a:xfrm>
            <a:off x="1043331" y="2282346"/>
            <a:ext cx="21852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16:15-16</a:t>
            </a:r>
          </a:p>
        </p:txBody>
      </p:sp>
      <p:sp>
        <p:nvSpPr>
          <p:cNvPr id="8" name="Rectangle 7">
            <a:extLst>
              <a:ext uri="{FF2B5EF4-FFF2-40B4-BE49-F238E27FC236}">
                <a16:creationId xmlns:a16="http://schemas.microsoft.com/office/drawing/2014/main" id="{202FFA80-5F55-469D-82BA-04D616369E24}"/>
              </a:ext>
            </a:extLst>
          </p:cNvPr>
          <p:cNvSpPr/>
          <p:nvPr/>
        </p:nvSpPr>
        <p:spPr>
          <a:xfrm>
            <a:off x="1043331" y="4030784"/>
            <a:ext cx="660950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servants suggest could help Saul feel better?</a:t>
            </a:r>
          </a:p>
        </p:txBody>
      </p:sp>
      <p:sp>
        <p:nvSpPr>
          <p:cNvPr id="9" name="Rectangle 8">
            <a:extLst>
              <a:ext uri="{FF2B5EF4-FFF2-40B4-BE49-F238E27FC236}">
                <a16:creationId xmlns:a16="http://schemas.microsoft.com/office/drawing/2014/main" id="{95C6255A-194D-49C4-9E97-DC2649D00EDC}"/>
              </a:ext>
            </a:extLst>
          </p:cNvPr>
          <p:cNvSpPr/>
          <p:nvPr/>
        </p:nvSpPr>
        <p:spPr>
          <a:xfrm>
            <a:off x="1043331" y="4537051"/>
            <a:ext cx="2249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16:17-18 </a:t>
            </a:r>
          </a:p>
        </p:txBody>
      </p:sp>
      <p:sp>
        <p:nvSpPr>
          <p:cNvPr id="10" name="Rectangle 9">
            <a:extLst>
              <a:ext uri="{FF2B5EF4-FFF2-40B4-BE49-F238E27FC236}">
                <a16:creationId xmlns:a16="http://schemas.microsoft.com/office/drawing/2014/main" id="{8DE77547-2806-4398-B235-3BE777503F1F}"/>
              </a:ext>
            </a:extLst>
          </p:cNvPr>
          <p:cNvSpPr/>
          <p:nvPr/>
        </p:nvSpPr>
        <p:spPr>
          <a:xfrm>
            <a:off x="1016080" y="4906383"/>
            <a:ext cx="9806609"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Saul said unto his servants, Provide me now a man that can play well, and bring him to me.</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Then answered one of the servants, and said, Behold, I have seen a son of Jesse the Beth-</a:t>
            </a:r>
            <a:r>
              <a:rPr lang="en-US" dirty="0" err="1">
                <a:solidFill>
                  <a:schemeClr val="bg1"/>
                </a:solidFill>
                <a:latin typeface="Arial" panose="020B0604020202020204" pitchFamily="34" charset="0"/>
                <a:cs typeface="Arial" panose="020B0604020202020204" pitchFamily="34" charset="0"/>
              </a:rPr>
              <a:t>lehemite</a:t>
            </a:r>
            <a:r>
              <a:rPr lang="en-US" dirty="0">
                <a:solidFill>
                  <a:schemeClr val="bg1"/>
                </a:solidFill>
                <a:latin typeface="Arial" panose="020B0604020202020204" pitchFamily="34" charset="0"/>
                <a:cs typeface="Arial" panose="020B0604020202020204" pitchFamily="34" charset="0"/>
              </a:rPr>
              <a:t>, that is cunning in playing, and a mighty valiant man, and a man of war, and prudent in matters, and a comely person,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is with him.</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870446"/>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vertical)">
                                      <p:cBhvr>
                                        <p:cTn id="12" dur="500"/>
                                        <p:tgtEl>
                                          <p:spTgt spid="12"/>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vertical)">
                                      <p:cBhvr>
                                        <p:cTn id="15" dur="500"/>
                                        <p:tgtEl>
                                          <p:spTgt spid="11"/>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500"/>
                                        <p:tgtEl>
                                          <p:spTgt spid="6"/>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360"/>
                                          </p:val>
                                        </p:tav>
                                        <p:tav tm="100000">
                                          <p:val>
                                            <p:fltVal val="0"/>
                                          </p:val>
                                        </p:tav>
                                      </p:tavLst>
                                    </p:anim>
                                    <p:animEffect transition="in" filter="fade">
                                      <p:cBhvr>
                                        <p:cTn id="36" dur="500"/>
                                        <p:tgtEl>
                                          <p:spTgt spid="17"/>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style.rotation</p:attrName>
                                        </p:attrNameLst>
                                      </p:cBhvr>
                                      <p:tavLst>
                                        <p:tav tm="0">
                                          <p:val>
                                            <p:fltVal val="360"/>
                                          </p:val>
                                        </p:tav>
                                        <p:tav tm="100000">
                                          <p:val>
                                            <p:fltVal val="0"/>
                                          </p:val>
                                        </p:tav>
                                      </p:tavLst>
                                    </p:anim>
                                    <p:animEffect transition="in" filter="fade">
                                      <p:cBhvr>
                                        <p:cTn id="42" dur="500"/>
                                        <p:tgtEl>
                                          <p:spTgt spid="15"/>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style.rotation</p:attrName>
                                        </p:attrNameLst>
                                      </p:cBhvr>
                                      <p:tavLst>
                                        <p:tav tm="0">
                                          <p:val>
                                            <p:fltVal val="360"/>
                                          </p:val>
                                        </p:tav>
                                        <p:tav tm="100000">
                                          <p:val>
                                            <p:fltVal val="0"/>
                                          </p:val>
                                        </p:tav>
                                      </p:tavLst>
                                    </p:anim>
                                    <p:animEffect transition="in" filter="fade">
                                      <p:cBhvr>
                                        <p:cTn id="48" dur="500"/>
                                        <p:tgtEl>
                                          <p:spTgt spid="9"/>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 calcmode="lin" valueType="num">
                                      <p:cBhvr>
                                        <p:cTn id="53" dur="500" fill="hold"/>
                                        <p:tgtEl>
                                          <p:spTgt spid="10"/>
                                        </p:tgtEl>
                                        <p:attrNameLst>
                                          <p:attrName>style.rotation</p:attrName>
                                        </p:attrNameLst>
                                      </p:cBhvr>
                                      <p:tavLst>
                                        <p:tav tm="0">
                                          <p:val>
                                            <p:fltVal val="360"/>
                                          </p:val>
                                        </p:tav>
                                        <p:tav tm="100000">
                                          <p:val>
                                            <p:fltVal val="0"/>
                                          </p:val>
                                        </p:tav>
                                      </p:tavLst>
                                    </p:anim>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2" grpId="0" animBg="1"/>
      <p:bldP spid="11" grpId="0" animBg="1"/>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CFA27D-E7BE-4394-A2C3-81B4547530E0}"/>
              </a:ext>
            </a:extLst>
          </p:cNvPr>
          <p:cNvSpPr/>
          <p:nvPr/>
        </p:nvSpPr>
        <p:spPr>
          <a:xfrm>
            <a:off x="1073424" y="2310271"/>
            <a:ext cx="1915910" cy="557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FE629FB-1626-466D-B939-61E51219B07D}"/>
              </a:ext>
            </a:extLst>
          </p:cNvPr>
          <p:cNvSpPr/>
          <p:nvPr/>
        </p:nvSpPr>
        <p:spPr>
          <a:xfrm>
            <a:off x="1073424" y="2679603"/>
            <a:ext cx="9342784" cy="857646"/>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E061362-99C4-4C21-91A3-4440ED25E5C0}"/>
              </a:ext>
            </a:extLst>
          </p:cNvPr>
          <p:cNvSpPr/>
          <p:nvPr/>
        </p:nvSpPr>
        <p:spPr>
          <a:xfrm>
            <a:off x="1073425" y="972235"/>
            <a:ext cx="76597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did one of the servants suggest should play the harp for Saul? </a:t>
            </a:r>
          </a:p>
        </p:txBody>
      </p:sp>
      <p:sp>
        <p:nvSpPr>
          <p:cNvPr id="4" name="Rectangle 3">
            <a:extLst>
              <a:ext uri="{FF2B5EF4-FFF2-40B4-BE49-F238E27FC236}">
                <a16:creationId xmlns:a16="http://schemas.microsoft.com/office/drawing/2014/main" id="{A64FAEA9-A180-4595-8598-37321B42B846}"/>
              </a:ext>
            </a:extLst>
          </p:cNvPr>
          <p:cNvSpPr/>
          <p:nvPr/>
        </p:nvSpPr>
        <p:spPr>
          <a:xfrm>
            <a:off x="1073424" y="1641253"/>
            <a:ext cx="562205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would David be a good choice to help Saul?</a:t>
            </a:r>
          </a:p>
        </p:txBody>
      </p:sp>
      <p:sp>
        <p:nvSpPr>
          <p:cNvPr id="5" name="Rectangle 4">
            <a:extLst>
              <a:ext uri="{FF2B5EF4-FFF2-40B4-BE49-F238E27FC236}">
                <a16:creationId xmlns:a16="http://schemas.microsoft.com/office/drawing/2014/main" id="{28AA9160-3AD7-42CA-B6F2-19C6FD172357}"/>
              </a:ext>
            </a:extLst>
          </p:cNvPr>
          <p:cNvSpPr/>
          <p:nvPr/>
        </p:nvSpPr>
        <p:spPr>
          <a:xfrm>
            <a:off x="1073425" y="2310271"/>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16:23 </a:t>
            </a:r>
          </a:p>
        </p:txBody>
      </p:sp>
      <p:sp>
        <p:nvSpPr>
          <p:cNvPr id="6" name="Rectangle 5">
            <a:extLst>
              <a:ext uri="{FF2B5EF4-FFF2-40B4-BE49-F238E27FC236}">
                <a16:creationId xmlns:a16="http://schemas.microsoft.com/office/drawing/2014/main" id="{3C605F7B-0CA5-4445-9FDC-C5B4CA8EEEC9}"/>
              </a:ext>
            </a:extLst>
          </p:cNvPr>
          <p:cNvSpPr/>
          <p:nvPr/>
        </p:nvSpPr>
        <p:spPr>
          <a:xfrm>
            <a:off x="1073425" y="2679603"/>
            <a:ext cx="9342784"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it came to pass, when the evil spirit from God was upon Saul, that David took an harp, and played with his hand: so Saul was refreshed, and was well, and the evil spirit departed from him.</a:t>
            </a:r>
          </a:p>
        </p:txBody>
      </p:sp>
      <p:sp>
        <p:nvSpPr>
          <p:cNvPr id="7" name="Rectangle 6">
            <a:extLst>
              <a:ext uri="{FF2B5EF4-FFF2-40B4-BE49-F238E27FC236}">
                <a16:creationId xmlns:a16="http://schemas.microsoft.com/office/drawing/2014/main" id="{8E837070-6D5C-4E1A-9634-2B2573042695}"/>
              </a:ext>
            </a:extLst>
          </p:cNvPr>
          <p:cNvSpPr/>
          <p:nvPr/>
        </p:nvSpPr>
        <p:spPr>
          <a:xfrm>
            <a:off x="1073425" y="3836935"/>
            <a:ext cx="58400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when David played music for Saul?</a:t>
            </a:r>
          </a:p>
        </p:txBody>
      </p:sp>
      <p:sp>
        <p:nvSpPr>
          <p:cNvPr id="8" name="Rectangle 7">
            <a:extLst>
              <a:ext uri="{FF2B5EF4-FFF2-40B4-BE49-F238E27FC236}">
                <a16:creationId xmlns:a16="http://schemas.microsoft.com/office/drawing/2014/main" id="{487C6ABB-0D82-4E84-B175-E6336D7C8800}"/>
              </a:ext>
            </a:extLst>
          </p:cNvPr>
          <p:cNvSpPr/>
          <p:nvPr/>
        </p:nvSpPr>
        <p:spPr>
          <a:xfrm>
            <a:off x="1073424" y="4440269"/>
            <a:ext cx="86801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kind of music do you think has the power to drive away evil influences?</a:t>
            </a:r>
          </a:p>
        </p:txBody>
      </p:sp>
    </p:spTree>
    <p:extLst>
      <p:ext uri="{BB962C8B-B14F-4D97-AF65-F5344CB8AC3E}">
        <p14:creationId xmlns:p14="http://schemas.microsoft.com/office/powerpoint/2010/main" val="2599585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250"/>
                                        <p:tgtEl>
                                          <p:spTgt spid="10"/>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1250"/>
                                        <p:tgtEl>
                                          <p:spTgt spid="9"/>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downRight)">
                                      <p:cBhvr>
                                        <p:cTn id="28" dur="1250"/>
                                        <p:tgtEl>
                                          <p:spTgt spid="5"/>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Right)">
                                      <p:cBhvr>
                                        <p:cTn id="31" dur="125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360"/>
                                          </p:val>
                                        </p:tav>
                                        <p:tav tm="100000">
                                          <p:val>
                                            <p:fltVal val="0"/>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2"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Arise Mormon Music Video 2012">
            <a:hlinkClick r:id="" action="ppaction://media"/>
            <a:extLst>
              <a:ext uri="{FF2B5EF4-FFF2-40B4-BE49-F238E27FC236}">
                <a16:creationId xmlns:a16="http://schemas.microsoft.com/office/drawing/2014/main" id="{B0BB0D49-5656-4DE0-A35E-EEB0FA064C91}"/>
              </a:ext>
            </a:extLst>
          </p:cNvPr>
          <p:cNvPicPr>
            <a:picLocks noRot="1" noChangeAspect="1"/>
          </p:cNvPicPr>
          <p:nvPr>
            <a:videoFile r:link="rId1"/>
          </p:nvPr>
        </p:nvPicPr>
        <p:blipFill>
          <a:blip r:embed="rId3"/>
          <a:stretch>
            <a:fillRect/>
          </a:stretch>
        </p:blipFill>
        <p:spPr>
          <a:xfrm>
            <a:off x="1738860" y="1152939"/>
            <a:ext cx="8454452" cy="47556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19687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86</a:t>
            </a:r>
          </a:p>
        </p:txBody>
      </p:sp>
      <p:sp>
        <p:nvSpPr>
          <p:cNvPr id="2" name="Rectangle 1">
            <a:extLst>
              <a:ext uri="{FF2B5EF4-FFF2-40B4-BE49-F238E27FC236}">
                <a16:creationId xmlns:a16="http://schemas.microsoft.com/office/drawing/2014/main" id="{DCE6514D-F5BA-4A7E-BCFF-48ED375EA97D}"/>
              </a:ext>
            </a:extLst>
          </p:cNvPr>
          <p:cNvSpPr/>
          <p:nvPr/>
        </p:nvSpPr>
        <p:spPr>
          <a:xfrm>
            <a:off x="3887703" y="2875002"/>
            <a:ext cx="4416594" cy="1107996"/>
          </a:xfrm>
          <a:prstGeom prst="rect">
            <a:avLst/>
          </a:prstGeom>
        </p:spPr>
        <p:txBody>
          <a:bodyPr wrap="none">
            <a:spAutoFit/>
          </a:bodyPr>
          <a:lstStyle/>
          <a:p>
            <a:pPr fontAlgn="base"/>
            <a:r>
              <a:rPr lang="en-US" sz="6600" dirty="0">
                <a:solidFill>
                  <a:schemeClr val="accent5">
                    <a:lumMod val="50000"/>
                  </a:schemeClr>
                </a:solidFill>
                <a:latin typeface="Mongolian Baiti" panose="03000500000000000000" pitchFamily="66" charset="0"/>
                <a:cs typeface="Mongolian Baiti" panose="03000500000000000000" pitchFamily="66" charset="0"/>
              </a:rPr>
              <a:t>1 Samuel 16</a:t>
            </a:r>
            <a:endParaRPr lang="en-US" sz="6600" b="0" i="0" dirty="0">
              <a:solidFill>
                <a:schemeClr val="accent5">
                  <a:lumMod val="50000"/>
                </a:schemeClr>
              </a:solidFill>
              <a:effectLst/>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2C6E6B-85B4-4655-ADD9-4E73FA64D290}"/>
              </a:ext>
            </a:extLst>
          </p:cNvPr>
          <p:cNvSpPr/>
          <p:nvPr/>
        </p:nvSpPr>
        <p:spPr>
          <a:xfrm>
            <a:off x="2153478" y="2367171"/>
            <a:ext cx="7885043" cy="2123658"/>
          </a:xfrm>
          <a:prstGeom prst="rect">
            <a:avLst/>
          </a:prstGeom>
        </p:spPr>
        <p:txBody>
          <a:bodyPr wrap="square">
            <a:spAutoFit/>
          </a:bodyPr>
          <a:lstStyle/>
          <a:p>
            <a:pPr algn="ctr" fontAlgn="base"/>
            <a:r>
              <a:rPr lang="en-US" sz="4400" b="1" dirty="0">
                <a:solidFill>
                  <a:srgbClr val="FF6600"/>
                </a:solidFill>
                <a:latin typeface="Arial" panose="020B0604020202020204" pitchFamily="34" charset="0"/>
                <a:cs typeface="Arial" panose="020B0604020202020204" pitchFamily="34" charset="0"/>
              </a:rPr>
              <a:t>“The Lord inspires Samuel to anoint David as the next king of Israel”</a:t>
            </a:r>
            <a:endParaRPr lang="en-US" sz="4400" b="1" dirty="0">
              <a:solidFill>
                <a:srgbClr val="FF66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B38918A-EFFC-4187-A3D0-3E27EFD5D75B}"/>
              </a:ext>
            </a:extLst>
          </p:cNvPr>
          <p:cNvSpPr/>
          <p:nvPr/>
        </p:nvSpPr>
        <p:spPr>
          <a:xfrm>
            <a:off x="914400" y="783607"/>
            <a:ext cx="212109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16: 1-13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1877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FC9738-9D42-40F8-A434-F3B7534C2856}"/>
              </a:ext>
            </a:extLst>
          </p:cNvPr>
          <p:cNvSpPr/>
          <p:nvPr/>
        </p:nvSpPr>
        <p:spPr>
          <a:xfrm>
            <a:off x="1071531" y="2324172"/>
            <a:ext cx="1851789" cy="586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8996C3-1FA1-4238-A45B-34624F9297EB}"/>
              </a:ext>
            </a:extLst>
          </p:cNvPr>
          <p:cNvSpPr/>
          <p:nvPr/>
        </p:nvSpPr>
        <p:spPr>
          <a:xfrm>
            <a:off x="1071531" y="4035431"/>
            <a:ext cx="1851789" cy="586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FB787B0-A502-476A-B201-ED73C5225D3D}"/>
              </a:ext>
            </a:extLst>
          </p:cNvPr>
          <p:cNvSpPr/>
          <p:nvPr/>
        </p:nvSpPr>
        <p:spPr>
          <a:xfrm>
            <a:off x="1071531" y="2625804"/>
            <a:ext cx="9796338" cy="646331"/>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0957193-884A-409A-B6A7-09AE5FD3F9FA}"/>
              </a:ext>
            </a:extLst>
          </p:cNvPr>
          <p:cNvSpPr/>
          <p:nvPr/>
        </p:nvSpPr>
        <p:spPr>
          <a:xfrm>
            <a:off x="1071531" y="4384098"/>
            <a:ext cx="9796338" cy="923330"/>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DF60AD8-750C-4545-B872-FF68E7E05C58}"/>
              </a:ext>
            </a:extLst>
          </p:cNvPr>
          <p:cNvSpPr/>
          <p:nvPr/>
        </p:nvSpPr>
        <p:spPr>
          <a:xfrm>
            <a:off x="1073425" y="829773"/>
            <a:ext cx="69308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Without seeing what is inside, which bag would you choose?</a:t>
            </a:r>
          </a:p>
        </p:txBody>
      </p:sp>
      <p:sp>
        <p:nvSpPr>
          <p:cNvPr id="4" name="Rectangle 3">
            <a:extLst>
              <a:ext uri="{FF2B5EF4-FFF2-40B4-BE49-F238E27FC236}">
                <a16:creationId xmlns:a16="http://schemas.microsoft.com/office/drawing/2014/main" id="{A0936A23-465B-4B42-B27B-88CA1EA9CBD3}"/>
              </a:ext>
            </a:extLst>
          </p:cNvPr>
          <p:cNvSpPr/>
          <p:nvPr/>
        </p:nvSpPr>
        <p:spPr>
          <a:xfrm>
            <a:off x="1073425" y="1468543"/>
            <a:ext cx="395492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would you make that choice?</a:t>
            </a:r>
          </a:p>
        </p:txBody>
      </p:sp>
      <p:sp>
        <p:nvSpPr>
          <p:cNvPr id="5" name="Rectangle 4">
            <a:extLst>
              <a:ext uri="{FF2B5EF4-FFF2-40B4-BE49-F238E27FC236}">
                <a16:creationId xmlns:a16="http://schemas.microsoft.com/office/drawing/2014/main" id="{005DDE98-834A-41AB-88DB-E7CC45D3CF89}"/>
              </a:ext>
            </a:extLst>
          </p:cNvPr>
          <p:cNvSpPr/>
          <p:nvPr/>
        </p:nvSpPr>
        <p:spPr>
          <a:xfrm>
            <a:off x="1044378" y="3516847"/>
            <a:ext cx="44294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Why did the Lord reject Saul as king? </a:t>
            </a:r>
          </a:p>
        </p:txBody>
      </p:sp>
      <p:sp>
        <p:nvSpPr>
          <p:cNvPr id="6" name="Rectangle 5">
            <a:extLst>
              <a:ext uri="{FF2B5EF4-FFF2-40B4-BE49-F238E27FC236}">
                <a16:creationId xmlns:a16="http://schemas.microsoft.com/office/drawing/2014/main" id="{C08BC3D6-E419-4C14-97D7-54444516C525}"/>
              </a:ext>
            </a:extLst>
          </p:cNvPr>
          <p:cNvSpPr/>
          <p:nvPr/>
        </p:nvSpPr>
        <p:spPr>
          <a:xfrm>
            <a:off x="1071531" y="2324172"/>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15:26</a:t>
            </a:r>
          </a:p>
        </p:txBody>
      </p:sp>
      <p:sp>
        <p:nvSpPr>
          <p:cNvPr id="7" name="Rectangle 6">
            <a:extLst>
              <a:ext uri="{FF2B5EF4-FFF2-40B4-BE49-F238E27FC236}">
                <a16:creationId xmlns:a16="http://schemas.microsoft.com/office/drawing/2014/main" id="{6F12C824-46EF-4C10-9684-F66E712982EB}"/>
              </a:ext>
            </a:extLst>
          </p:cNvPr>
          <p:cNvSpPr/>
          <p:nvPr/>
        </p:nvSpPr>
        <p:spPr>
          <a:xfrm>
            <a:off x="1071531" y="2625804"/>
            <a:ext cx="9649478"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Samuel said unto Saul, I will not return with thee: for thou hast rejected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rejected thee from being king over Israel.</a:t>
            </a:r>
          </a:p>
        </p:txBody>
      </p:sp>
      <p:sp>
        <p:nvSpPr>
          <p:cNvPr id="8" name="Rectangle 7">
            <a:extLst>
              <a:ext uri="{FF2B5EF4-FFF2-40B4-BE49-F238E27FC236}">
                <a16:creationId xmlns:a16="http://schemas.microsoft.com/office/drawing/2014/main" id="{D49D4333-56EE-4A14-BE27-A986DA186196}"/>
              </a:ext>
            </a:extLst>
          </p:cNvPr>
          <p:cNvSpPr/>
          <p:nvPr/>
        </p:nvSpPr>
        <p:spPr>
          <a:xfrm>
            <a:off x="1071531" y="4010799"/>
            <a:ext cx="1787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16:1 </a:t>
            </a:r>
          </a:p>
        </p:txBody>
      </p:sp>
      <p:sp>
        <p:nvSpPr>
          <p:cNvPr id="9" name="Rectangle 8">
            <a:extLst>
              <a:ext uri="{FF2B5EF4-FFF2-40B4-BE49-F238E27FC236}">
                <a16:creationId xmlns:a16="http://schemas.microsoft.com/office/drawing/2014/main" id="{90391C87-A580-47E6-A646-EDD0D0F50302}"/>
              </a:ext>
            </a:extLst>
          </p:cNvPr>
          <p:cNvSpPr/>
          <p:nvPr/>
        </p:nvSpPr>
        <p:spPr>
          <a:xfrm>
            <a:off x="1071531" y="5512260"/>
            <a:ext cx="41985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tell Samuel to do?</a:t>
            </a:r>
          </a:p>
        </p:txBody>
      </p:sp>
      <p:sp>
        <p:nvSpPr>
          <p:cNvPr id="10" name="Rectangle 9">
            <a:extLst>
              <a:ext uri="{FF2B5EF4-FFF2-40B4-BE49-F238E27FC236}">
                <a16:creationId xmlns:a16="http://schemas.microsoft.com/office/drawing/2014/main" id="{DF5B0A76-5AB7-436F-8010-7B80B51261B4}"/>
              </a:ext>
            </a:extLst>
          </p:cNvPr>
          <p:cNvSpPr/>
          <p:nvPr/>
        </p:nvSpPr>
        <p:spPr>
          <a:xfrm>
            <a:off x="1044378" y="4346031"/>
            <a:ext cx="9676631"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Samuel, How long wilt thou mourn for Saul, seeing I have rejected him from reigning over Israel? fill thine horn with oil, and go, I will send thee to Jesse the Beth-</a:t>
            </a:r>
            <a:r>
              <a:rPr lang="en-US" dirty="0" err="1">
                <a:solidFill>
                  <a:schemeClr val="bg1"/>
                </a:solidFill>
                <a:latin typeface="Arial" panose="020B0604020202020204" pitchFamily="34" charset="0"/>
                <a:cs typeface="Arial" panose="020B0604020202020204" pitchFamily="34" charset="0"/>
              </a:rPr>
              <a:t>lehemite</a:t>
            </a:r>
            <a:r>
              <a:rPr lang="en-US" dirty="0">
                <a:solidFill>
                  <a:schemeClr val="bg1"/>
                </a:solidFill>
                <a:latin typeface="Arial" panose="020B0604020202020204" pitchFamily="34" charset="0"/>
                <a:cs typeface="Arial" panose="020B0604020202020204" pitchFamily="34" charset="0"/>
              </a:rPr>
              <a:t>: for I have provided me a king among his sons.</a:t>
            </a:r>
          </a:p>
        </p:txBody>
      </p:sp>
    </p:spTree>
    <p:extLst>
      <p:ext uri="{BB962C8B-B14F-4D97-AF65-F5344CB8AC3E}">
        <p14:creationId xmlns:p14="http://schemas.microsoft.com/office/powerpoint/2010/main" val="19349512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anim calcmode="lin" valueType="num">
                                      <p:cBhvr>
                                        <p:cTn id="35" dur="2000" fill="hold"/>
                                        <p:tgtEl>
                                          <p:spTgt spid="5"/>
                                        </p:tgtEl>
                                        <p:attrNameLst>
                                          <p:attrName>ppt_w</p:attrName>
                                        </p:attrNameLst>
                                      </p:cBhvr>
                                      <p:tavLst>
                                        <p:tav tm="0" fmla="#ppt_w*sin(2.5*pi*$)">
                                          <p:val>
                                            <p:fltVal val="0"/>
                                          </p:val>
                                        </p:tav>
                                        <p:tav tm="100000">
                                          <p:val>
                                            <p:fltVal val="1"/>
                                          </p:val>
                                        </p:tav>
                                      </p:tavLst>
                                    </p:anim>
                                    <p:anim calcmode="lin" valueType="num">
                                      <p:cBhvr>
                                        <p:cTn id="3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Scale>
                                      <p:cBhvr>
                                        <p:cTn id="4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4"/>
                                        </p:tgtEl>
                                        <p:attrNameLst>
                                          <p:attrName>ppt_x</p:attrName>
                                          <p:attrName>ppt_y</p:attrName>
                                        </p:attrNameLst>
                                      </p:cBhvr>
                                    </p:animMotion>
                                    <p:animEffect transition="in" filter="fade">
                                      <p:cBhvr>
                                        <p:cTn id="43" dur="1000"/>
                                        <p:tgtEl>
                                          <p:spTgt spid="14"/>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Scale>
                                      <p:cBhvr>
                                        <p:cTn id="4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2"/>
                                        </p:tgtEl>
                                        <p:attrNameLst>
                                          <p:attrName>ppt_x</p:attrName>
                                          <p:attrName>ppt_y</p:attrName>
                                        </p:attrNameLst>
                                      </p:cBhvr>
                                    </p:animMotion>
                                    <p:animEffect transition="in" filter="fade">
                                      <p:cBhvr>
                                        <p:cTn id="48" dur="1000"/>
                                        <p:tgtEl>
                                          <p:spTgt spid="12"/>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Scale>
                                      <p:cBhvr>
                                        <p:cTn id="5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8"/>
                                        </p:tgtEl>
                                        <p:attrNameLst>
                                          <p:attrName>ppt_x</p:attrName>
                                          <p:attrName>ppt_y</p:attrName>
                                        </p:attrNameLst>
                                      </p:cBhvr>
                                    </p:animMotion>
                                    <p:animEffect transition="in" filter="fade">
                                      <p:cBhvr>
                                        <p:cTn id="53" dur="1000"/>
                                        <p:tgtEl>
                                          <p:spTgt spid="8"/>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Scale>
                                      <p:cBhvr>
                                        <p:cTn id="5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0"/>
                                        </p:tgtEl>
                                        <p:attrNameLst>
                                          <p:attrName>ppt_x</p:attrName>
                                          <p:attrName>ppt_y</p:attrName>
                                        </p:attrNameLst>
                                      </p:cBhvr>
                                    </p:animMotion>
                                    <p:animEffect transition="in" filter="fade">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dissolv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2" grpId="0" animBg="1"/>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0CDFC-CC7A-4E88-A032-18E76E5909D6}"/>
              </a:ext>
            </a:extLst>
          </p:cNvPr>
          <p:cNvSpPr/>
          <p:nvPr/>
        </p:nvSpPr>
        <p:spPr>
          <a:xfrm>
            <a:off x="914400" y="779683"/>
            <a:ext cx="2099079" cy="944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CB1A891-549D-4CAE-AD70-A35AFBD1BF46}"/>
              </a:ext>
            </a:extLst>
          </p:cNvPr>
          <p:cNvSpPr/>
          <p:nvPr/>
        </p:nvSpPr>
        <p:spPr>
          <a:xfrm>
            <a:off x="914400" y="1149015"/>
            <a:ext cx="9847243" cy="2585323"/>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19E88F2-8E28-4D62-ACD0-C13A62221606}"/>
              </a:ext>
            </a:extLst>
          </p:cNvPr>
          <p:cNvSpPr/>
          <p:nvPr/>
        </p:nvSpPr>
        <p:spPr>
          <a:xfrm>
            <a:off x="1020626" y="779683"/>
            <a:ext cx="19928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16:2-5 </a:t>
            </a:r>
          </a:p>
        </p:txBody>
      </p:sp>
      <p:sp>
        <p:nvSpPr>
          <p:cNvPr id="4" name="Rectangle 3">
            <a:extLst>
              <a:ext uri="{FF2B5EF4-FFF2-40B4-BE49-F238E27FC236}">
                <a16:creationId xmlns:a16="http://schemas.microsoft.com/office/drawing/2014/main" id="{A7396040-078E-461C-AEC1-E47A1030B7D1}"/>
              </a:ext>
            </a:extLst>
          </p:cNvPr>
          <p:cNvSpPr/>
          <p:nvPr/>
        </p:nvSpPr>
        <p:spPr>
          <a:xfrm>
            <a:off x="1020626" y="1149015"/>
            <a:ext cx="9647374"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Samuel said, How can I go? if Saul hear it, he will kill me.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Take an heifer with thee, and say, I am come to sacrifice 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call Jesse to the sacrifice, and I will shew thee what thou shalt do: and thou shalt anoint unto me him whom I name unto thee.</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Samuel did that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and came to Beth-</a:t>
            </a:r>
            <a:r>
              <a:rPr lang="en-US" dirty="0" err="1">
                <a:solidFill>
                  <a:schemeClr val="bg1"/>
                </a:solidFill>
                <a:latin typeface="Arial" panose="020B0604020202020204" pitchFamily="34" charset="0"/>
                <a:cs typeface="Arial" panose="020B0604020202020204" pitchFamily="34" charset="0"/>
              </a:rPr>
              <a:t>lehem</a:t>
            </a:r>
            <a:r>
              <a:rPr lang="en-US" dirty="0">
                <a:solidFill>
                  <a:schemeClr val="bg1"/>
                </a:solidFill>
                <a:latin typeface="Arial" panose="020B0604020202020204" pitchFamily="34" charset="0"/>
                <a:cs typeface="Arial" panose="020B0604020202020204" pitchFamily="34" charset="0"/>
              </a:rPr>
              <a:t>. And the elders of the town trembled at his coming, and said, Comest thou peaceably?</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he said, Peaceably: I am come to sacrifice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sanctify yourselves, and come with me to the sacrifice. And he sanctified Jesse and his sons, and called them to the sacrifice.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B71388E-E6C7-48C4-B15A-38BCE12F0B64}"/>
              </a:ext>
            </a:extLst>
          </p:cNvPr>
          <p:cNvSpPr/>
          <p:nvPr/>
        </p:nvSpPr>
        <p:spPr>
          <a:xfrm>
            <a:off x="1020626" y="4014112"/>
            <a:ext cx="386516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was Samuel worried about?</a:t>
            </a:r>
          </a:p>
        </p:txBody>
      </p:sp>
      <p:sp>
        <p:nvSpPr>
          <p:cNvPr id="6" name="Rectangle 5">
            <a:extLst>
              <a:ext uri="{FF2B5EF4-FFF2-40B4-BE49-F238E27FC236}">
                <a16:creationId xmlns:a16="http://schemas.microsoft.com/office/drawing/2014/main" id="{ACD13E8E-0D69-42B7-B960-322C654FC424}"/>
              </a:ext>
            </a:extLst>
          </p:cNvPr>
          <p:cNvSpPr/>
          <p:nvPr/>
        </p:nvSpPr>
        <p:spPr>
          <a:xfrm>
            <a:off x="1020626" y="4519168"/>
            <a:ext cx="78185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tell Samuel to do so Saul would not be suspicious?</a:t>
            </a:r>
          </a:p>
        </p:txBody>
      </p:sp>
      <p:sp>
        <p:nvSpPr>
          <p:cNvPr id="7" name="Rectangle 6">
            <a:extLst>
              <a:ext uri="{FF2B5EF4-FFF2-40B4-BE49-F238E27FC236}">
                <a16:creationId xmlns:a16="http://schemas.microsoft.com/office/drawing/2014/main" id="{E6CADC23-212B-4E68-9F8D-8C47ACE8EF9E}"/>
              </a:ext>
            </a:extLst>
          </p:cNvPr>
          <p:cNvSpPr/>
          <p:nvPr/>
        </p:nvSpPr>
        <p:spPr>
          <a:xfrm>
            <a:off x="1020626" y="5024224"/>
            <a:ext cx="765954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Samuel know whom to anoint as the next king of Israel?</a:t>
            </a:r>
          </a:p>
        </p:txBody>
      </p:sp>
    </p:spTree>
    <p:extLst>
      <p:ext uri="{BB962C8B-B14F-4D97-AF65-F5344CB8AC3E}">
        <p14:creationId xmlns:p14="http://schemas.microsoft.com/office/powerpoint/2010/main" val="30449531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0-#ppt_w/2"/>
                                          </p:val>
                                        </p:tav>
                                        <p:tav tm="100000">
                                          <p:val>
                                            <p:strVal val="#ppt_x"/>
                                          </p:val>
                                        </p:tav>
                                      </p:tavLst>
                                    </p:anim>
                                    <p:anim calcmode="lin" valueType="num">
                                      <p:cBhvr additive="base">
                                        <p:cTn id="13"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95B1F5-7844-4A01-8CB3-21BC149F79C1}"/>
              </a:ext>
            </a:extLst>
          </p:cNvPr>
          <p:cNvSpPr/>
          <p:nvPr/>
        </p:nvSpPr>
        <p:spPr>
          <a:xfrm>
            <a:off x="1180605" y="2895383"/>
            <a:ext cx="769835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this verse teach us about how God sees and judges us?</a:t>
            </a:r>
          </a:p>
        </p:txBody>
      </p:sp>
      <p:sp>
        <p:nvSpPr>
          <p:cNvPr id="11" name="Rectangle 10">
            <a:extLst>
              <a:ext uri="{FF2B5EF4-FFF2-40B4-BE49-F238E27FC236}">
                <a16:creationId xmlns:a16="http://schemas.microsoft.com/office/drawing/2014/main" id="{8C1905BF-853F-4451-96B6-85AFC46E3A99}"/>
              </a:ext>
            </a:extLst>
          </p:cNvPr>
          <p:cNvSpPr/>
          <p:nvPr/>
        </p:nvSpPr>
        <p:spPr>
          <a:xfrm>
            <a:off x="1180603" y="749703"/>
            <a:ext cx="178767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A541E85-4FA9-4025-B128-68B3CD02704B}"/>
              </a:ext>
            </a:extLst>
          </p:cNvPr>
          <p:cNvSpPr/>
          <p:nvPr/>
        </p:nvSpPr>
        <p:spPr>
          <a:xfrm>
            <a:off x="1180604" y="1096007"/>
            <a:ext cx="9434385" cy="921529"/>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26022FD-A33A-48D2-B679-22DE7512C0D3}"/>
              </a:ext>
            </a:extLst>
          </p:cNvPr>
          <p:cNvSpPr/>
          <p:nvPr/>
        </p:nvSpPr>
        <p:spPr>
          <a:xfrm>
            <a:off x="1180608" y="779683"/>
            <a:ext cx="1787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16:7 </a:t>
            </a:r>
          </a:p>
        </p:txBody>
      </p:sp>
      <p:sp>
        <p:nvSpPr>
          <p:cNvPr id="4" name="Rectangle 3">
            <a:extLst>
              <a:ext uri="{FF2B5EF4-FFF2-40B4-BE49-F238E27FC236}">
                <a16:creationId xmlns:a16="http://schemas.microsoft.com/office/drawing/2014/main" id="{57D26593-E18A-4E74-9925-27300FDDEA61}"/>
              </a:ext>
            </a:extLst>
          </p:cNvPr>
          <p:cNvSpPr/>
          <p:nvPr/>
        </p:nvSpPr>
        <p:spPr>
          <a:xfrm>
            <a:off x="1180607" y="1096007"/>
            <a:ext cx="9434383"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Samuel, Look not on his countenance, or on the height of his stature; because I have refused him: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seeth not as man seeth; for man looketh on the outward appearance, but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looketh on the heart.</a:t>
            </a:r>
          </a:p>
        </p:txBody>
      </p:sp>
      <p:sp>
        <p:nvSpPr>
          <p:cNvPr id="5" name="Rectangle 4">
            <a:extLst>
              <a:ext uri="{FF2B5EF4-FFF2-40B4-BE49-F238E27FC236}">
                <a16:creationId xmlns:a16="http://schemas.microsoft.com/office/drawing/2014/main" id="{1923EB1A-7696-4EA5-B5A2-CC10DB1B40B3}"/>
              </a:ext>
            </a:extLst>
          </p:cNvPr>
          <p:cNvSpPr/>
          <p:nvPr/>
        </p:nvSpPr>
        <p:spPr>
          <a:xfrm>
            <a:off x="1180606" y="2202281"/>
            <a:ext cx="94343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God tell Samuel to not look at Eliab’s height or physical appearance as a way to decide whether he should be the new king?</a:t>
            </a:r>
          </a:p>
        </p:txBody>
      </p:sp>
      <p:sp>
        <p:nvSpPr>
          <p:cNvPr id="7" name="Rectangle 6">
            <a:extLst>
              <a:ext uri="{FF2B5EF4-FFF2-40B4-BE49-F238E27FC236}">
                <a16:creationId xmlns:a16="http://schemas.microsoft.com/office/drawing/2014/main" id="{B13D9A47-5829-4455-A476-83C50A9CEDBF}"/>
              </a:ext>
            </a:extLst>
          </p:cNvPr>
          <p:cNvSpPr/>
          <p:nvPr/>
        </p:nvSpPr>
        <p:spPr>
          <a:xfrm>
            <a:off x="1180605" y="3494430"/>
            <a:ext cx="6969482"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judges us by our hearts rather than our outward appearance.</a:t>
            </a:r>
          </a:p>
        </p:txBody>
      </p:sp>
      <p:sp>
        <p:nvSpPr>
          <p:cNvPr id="8" name="Rectangle 7">
            <a:extLst>
              <a:ext uri="{FF2B5EF4-FFF2-40B4-BE49-F238E27FC236}">
                <a16:creationId xmlns:a16="http://schemas.microsoft.com/office/drawing/2014/main" id="{890E0BD1-C074-471A-BD41-402288A4EF98}"/>
              </a:ext>
            </a:extLst>
          </p:cNvPr>
          <p:cNvSpPr/>
          <p:nvPr/>
        </p:nvSpPr>
        <p:spPr>
          <a:xfrm>
            <a:off x="1180604" y="4006871"/>
            <a:ext cx="696948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God judges us by our hearts?</a:t>
            </a:r>
          </a:p>
        </p:txBody>
      </p:sp>
    </p:spTree>
    <p:extLst>
      <p:ext uri="{BB962C8B-B14F-4D97-AF65-F5344CB8AC3E}">
        <p14:creationId xmlns:p14="http://schemas.microsoft.com/office/powerpoint/2010/main" val="4135062239"/>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500" fill="hold"/>
                                        <p:tgtEl>
                                          <p:spTgt spid="8"/>
                                        </p:tgtEl>
                                        <p:attrNameLst>
                                          <p:attrName>ppt_x</p:attrName>
                                        </p:attrNameLst>
                                      </p:cBhvr>
                                      <p:tavLst>
                                        <p:tav tm="0">
                                          <p:val>
                                            <p:strVal val="1+#ppt_w/2"/>
                                          </p:val>
                                        </p:tav>
                                        <p:tav tm="100000">
                                          <p:val>
                                            <p:strVal val="#ppt_x"/>
                                          </p:val>
                                        </p:tav>
                                      </p:tavLst>
                                    </p:anim>
                                    <p:anim calcmode="lin" valueType="num">
                                      <p:cBhvr additive="base">
                                        <p:cTn id="42"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build="allAtOnce"/>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123BFBA2-D01F-4228-8DFA-FF9A3863163B}"/>
              </a:ext>
            </a:extLst>
          </p:cNvPr>
          <p:cNvSpPr/>
          <p:nvPr/>
        </p:nvSpPr>
        <p:spPr>
          <a:xfrm>
            <a:off x="1454046" y="1060173"/>
            <a:ext cx="8869398" cy="2308324"/>
          </a:xfrm>
          <a:prstGeom prst="round2Diag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9CD964B-588F-41EA-968A-1910490E00FA}"/>
              </a:ext>
            </a:extLst>
          </p:cNvPr>
          <p:cNvSpPr/>
          <p:nvPr/>
        </p:nvSpPr>
        <p:spPr>
          <a:xfrm>
            <a:off x="3008244" y="1060173"/>
            <a:ext cx="7315200" cy="2308324"/>
          </a:xfrm>
          <a:prstGeom prst="rect">
            <a:avLst/>
          </a:prstGeom>
        </p:spPr>
        <p:txBody>
          <a:bodyPr wrap="square">
            <a:spAutoFit/>
          </a:bodyPr>
          <a:lstStyle/>
          <a:p>
            <a:pPr algn="just" fontAlgn="base"/>
            <a:r>
              <a:rPr lang="en-US"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the Lord measures an individual, … He measures the heart as an indicator of the person’s capacity and potential to bless others.</a:t>
            </a:r>
          </a:p>
          <a:p>
            <a:pPr algn="just" fontAlgn="base"/>
            <a:r>
              <a:rPr lang="en-US"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the heart? Because the heart is a synonym for one’s entire make-up. …</a:t>
            </a:r>
          </a:p>
          <a:p>
            <a:pPr algn="just" fontAlgn="base"/>
            <a:r>
              <a:rPr lang="en-US"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measure of our hearts is the measure of our total performance. As used by the Lord, the ‘heart’ of a person describes his effort to better self, or others, or the conditions he confronts” (Marvin J. Ashton, “The Measure of Our Hearts,” </a:t>
            </a:r>
            <a:r>
              <a:rPr lang="en-US" i="1"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Ensign,</a:t>
            </a:r>
            <a:r>
              <a:rPr lang="en-US"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Nov. 1988, 15).</a:t>
            </a:r>
            <a:endParaRPr lang="en-US" b="0" i="0"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Marvin J. Ashton">
            <a:extLst>
              <a:ext uri="{FF2B5EF4-FFF2-40B4-BE49-F238E27FC236}">
                <a16:creationId xmlns:a16="http://schemas.microsoft.com/office/drawing/2014/main" id="{558C1305-14D9-4FD6-900B-21B6F7CC5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809" y="1152939"/>
            <a:ext cx="1126435" cy="14981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22BEB1B-0B76-44E5-B1B5-1574C6760762}"/>
              </a:ext>
            </a:extLst>
          </p:cNvPr>
          <p:cNvSpPr/>
          <p:nvPr/>
        </p:nvSpPr>
        <p:spPr>
          <a:xfrm>
            <a:off x="1785230" y="2743864"/>
            <a:ext cx="1319593" cy="430887"/>
          </a:xfrm>
          <a:prstGeom prst="rect">
            <a:avLst/>
          </a:prstGeom>
        </p:spPr>
        <p:txBody>
          <a:bodyPr wrap="none">
            <a:spAutoFit/>
          </a:bodyPr>
          <a:lstStyle/>
          <a:p>
            <a:pPr algn="ctr"/>
            <a:r>
              <a:rPr lang="en-US" sz="1100" b="1"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a:t>
            </a:r>
          </a:p>
          <a:p>
            <a:pPr algn="ctr"/>
            <a:r>
              <a:rPr lang="en-US" sz="1100" b="1" dirty="0">
                <a:solidFill>
                  <a:schemeClr val="tx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Marvin J. Ashton</a:t>
            </a:r>
            <a:endParaRPr lang="en-US" sz="1100" b="1" dirty="0">
              <a:solidFill>
                <a:schemeClr val="tx1">
                  <a:lumMod val="85000"/>
                </a:schemeClr>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34C5B208-8339-417F-A1FE-96338A12E853}"/>
              </a:ext>
            </a:extLst>
          </p:cNvPr>
          <p:cNvSpPr/>
          <p:nvPr/>
        </p:nvSpPr>
        <p:spPr>
          <a:xfrm>
            <a:off x="1010979" y="3600809"/>
            <a:ext cx="731519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Lord measure when He judges us by our hearts?</a:t>
            </a:r>
          </a:p>
        </p:txBody>
      </p:sp>
      <p:sp>
        <p:nvSpPr>
          <p:cNvPr id="6" name="Rectangle 5">
            <a:extLst>
              <a:ext uri="{FF2B5EF4-FFF2-40B4-BE49-F238E27FC236}">
                <a16:creationId xmlns:a16="http://schemas.microsoft.com/office/drawing/2014/main" id="{8BDA6C67-DA55-4861-B713-A372710AC4DD}"/>
              </a:ext>
            </a:extLst>
          </p:cNvPr>
          <p:cNvSpPr/>
          <p:nvPr/>
        </p:nvSpPr>
        <p:spPr>
          <a:xfrm>
            <a:off x="1010979" y="4104389"/>
            <a:ext cx="992206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for you to know that God judges you by your heart and not your physical appearance? </a:t>
            </a:r>
          </a:p>
        </p:txBody>
      </p:sp>
      <p:sp>
        <p:nvSpPr>
          <p:cNvPr id="7" name="Rectangle 6">
            <a:extLst>
              <a:ext uri="{FF2B5EF4-FFF2-40B4-BE49-F238E27FC236}">
                <a16:creationId xmlns:a16="http://schemas.microsoft.com/office/drawing/2014/main" id="{CDA1A0C4-B67E-4C98-A632-32D4E4C2BA18}"/>
              </a:ext>
            </a:extLst>
          </p:cNvPr>
          <p:cNvSpPr/>
          <p:nvPr/>
        </p:nvSpPr>
        <p:spPr>
          <a:xfrm>
            <a:off x="1010979" y="4884968"/>
            <a:ext cx="63401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does knowing this increase your love for the Lord?</a:t>
            </a:r>
          </a:p>
        </p:txBody>
      </p:sp>
    </p:spTree>
    <p:extLst>
      <p:ext uri="{BB962C8B-B14F-4D97-AF65-F5344CB8AC3E}">
        <p14:creationId xmlns:p14="http://schemas.microsoft.com/office/powerpoint/2010/main" val="32284720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8)">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9163AC-91F1-409C-973B-B0E37C4BC4D9}"/>
              </a:ext>
            </a:extLst>
          </p:cNvPr>
          <p:cNvSpPr/>
          <p:nvPr/>
        </p:nvSpPr>
        <p:spPr>
          <a:xfrm>
            <a:off x="569626" y="1424065"/>
            <a:ext cx="2413417" cy="1259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3DB2872-A717-447C-9B8A-2470C656A1D4}"/>
              </a:ext>
            </a:extLst>
          </p:cNvPr>
          <p:cNvSpPr/>
          <p:nvPr/>
        </p:nvSpPr>
        <p:spPr>
          <a:xfrm>
            <a:off x="569626" y="1813173"/>
            <a:ext cx="10497025" cy="3194094"/>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5E5A478-93C7-4783-8DFB-B7B8293F621F}"/>
              </a:ext>
            </a:extLst>
          </p:cNvPr>
          <p:cNvSpPr/>
          <p:nvPr/>
        </p:nvSpPr>
        <p:spPr>
          <a:xfrm>
            <a:off x="809469" y="1443841"/>
            <a:ext cx="21852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16: 8-13 </a:t>
            </a:r>
          </a:p>
        </p:txBody>
      </p:sp>
      <p:sp>
        <p:nvSpPr>
          <p:cNvPr id="4" name="Rectangle 3">
            <a:extLst>
              <a:ext uri="{FF2B5EF4-FFF2-40B4-BE49-F238E27FC236}">
                <a16:creationId xmlns:a16="http://schemas.microsoft.com/office/drawing/2014/main" id="{75BB47B2-0957-405F-B334-2FC06498911B}"/>
              </a:ext>
            </a:extLst>
          </p:cNvPr>
          <p:cNvSpPr/>
          <p:nvPr/>
        </p:nvSpPr>
        <p:spPr>
          <a:xfrm>
            <a:off x="809468" y="1813173"/>
            <a:ext cx="10257183" cy="323165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8 </a:t>
            </a:r>
            <a:r>
              <a:rPr lang="en-US" sz="1700" dirty="0">
                <a:solidFill>
                  <a:schemeClr val="bg1"/>
                </a:solidFill>
                <a:latin typeface="Arial" panose="020B0604020202020204" pitchFamily="34" charset="0"/>
                <a:cs typeface="Arial" panose="020B0604020202020204" pitchFamily="34" charset="0"/>
              </a:rPr>
              <a:t>Then Jesse called Abinadab, and made him pass before Samuel. And he said, Neither hath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chosen this.</a:t>
            </a:r>
          </a:p>
          <a:p>
            <a:pPr algn="just" fontAlgn="base"/>
            <a:r>
              <a:rPr lang="en-US" sz="1700" b="1" dirty="0">
                <a:solidFill>
                  <a:schemeClr val="bg1"/>
                </a:solidFill>
                <a:latin typeface="Arial" panose="020B0604020202020204" pitchFamily="34" charset="0"/>
                <a:cs typeface="Arial" panose="020B0604020202020204" pitchFamily="34" charset="0"/>
              </a:rPr>
              <a:t>9 </a:t>
            </a:r>
            <a:r>
              <a:rPr lang="en-US" sz="1700" dirty="0">
                <a:solidFill>
                  <a:schemeClr val="bg1"/>
                </a:solidFill>
                <a:latin typeface="Arial" panose="020B0604020202020204" pitchFamily="34" charset="0"/>
                <a:cs typeface="Arial" panose="020B0604020202020204" pitchFamily="34" charset="0"/>
              </a:rPr>
              <a:t>Then Jesse made Shammah to pass by. And he said, Neither hath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chosen this.</a:t>
            </a:r>
          </a:p>
          <a:p>
            <a:pPr algn="just" fontAlgn="base"/>
            <a:r>
              <a:rPr lang="en-US" sz="1700" b="1" dirty="0">
                <a:solidFill>
                  <a:schemeClr val="bg1"/>
                </a:solidFill>
                <a:latin typeface="Arial" panose="020B0604020202020204" pitchFamily="34" charset="0"/>
                <a:cs typeface="Arial" panose="020B0604020202020204" pitchFamily="34" charset="0"/>
              </a:rPr>
              <a:t>10 </a:t>
            </a:r>
            <a:r>
              <a:rPr lang="en-US" sz="1700" dirty="0">
                <a:solidFill>
                  <a:schemeClr val="bg1"/>
                </a:solidFill>
                <a:latin typeface="Arial" panose="020B0604020202020204" pitchFamily="34" charset="0"/>
                <a:cs typeface="Arial" panose="020B0604020202020204" pitchFamily="34" charset="0"/>
              </a:rPr>
              <a:t>Again, Jesse made seven of his sons to pass before Samuel. And Samuel said unto Jesse,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hath not chosen these.</a:t>
            </a:r>
          </a:p>
          <a:p>
            <a:pPr algn="just" fontAlgn="base"/>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And Samuel said unto Jesse, Are here all thy children? And he said, There remaineth yet the youngest, and, behold, he keepeth the sheep. And Samuel said unto Jesse, Send and fetch him: for we will not sit down till he come hither.</a:t>
            </a:r>
          </a:p>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And he sent, and brought him in. Now he was ruddy, and withal of a beautiful countenance, and goodly to look to. And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said, Arise, anoint him: for this is he.</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Then Samuel took the horn of oil, and anointed him in the midst of his brethren: and the Spirit of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came upon David from that day forward. So Samuel rose up, and went to Ramah.</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9226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473336-503F-4A14-8672-F46C7EF0B97F}"/>
              </a:ext>
            </a:extLst>
          </p:cNvPr>
          <p:cNvSpPr/>
          <p:nvPr/>
        </p:nvSpPr>
        <p:spPr>
          <a:xfrm>
            <a:off x="2549099" y="2767280"/>
            <a:ext cx="7093801" cy="1323439"/>
          </a:xfrm>
          <a:prstGeom prst="rect">
            <a:avLst/>
          </a:prstGeom>
        </p:spPr>
        <p:txBody>
          <a:bodyPr wrap="none">
            <a:spAutoFit/>
          </a:bodyPr>
          <a:lstStyle/>
          <a:p>
            <a:pPr algn="ctr" fontAlgn="base"/>
            <a:r>
              <a:rPr lang="en-US" sz="4000" b="1" dirty="0">
                <a:solidFill>
                  <a:srgbClr val="FF6600"/>
                </a:solidFill>
                <a:latin typeface="Arial" panose="020B0604020202020204" pitchFamily="34" charset="0"/>
                <a:cs typeface="Arial" panose="020B0604020202020204" pitchFamily="34" charset="0"/>
              </a:rPr>
              <a:t>“David is selected as Saul’s </a:t>
            </a:r>
          </a:p>
          <a:p>
            <a:pPr algn="ctr" fontAlgn="base"/>
            <a:r>
              <a:rPr lang="en-US" sz="4000" b="1" dirty="0">
                <a:solidFill>
                  <a:srgbClr val="FF6600"/>
                </a:solidFill>
                <a:latin typeface="Arial" panose="020B0604020202020204" pitchFamily="34" charset="0"/>
                <a:cs typeface="Arial" panose="020B0604020202020204" pitchFamily="34" charset="0"/>
              </a:rPr>
              <a:t>armor-bearer”</a:t>
            </a:r>
            <a:endParaRPr lang="en-US" sz="4000" b="1" dirty="0">
              <a:solidFill>
                <a:srgbClr val="FF66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649AC4D-95E1-4A64-8472-E540E4939B85}"/>
              </a:ext>
            </a:extLst>
          </p:cNvPr>
          <p:cNvSpPr/>
          <p:nvPr/>
        </p:nvSpPr>
        <p:spPr>
          <a:xfrm>
            <a:off x="914400" y="783607"/>
            <a:ext cx="218521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16:14-23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337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TotalTime>
  <Words>1160</Words>
  <Application>Microsoft Office PowerPoint</Application>
  <PresentationFormat>Widescreen</PresentationFormat>
  <Paragraphs>62</Paragraphs>
  <Slides>12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Mongolian Baiti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4503</cp:revision>
  <dcterms:created xsi:type="dcterms:W3CDTF">2018-08-29T04:26:39Z</dcterms:created>
  <dcterms:modified xsi:type="dcterms:W3CDTF">2022-02-05T01:21:03Z</dcterms:modified>
</cp:coreProperties>
</file>