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81" r:id="rId3"/>
    <p:sldId id="382" r:id="rId4"/>
    <p:sldId id="383" r:id="rId5"/>
    <p:sldId id="384" r:id="rId6"/>
    <p:sldId id="385" r:id="rId7"/>
    <p:sldId id="386" r:id="rId8"/>
    <p:sldId id="387" r:id="rId9"/>
    <p:sldId id="388" r:id="rId10"/>
    <p:sldId id="389" r:id="rId11"/>
    <p:sldId id="390" r:id="rId12"/>
    <p:sldId id="391" r:id="rId13"/>
    <p:sldId id="392" r:id="rId14"/>
    <p:sldId id="393" r:id="rId15"/>
    <p:sldId id="394" r:id="rId16"/>
    <p:sldId id="39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97159"/>
    <a:srgbClr val="D88028"/>
    <a:srgbClr val="D6E513"/>
    <a:srgbClr val="59C7E9"/>
    <a:srgbClr val="6F7CBF"/>
    <a:srgbClr val="FFD757"/>
    <a:srgbClr val="0BA2C5"/>
    <a:srgbClr val="B9DF63"/>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8" d="100"/>
          <a:sy n="78" d="100"/>
        </p:scale>
        <p:origin x="883"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4000" b="-4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ideo" Target="https://www.youtube.com/embed/FKiJOAWNyAk?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https://www.youtube.com/embed/-iALHlmJIpw?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lumMod val="75000"/>
                  </a:schemeClr>
                </a:solidFill>
                <a:effectLst>
                  <a:outerShdw blurRad="38100" dist="38100" dir="2700000" algn="tl">
                    <a:srgbClr val="000000">
                      <a:alpha val="43137"/>
                    </a:srgbClr>
                  </a:outerShdw>
                </a:effectLst>
                <a:latin typeface="Dubai" panose="020B0503030403030204" pitchFamily="34" charset="-78"/>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0780BC-F958-4733-82A3-913EF8594B28}"/>
              </a:ext>
            </a:extLst>
          </p:cNvPr>
          <p:cNvSpPr/>
          <p:nvPr/>
        </p:nvSpPr>
        <p:spPr>
          <a:xfrm>
            <a:off x="715617" y="2086641"/>
            <a:ext cx="55194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kinds of pressures do you feel in your life?</a:t>
            </a:r>
          </a:p>
        </p:txBody>
      </p:sp>
      <p:sp>
        <p:nvSpPr>
          <p:cNvPr id="2" name="Rectangle 1">
            <a:extLst>
              <a:ext uri="{FF2B5EF4-FFF2-40B4-BE49-F238E27FC236}">
                <a16:creationId xmlns:a16="http://schemas.microsoft.com/office/drawing/2014/main" id="{C32DE821-47A0-4514-A45E-48F22B125584}"/>
              </a:ext>
            </a:extLst>
          </p:cNvPr>
          <p:cNvSpPr/>
          <p:nvPr/>
        </p:nvSpPr>
        <p:spPr>
          <a:xfrm>
            <a:off x="728569" y="2865545"/>
            <a:ext cx="58955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the consequence of Saul’s disobedience?</a:t>
            </a:r>
          </a:p>
        </p:txBody>
      </p:sp>
      <p:sp>
        <p:nvSpPr>
          <p:cNvPr id="12" name="Rectangle 11">
            <a:extLst>
              <a:ext uri="{FF2B5EF4-FFF2-40B4-BE49-F238E27FC236}">
                <a16:creationId xmlns:a16="http://schemas.microsoft.com/office/drawing/2014/main" id="{FD64A8AF-899F-43B3-81B7-270944A7CA2A}"/>
              </a:ext>
            </a:extLst>
          </p:cNvPr>
          <p:cNvSpPr/>
          <p:nvPr/>
        </p:nvSpPr>
        <p:spPr>
          <a:xfrm>
            <a:off x="728569" y="786766"/>
            <a:ext cx="2236382" cy="66967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61F4B7D-CE28-40C2-881B-4992521B4BB7}"/>
              </a:ext>
            </a:extLst>
          </p:cNvPr>
          <p:cNvSpPr/>
          <p:nvPr/>
        </p:nvSpPr>
        <p:spPr>
          <a:xfrm>
            <a:off x="715617" y="1149015"/>
            <a:ext cx="10045148" cy="16336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4B920A4-0C71-4222-8E78-EC8D0786DA44}"/>
              </a:ext>
            </a:extLst>
          </p:cNvPr>
          <p:cNvSpPr/>
          <p:nvPr/>
        </p:nvSpPr>
        <p:spPr>
          <a:xfrm>
            <a:off x="715617" y="779683"/>
            <a:ext cx="22493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13:13-14 </a:t>
            </a:r>
          </a:p>
        </p:txBody>
      </p:sp>
      <p:sp>
        <p:nvSpPr>
          <p:cNvPr id="5" name="Rectangle 4">
            <a:extLst>
              <a:ext uri="{FF2B5EF4-FFF2-40B4-BE49-F238E27FC236}">
                <a16:creationId xmlns:a16="http://schemas.microsoft.com/office/drawing/2014/main" id="{B517F7F1-2788-498D-9EAB-69919244FD65}"/>
              </a:ext>
            </a:extLst>
          </p:cNvPr>
          <p:cNvSpPr/>
          <p:nvPr/>
        </p:nvSpPr>
        <p:spPr>
          <a:xfrm>
            <a:off x="728569" y="3317753"/>
            <a:ext cx="988642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complete the statement on the board using what you have learned from Saul’s experience?</a:t>
            </a:r>
          </a:p>
        </p:txBody>
      </p:sp>
      <p:sp>
        <p:nvSpPr>
          <p:cNvPr id="6" name="Rectangle 5">
            <a:extLst>
              <a:ext uri="{FF2B5EF4-FFF2-40B4-BE49-F238E27FC236}">
                <a16:creationId xmlns:a16="http://schemas.microsoft.com/office/drawing/2014/main" id="{0971F767-578D-4A7C-B165-2B30483C5269}"/>
              </a:ext>
            </a:extLst>
          </p:cNvPr>
          <p:cNvSpPr/>
          <p:nvPr/>
        </p:nvSpPr>
        <p:spPr>
          <a:xfrm>
            <a:off x="715617" y="4075331"/>
            <a:ext cx="5380383"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Open Sans"/>
              </a:rPr>
              <a:t>Even though we may try to justify our disobedience</a:t>
            </a:r>
            <a:endParaRPr lang="en-US" i="1" dirty="0">
              <a:solidFill>
                <a:schemeClr val="bg2"/>
              </a:solidFill>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B91B89BC-78B5-4C56-AC3A-9B8ED81C19EB}"/>
              </a:ext>
            </a:extLst>
          </p:cNvPr>
          <p:cNvSpPr/>
          <p:nvPr/>
        </p:nvSpPr>
        <p:spPr>
          <a:xfrm>
            <a:off x="728569" y="4781731"/>
            <a:ext cx="988642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understanding this truth help someone overcome the temptation to try to justify disobeying the Lord’s commandments?</a:t>
            </a:r>
          </a:p>
        </p:txBody>
      </p:sp>
      <p:sp>
        <p:nvSpPr>
          <p:cNvPr id="9" name="Rectangle 8">
            <a:extLst>
              <a:ext uri="{FF2B5EF4-FFF2-40B4-BE49-F238E27FC236}">
                <a16:creationId xmlns:a16="http://schemas.microsoft.com/office/drawing/2014/main" id="{235A3F58-8464-4BC3-8EDF-E4B5DCE7E5C2}"/>
              </a:ext>
            </a:extLst>
          </p:cNvPr>
          <p:cNvSpPr/>
          <p:nvPr/>
        </p:nvSpPr>
        <p:spPr>
          <a:xfrm>
            <a:off x="728569" y="5921275"/>
            <a:ext cx="988642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you do to avoid allowing these pressures to influence you to disobey God’s commandments?</a:t>
            </a:r>
          </a:p>
        </p:txBody>
      </p:sp>
      <p:sp>
        <p:nvSpPr>
          <p:cNvPr id="10" name="Rectangle 9">
            <a:extLst>
              <a:ext uri="{FF2B5EF4-FFF2-40B4-BE49-F238E27FC236}">
                <a16:creationId xmlns:a16="http://schemas.microsoft.com/office/drawing/2014/main" id="{7E4A11E6-CF06-4D24-A9E3-DAAC9FCD9D9C}"/>
              </a:ext>
            </a:extLst>
          </p:cNvPr>
          <p:cNvSpPr/>
          <p:nvPr/>
        </p:nvSpPr>
        <p:spPr>
          <a:xfrm>
            <a:off x="728569" y="1091798"/>
            <a:ext cx="9886422"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Samuel said to Saul, Thou hast done foolishly: thou hast not kept the commandment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which he commanded thee: for now would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have established thy kingdom upon Israel for ever.</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But now thy kingdom shall not continue: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sought him a man after his own heart,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commanded him to be captain over his people, because thou hast not kept that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commanded thee.</a:t>
            </a:r>
            <a:endParaRPr lang="en-US" b="0" i="0" dirty="0">
              <a:solidFill>
                <a:schemeClr val="bg1"/>
              </a:solidFill>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0DEA0B33-4024-4E7B-9C82-C0C322B8793E}"/>
              </a:ext>
            </a:extLst>
          </p:cNvPr>
          <p:cNvSpPr/>
          <p:nvPr/>
        </p:nvSpPr>
        <p:spPr>
          <a:xfrm>
            <a:off x="5859670" y="4078644"/>
            <a:ext cx="4702313"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Open Sans"/>
              </a:rPr>
              <a:t>to the Lord’s commandments, He will hold us </a:t>
            </a:r>
            <a:endParaRPr lang="en-US" dirty="0"/>
          </a:p>
        </p:txBody>
      </p:sp>
      <p:sp>
        <p:nvSpPr>
          <p:cNvPr id="14" name="Rectangle 13">
            <a:extLst>
              <a:ext uri="{FF2B5EF4-FFF2-40B4-BE49-F238E27FC236}">
                <a16:creationId xmlns:a16="http://schemas.microsoft.com/office/drawing/2014/main" id="{FC197027-3546-4374-A54C-75E7A68CEA4E}"/>
              </a:ext>
            </a:extLst>
          </p:cNvPr>
          <p:cNvSpPr/>
          <p:nvPr/>
        </p:nvSpPr>
        <p:spPr>
          <a:xfrm>
            <a:off x="715617" y="4371244"/>
            <a:ext cx="6652292" cy="369332"/>
          </a:xfrm>
          <a:prstGeom prst="rect">
            <a:avLst/>
          </a:prstGeom>
        </p:spPr>
        <p:txBody>
          <a:bodyPr wrap="square">
            <a:spAutoFit/>
          </a:bodyPr>
          <a:lstStyle/>
          <a:p>
            <a:r>
              <a:rPr lang="en-US" i="1" dirty="0">
                <a:solidFill>
                  <a:schemeClr val="bg2"/>
                </a:solidFill>
                <a:effectLst>
                  <a:outerShdw blurRad="38100" dist="38100" dir="2700000" algn="tl">
                    <a:srgbClr val="000000">
                      <a:alpha val="43137"/>
                    </a:srgbClr>
                  </a:outerShdw>
                </a:effectLst>
                <a:latin typeface="Open Sans"/>
              </a:rPr>
              <a:t>accountable and we will receive the consequences of our choices.</a:t>
            </a:r>
            <a:endParaRPr lang="en-US" dirty="0"/>
          </a:p>
        </p:txBody>
      </p:sp>
    </p:spTree>
    <p:extLst>
      <p:ext uri="{BB962C8B-B14F-4D97-AF65-F5344CB8AC3E}">
        <p14:creationId xmlns:p14="http://schemas.microsoft.com/office/powerpoint/2010/main" val="6027907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1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5">
                                            <p:txEl>
                                              <p:pRg st="0" end="0"/>
                                            </p:txEl>
                                          </p:spTgt>
                                        </p:tgtEl>
                                      </p:cBhvr>
                                    </p:animEffect>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250" fill="hold"/>
                                        <p:tgtEl>
                                          <p:spTgt spid="6"/>
                                        </p:tgtEl>
                                        <p:attrNameLst>
                                          <p:attrName>ppt_x</p:attrName>
                                        </p:attrNameLst>
                                      </p:cBhvr>
                                      <p:tavLst>
                                        <p:tav tm="0">
                                          <p:val>
                                            <p:strVal val="0-#ppt_w/2"/>
                                          </p:val>
                                        </p:tav>
                                        <p:tav tm="100000">
                                          <p:val>
                                            <p:strVal val="#ppt_x"/>
                                          </p:val>
                                        </p:tav>
                                      </p:tavLst>
                                    </p:anim>
                                    <p:anim calcmode="lin" valueType="num">
                                      <p:cBhvr additive="base">
                                        <p:cTn id="24" dur="125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2" presetClass="entr" presetSubtype="2" fill="hold"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additive="base">
                                        <p:cTn id="28" dur="125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9" dur="125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250" fill="hold"/>
                                        <p:tgtEl>
                                          <p:spTgt spid="14"/>
                                        </p:tgtEl>
                                        <p:attrNameLst>
                                          <p:attrName>ppt_x</p:attrName>
                                        </p:attrNameLst>
                                      </p:cBhvr>
                                      <p:tavLst>
                                        <p:tav tm="0">
                                          <p:val>
                                            <p:strVal val="#ppt_x"/>
                                          </p:val>
                                        </p:tav>
                                        <p:tav tm="100000">
                                          <p:val>
                                            <p:strVal val="#ppt_x"/>
                                          </p:val>
                                        </p:tav>
                                      </p:tavLst>
                                    </p:anim>
                                    <p:anim calcmode="lin" valueType="num">
                                      <p:cBhvr additive="base">
                                        <p:cTn id="34" dur="125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3.95833E-6 1.48148E-6 L 0.00273 0.50139 " pathEditMode="relative" rAng="0" ptsTypes="AA">
                                      <p:cBhvr>
                                        <p:cTn id="46" dur="2000" fill="hold"/>
                                        <p:tgtEl>
                                          <p:spTgt spid="8"/>
                                        </p:tgtEl>
                                        <p:attrNameLst>
                                          <p:attrName>ppt_x</p:attrName>
                                          <p:attrName>ppt_y</p:attrName>
                                        </p:attrNameLst>
                                      </p:cBhvr>
                                      <p:rCtr x="130" y="25069"/>
                                    </p:animMotion>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5" grpId="0" build="p"/>
      <p:bldP spid="6" grpId="0"/>
      <p:bldP spid="7" grpId="0"/>
      <p:bldP spid="9"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54FAF9-2E39-43EF-B7FB-0770939B8889}"/>
              </a:ext>
            </a:extLst>
          </p:cNvPr>
          <p:cNvSpPr/>
          <p:nvPr/>
        </p:nvSpPr>
        <p:spPr>
          <a:xfrm>
            <a:off x="2411895" y="2274838"/>
            <a:ext cx="7368209" cy="2308324"/>
          </a:xfrm>
          <a:prstGeom prst="rect">
            <a:avLst/>
          </a:prstGeom>
        </p:spPr>
        <p:txBody>
          <a:bodyPr wrap="square">
            <a:spAutoFit/>
          </a:bodyPr>
          <a:lstStyle/>
          <a:p>
            <a:pPr algn="ctr" fontAlgn="base"/>
            <a:r>
              <a:rPr lang="en-US" sz="4800" b="1" dirty="0">
                <a:solidFill>
                  <a:srgbClr val="FF6600"/>
                </a:solidFill>
                <a:latin typeface="Arial" panose="020B0604020202020204" pitchFamily="34" charset="0"/>
                <a:cs typeface="Arial" panose="020B0604020202020204" pitchFamily="34" charset="0"/>
              </a:rPr>
              <a:t>“The Lord rejects Saul as king because of his disobedience”</a:t>
            </a:r>
            <a:endParaRPr lang="en-US" sz="4800" b="1" dirty="0">
              <a:solidFill>
                <a:srgbClr val="FF66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A7A31EB-BBD4-43BF-953D-0701F3B7CD11}"/>
              </a:ext>
            </a:extLst>
          </p:cNvPr>
          <p:cNvSpPr/>
          <p:nvPr/>
        </p:nvSpPr>
        <p:spPr>
          <a:xfrm>
            <a:off x="1008968" y="968273"/>
            <a:ext cx="150714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15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871014"/>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D7C042-7FDA-40E1-836D-41B44B7B056B}"/>
              </a:ext>
            </a:extLst>
          </p:cNvPr>
          <p:cNvSpPr/>
          <p:nvPr/>
        </p:nvSpPr>
        <p:spPr>
          <a:xfrm>
            <a:off x="954157" y="1480100"/>
            <a:ext cx="2112121" cy="71065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513D54C-DB1D-4DB4-BFDE-5FD59E195296}"/>
              </a:ext>
            </a:extLst>
          </p:cNvPr>
          <p:cNvSpPr/>
          <p:nvPr/>
        </p:nvSpPr>
        <p:spPr>
          <a:xfrm>
            <a:off x="954157" y="1792462"/>
            <a:ext cx="9568069" cy="202228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F726DB9-320A-4139-BE05-AAD8465B48CF}"/>
              </a:ext>
            </a:extLst>
          </p:cNvPr>
          <p:cNvSpPr/>
          <p:nvPr/>
        </p:nvSpPr>
        <p:spPr>
          <a:xfrm>
            <a:off x="1073425" y="829773"/>
            <a:ext cx="8878957"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Because I (keep this commandment), it is okay if I (do not keep this commandment).</a:t>
            </a:r>
            <a:endPar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867B39F-A84B-4468-BC2B-5275045C1A3A}"/>
              </a:ext>
            </a:extLst>
          </p:cNvPr>
          <p:cNvSpPr/>
          <p:nvPr/>
        </p:nvSpPr>
        <p:spPr>
          <a:xfrm>
            <a:off x="1073425" y="1480100"/>
            <a:ext cx="19928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15:7-9 </a:t>
            </a:r>
          </a:p>
        </p:txBody>
      </p:sp>
      <p:sp>
        <p:nvSpPr>
          <p:cNvPr id="6" name="Rectangle 5">
            <a:extLst>
              <a:ext uri="{FF2B5EF4-FFF2-40B4-BE49-F238E27FC236}">
                <a16:creationId xmlns:a16="http://schemas.microsoft.com/office/drawing/2014/main" id="{9C6394F1-82BE-45AF-9677-18F3F9755A56}"/>
              </a:ext>
            </a:extLst>
          </p:cNvPr>
          <p:cNvSpPr/>
          <p:nvPr/>
        </p:nvSpPr>
        <p:spPr>
          <a:xfrm>
            <a:off x="1098824" y="4188070"/>
            <a:ext cx="928977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describe Saul’s obedience to the Lord’s command to destroy all the Amalekites and their livestock?</a:t>
            </a:r>
          </a:p>
        </p:txBody>
      </p:sp>
      <p:sp>
        <p:nvSpPr>
          <p:cNvPr id="7" name="Rectangle 6">
            <a:extLst>
              <a:ext uri="{FF2B5EF4-FFF2-40B4-BE49-F238E27FC236}">
                <a16:creationId xmlns:a16="http://schemas.microsoft.com/office/drawing/2014/main" id="{9230C20F-61D5-4141-B4B3-2409527F2AE6}"/>
              </a:ext>
            </a:extLst>
          </p:cNvPr>
          <p:cNvSpPr/>
          <p:nvPr/>
        </p:nvSpPr>
        <p:spPr>
          <a:xfrm>
            <a:off x="1073425" y="1783418"/>
            <a:ext cx="9429475"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Saul smote the Amalekites from Havilah until thou comest to Shur, that is over against Egypt.</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he took Agag the king of the Amalekites alive, and utterly destroyed all the people with the edge of the sword.</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But Saul and the people spared Agag, and the best of the sheep, and of the oxen, and of the fatlings, and the lambs, and all that was good, and would not utterly destroy them: but every thing that was vile and refuse, that they destroyed utterly.</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43160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1500"/>
                                        <p:tgtEl>
                                          <p:spTgt spid="9"/>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Right)">
                                      <p:cBhvr>
                                        <p:cTn id="10" dur="1500"/>
                                        <p:tgtEl>
                                          <p:spTgt spid="8"/>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Right)">
                                      <p:cBhvr>
                                        <p:cTn id="13" dur="1500"/>
                                        <p:tgtEl>
                                          <p:spTgt spid="5"/>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1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E36C58-3BB3-4C83-8F85-CC3A5D1432D9}"/>
              </a:ext>
            </a:extLst>
          </p:cNvPr>
          <p:cNvSpPr/>
          <p:nvPr/>
        </p:nvSpPr>
        <p:spPr>
          <a:xfrm>
            <a:off x="4185060" y="625013"/>
            <a:ext cx="3821880" cy="584775"/>
          </a:xfrm>
          <a:prstGeom prst="rect">
            <a:avLst/>
          </a:prstGeom>
          <a:noFill/>
        </p:spPr>
        <p:txBody>
          <a:bodyPr wrap="none" lIns="91440" tIns="45720" rIns="91440" bIns="45720">
            <a:spAutoFit/>
          </a:bodyPr>
          <a:lstStyle/>
          <a:p>
            <a:pPr fontAlgn="base"/>
            <a:r>
              <a:rPr lang="en-US" sz="3200" dirty="0">
                <a:solidFill>
                  <a:srgbClr val="2A3753"/>
                </a:solidFill>
                <a:latin typeface="MV Boli" panose="02000500030200090000" pitchFamily="2" charset="0"/>
                <a:cs typeface="MV Boli" panose="02000500030200090000" pitchFamily="2" charset="0"/>
              </a:rPr>
              <a:t>Saul’s Disobedience</a:t>
            </a:r>
          </a:p>
        </p:txBody>
      </p:sp>
      <p:sp>
        <p:nvSpPr>
          <p:cNvPr id="5" name="Rectangle 4">
            <a:extLst>
              <a:ext uri="{FF2B5EF4-FFF2-40B4-BE49-F238E27FC236}">
                <a16:creationId xmlns:a16="http://schemas.microsoft.com/office/drawing/2014/main" id="{3E590AEF-6C87-4792-B571-55BEDFDCD1C1}"/>
              </a:ext>
            </a:extLst>
          </p:cNvPr>
          <p:cNvSpPr/>
          <p:nvPr/>
        </p:nvSpPr>
        <p:spPr>
          <a:xfrm>
            <a:off x="934688" y="1630459"/>
            <a:ext cx="3533340" cy="353943"/>
          </a:xfrm>
          <a:prstGeom prst="rect">
            <a:avLst/>
          </a:prstGeom>
        </p:spPr>
        <p:txBody>
          <a:bodyPr wrap="none">
            <a:spAutoFit/>
          </a:bodyPr>
          <a:lstStyle/>
          <a:p>
            <a:pPr algn="just"/>
            <a:r>
              <a:rPr lang="en-US" sz="1700" b="1" dirty="0">
                <a:solidFill>
                  <a:schemeClr val="bg1"/>
                </a:solidFill>
                <a:latin typeface="Arial" panose="020B0604020202020204" pitchFamily="34" charset="0"/>
                <a:cs typeface="Arial" panose="020B0604020202020204" pitchFamily="34" charset="0"/>
              </a:rPr>
              <a:t>What did Saul say he had done?</a:t>
            </a:r>
          </a:p>
        </p:txBody>
      </p:sp>
      <p:sp>
        <p:nvSpPr>
          <p:cNvPr id="6" name="Rectangle 5">
            <a:extLst>
              <a:ext uri="{FF2B5EF4-FFF2-40B4-BE49-F238E27FC236}">
                <a16:creationId xmlns:a16="http://schemas.microsoft.com/office/drawing/2014/main" id="{B31338B7-21D5-4984-B63A-23DC66975D77}"/>
              </a:ext>
            </a:extLst>
          </p:cNvPr>
          <p:cNvSpPr/>
          <p:nvPr/>
        </p:nvSpPr>
        <p:spPr>
          <a:xfrm>
            <a:off x="934688" y="2271578"/>
            <a:ext cx="9871071"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did Saul try to justify the fact that he and his soldiers had been only partially obedient to the Lord’s commandment?</a:t>
            </a:r>
          </a:p>
        </p:txBody>
      </p:sp>
      <p:sp>
        <p:nvSpPr>
          <p:cNvPr id="7" name="Rectangle 6">
            <a:extLst>
              <a:ext uri="{FF2B5EF4-FFF2-40B4-BE49-F238E27FC236}">
                <a16:creationId xmlns:a16="http://schemas.microsoft.com/office/drawing/2014/main" id="{40E45ADC-FBC5-4534-82DC-C3570FF8F7EB}"/>
              </a:ext>
            </a:extLst>
          </p:cNvPr>
          <p:cNvSpPr/>
          <p:nvPr/>
        </p:nvSpPr>
        <p:spPr>
          <a:xfrm>
            <a:off x="934688" y="3119400"/>
            <a:ext cx="5963492" cy="353943"/>
          </a:xfrm>
          <a:prstGeom prst="rect">
            <a:avLst/>
          </a:prstGeom>
        </p:spPr>
        <p:txBody>
          <a:bodyPr wrap="none">
            <a:spAutoFit/>
          </a:bodyPr>
          <a:lstStyle/>
          <a:p>
            <a:pPr algn="just"/>
            <a:r>
              <a:rPr lang="en-US" sz="1700" b="1" dirty="0">
                <a:solidFill>
                  <a:schemeClr val="bg1"/>
                </a:solidFill>
                <a:latin typeface="Arial" panose="020B0604020202020204" pitchFamily="34" charset="0"/>
                <a:cs typeface="Arial" panose="020B0604020202020204" pitchFamily="34" charset="0"/>
              </a:rPr>
              <a:t>How had Saul changed since he was anointed as king? </a:t>
            </a:r>
          </a:p>
        </p:txBody>
      </p:sp>
      <p:sp>
        <p:nvSpPr>
          <p:cNvPr id="8" name="Rectangle 7">
            <a:extLst>
              <a:ext uri="{FF2B5EF4-FFF2-40B4-BE49-F238E27FC236}">
                <a16:creationId xmlns:a16="http://schemas.microsoft.com/office/drawing/2014/main" id="{3307FE48-039F-47CA-83FB-23357E576D4D}"/>
              </a:ext>
            </a:extLst>
          </p:cNvPr>
          <p:cNvSpPr/>
          <p:nvPr/>
        </p:nvSpPr>
        <p:spPr>
          <a:xfrm>
            <a:off x="960336" y="3844563"/>
            <a:ext cx="5937844" cy="353943"/>
          </a:xfrm>
          <a:prstGeom prst="rect">
            <a:avLst/>
          </a:prstGeom>
        </p:spPr>
        <p:txBody>
          <a:bodyPr wrap="none">
            <a:spAutoFit/>
          </a:bodyPr>
          <a:lstStyle/>
          <a:p>
            <a:pPr algn="just"/>
            <a:r>
              <a:rPr lang="en-US" sz="1700" b="1" dirty="0">
                <a:solidFill>
                  <a:schemeClr val="bg1"/>
                </a:solidFill>
                <a:latin typeface="Arial" panose="020B0604020202020204" pitchFamily="34" charset="0"/>
                <a:cs typeface="Arial" panose="020B0604020202020204" pitchFamily="34" charset="0"/>
              </a:rPr>
              <a:t>Even after being rebuked by Samuel, what did Saul do?</a:t>
            </a:r>
          </a:p>
        </p:txBody>
      </p:sp>
      <p:sp>
        <p:nvSpPr>
          <p:cNvPr id="9" name="Rectangle 8">
            <a:extLst>
              <a:ext uri="{FF2B5EF4-FFF2-40B4-BE49-F238E27FC236}">
                <a16:creationId xmlns:a16="http://schemas.microsoft.com/office/drawing/2014/main" id="{04451623-301A-4756-8DE6-82F2A4A0C756}"/>
              </a:ext>
            </a:extLst>
          </p:cNvPr>
          <p:cNvSpPr/>
          <p:nvPr/>
        </p:nvSpPr>
        <p:spPr>
          <a:xfrm>
            <a:off x="934688" y="4646633"/>
            <a:ext cx="8646634"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did Samuel teach was more important than making animal sacrifices?</a:t>
            </a:r>
          </a:p>
        </p:txBody>
      </p:sp>
      <p:sp>
        <p:nvSpPr>
          <p:cNvPr id="10" name="Rectangle 9">
            <a:extLst>
              <a:ext uri="{FF2B5EF4-FFF2-40B4-BE49-F238E27FC236}">
                <a16:creationId xmlns:a16="http://schemas.microsoft.com/office/drawing/2014/main" id="{E2A76E27-DF75-439E-9DD1-9D5094165006}"/>
              </a:ext>
            </a:extLst>
          </p:cNvPr>
          <p:cNvSpPr/>
          <p:nvPr/>
        </p:nvSpPr>
        <p:spPr>
          <a:xfrm>
            <a:off x="960336" y="5448703"/>
            <a:ext cx="5282215" cy="353943"/>
          </a:xfrm>
          <a:prstGeom prst="rect">
            <a:avLst/>
          </a:prstGeom>
        </p:spPr>
        <p:txBody>
          <a:bodyPr wrap="none">
            <a:spAutoFit/>
          </a:bodyPr>
          <a:lstStyle/>
          <a:p>
            <a:pPr algn="just"/>
            <a:r>
              <a:rPr lang="en-US" sz="1700" b="1" dirty="0">
                <a:solidFill>
                  <a:schemeClr val="bg1"/>
                </a:solidFill>
                <a:latin typeface="Arial" panose="020B0604020202020204" pitchFamily="34" charset="0"/>
                <a:cs typeface="Arial" panose="020B0604020202020204" pitchFamily="34" charset="0"/>
              </a:rPr>
              <a:t>What reason did Saul give for his disobedience? </a:t>
            </a:r>
          </a:p>
        </p:txBody>
      </p:sp>
      <p:sp>
        <p:nvSpPr>
          <p:cNvPr id="11" name="Rectangle 10">
            <a:extLst>
              <a:ext uri="{FF2B5EF4-FFF2-40B4-BE49-F238E27FC236}">
                <a16:creationId xmlns:a16="http://schemas.microsoft.com/office/drawing/2014/main" id="{63DFCEBB-A631-46B3-9FEA-EEB1AFC5BD6D}"/>
              </a:ext>
            </a:extLst>
          </p:cNvPr>
          <p:cNvSpPr/>
          <p:nvPr/>
        </p:nvSpPr>
        <p:spPr>
          <a:xfrm>
            <a:off x="960336" y="6232987"/>
            <a:ext cx="5434436" cy="353943"/>
          </a:xfrm>
          <a:prstGeom prst="rect">
            <a:avLst/>
          </a:prstGeom>
        </p:spPr>
        <p:txBody>
          <a:bodyPr wrap="none">
            <a:spAutoFit/>
          </a:bodyPr>
          <a:lstStyle/>
          <a:p>
            <a:pPr algn="just"/>
            <a:r>
              <a:rPr lang="en-US" sz="1700" b="1" dirty="0">
                <a:solidFill>
                  <a:schemeClr val="bg1"/>
                </a:solidFill>
                <a:latin typeface="Arial" panose="020B0604020202020204" pitchFamily="34" charset="0"/>
                <a:cs typeface="Arial" panose="020B0604020202020204" pitchFamily="34" charset="0"/>
              </a:rPr>
              <a:t>What principles can we learn from Saul’s mistake?</a:t>
            </a:r>
          </a:p>
        </p:txBody>
      </p:sp>
      <p:sp>
        <p:nvSpPr>
          <p:cNvPr id="12" name="Rectangle 11">
            <a:extLst>
              <a:ext uri="{FF2B5EF4-FFF2-40B4-BE49-F238E27FC236}">
                <a16:creationId xmlns:a16="http://schemas.microsoft.com/office/drawing/2014/main" id="{C3937ECC-3615-4E5D-9FD9-CC704C4A14C6}"/>
              </a:ext>
            </a:extLst>
          </p:cNvPr>
          <p:cNvSpPr/>
          <p:nvPr/>
        </p:nvSpPr>
        <p:spPr>
          <a:xfrm>
            <a:off x="4945685" y="1094894"/>
            <a:ext cx="22493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15:13-24</a:t>
            </a:r>
          </a:p>
        </p:txBody>
      </p:sp>
      <p:sp>
        <p:nvSpPr>
          <p:cNvPr id="13" name="Rectangle 12">
            <a:extLst>
              <a:ext uri="{FF2B5EF4-FFF2-40B4-BE49-F238E27FC236}">
                <a16:creationId xmlns:a16="http://schemas.microsoft.com/office/drawing/2014/main" id="{E99197E5-0CEB-440D-9351-1D078011856D}"/>
              </a:ext>
            </a:extLst>
          </p:cNvPr>
          <p:cNvSpPr/>
          <p:nvPr/>
        </p:nvSpPr>
        <p:spPr>
          <a:xfrm>
            <a:off x="4468028" y="1628469"/>
            <a:ext cx="1287532" cy="369332"/>
          </a:xfrm>
          <a:prstGeom prst="rect">
            <a:avLst/>
          </a:prstGeom>
        </p:spPr>
        <p:txBody>
          <a:bodyPr wrap="none">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(verse 13.)</a:t>
            </a:r>
          </a:p>
        </p:txBody>
      </p:sp>
      <p:sp>
        <p:nvSpPr>
          <p:cNvPr id="14" name="Rectangle 13">
            <a:extLst>
              <a:ext uri="{FF2B5EF4-FFF2-40B4-BE49-F238E27FC236}">
                <a16:creationId xmlns:a16="http://schemas.microsoft.com/office/drawing/2014/main" id="{2B06C67F-E901-4F4D-8376-92059C4A21BD}"/>
              </a:ext>
            </a:extLst>
          </p:cNvPr>
          <p:cNvSpPr/>
          <p:nvPr/>
        </p:nvSpPr>
        <p:spPr>
          <a:xfrm>
            <a:off x="3916434" y="2517799"/>
            <a:ext cx="1287532" cy="369332"/>
          </a:xfrm>
          <a:prstGeom prst="rect">
            <a:avLst/>
          </a:prstGeom>
        </p:spPr>
        <p:txBody>
          <a:bodyPr wrap="none">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(verse 15.)</a:t>
            </a:r>
          </a:p>
        </p:txBody>
      </p:sp>
      <p:sp>
        <p:nvSpPr>
          <p:cNvPr id="15" name="Rectangle 14">
            <a:extLst>
              <a:ext uri="{FF2B5EF4-FFF2-40B4-BE49-F238E27FC236}">
                <a16:creationId xmlns:a16="http://schemas.microsoft.com/office/drawing/2014/main" id="{A5622489-72CF-4F09-A1DA-17F927C60F68}"/>
              </a:ext>
            </a:extLst>
          </p:cNvPr>
          <p:cNvSpPr/>
          <p:nvPr/>
        </p:nvSpPr>
        <p:spPr>
          <a:xfrm>
            <a:off x="6773575" y="3111705"/>
            <a:ext cx="1351652" cy="369332"/>
          </a:xfrm>
          <a:prstGeom prst="rect">
            <a:avLst/>
          </a:prstGeom>
        </p:spPr>
        <p:txBody>
          <a:bodyPr wrap="none">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(verse 17.)</a:t>
            </a:r>
          </a:p>
        </p:txBody>
      </p:sp>
      <p:sp>
        <p:nvSpPr>
          <p:cNvPr id="16" name="Rectangle 15">
            <a:extLst>
              <a:ext uri="{FF2B5EF4-FFF2-40B4-BE49-F238E27FC236}">
                <a16:creationId xmlns:a16="http://schemas.microsoft.com/office/drawing/2014/main" id="{10F64BF5-ED93-4DE1-A536-F5805B6B9E62}"/>
              </a:ext>
            </a:extLst>
          </p:cNvPr>
          <p:cNvSpPr/>
          <p:nvPr/>
        </p:nvSpPr>
        <p:spPr>
          <a:xfrm>
            <a:off x="6898180" y="3821104"/>
            <a:ext cx="1287532" cy="369332"/>
          </a:xfrm>
          <a:prstGeom prst="rect">
            <a:avLst/>
          </a:prstGeom>
        </p:spPr>
        <p:txBody>
          <a:bodyPr wrap="none">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(verse 21.)</a:t>
            </a:r>
          </a:p>
        </p:txBody>
      </p:sp>
      <p:sp>
        <p:nvSpPr>
          <p:cNvPr id="17" name="Rectangle 16">
            <a:extLst>
              <a:ext uri="{FF2B5EF4-FFF2-40B4-BE49-F238E27FC236}">
                <a16:creationId xmlns:a16="http://schemas.microsoft.com/office/drawing/2014/main" id="{6517B84A-4018-4EE9-BD3B-8376ACCE3273}"/>
              </a:ext>
            </a:extLst>
          </p:cNvPr>
          <p:cNvSpPr/>
          <p:nvPr/>
        </p:nvSpPr>
        <p:spPr>
          <a:xfrm>
            <a:off x="8823231" y="4631244"/>
            <a:ext cx="1287532" cy="369332"/>
          </a:xfrm>
          <a:prstGeom prst="rect">
            <a:avLst/>
          </a:prstGeom>
        </p:spPr>
        <p:txBody>
          <a:bodyPr wrap="none">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(verse 22.)</a:t>
            </a:r>
          </a:p>
        </p:txBody>
      </p:sp>
      <p:sp>
        <p:nvSpPr>
          <p:cNvPr id="18" name="Rectangle 17">
            <a:extLst>
              <a:ext uri="{FF2B5EF4-FFF2-40B4-BE49-F238E27FC236}">
                <a16:creationId xmlns:a16="http://schemas.microsoft.com/office/drawing/2014/main" id="{9E3CB208-6577-414C-AAE3-9F1260FB4F22}"/>
              </a:ext>
            </a:extLst>
          </p:cNvPr>
          <p:cNvSpPr/>
          <p:nvPr/>
        </p:nvSpPr>
        <p:spPr>
          <a:xfrm>
            <a:off x="6201014" y="5422847"/>
            <a:ext cx="1287532" cy="369332"/>
          </a:xfrm>
          <a:prstGeom prst="rect">
            <a:avLst/>
          </a:prstGeom>
        </p:spPr>
        <p:txBody>
          <a:bodyPr wrap="none">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(verse 24.)</a:t>
            </a:r>
          </a:p>
        </p:txBody>
      </p:sp>
    </p:spTree>
    <p:extLst>
      <p:ext uri="{BB962C8B-B14F-4D97-AF65-F5344CB8AC3E}">
        <p14:creationId xmlns:p14="http://schemas.microsoft.com/office/powerpoint/2010/main" val="3289551567"/>
      </p:ext>
    </p:extLst>
  </p:cSld>
  <p:clrMapOvr>
    <a:masterClrMapping/>
  </p:clrMapOvr>
  <mc:AlternateContent xmlns:mc="http://schemas.openxmlformats.org/markup-compatibility/2006" xmlns:p14="http://schemas.microsoft.com/office/powerpoint/2010/main">
    <mc:Choice Requires="p14">
      <p:transition spd="slow" p14:dur="3000">
        <p14:glitter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750"/>
                                        <p:tgtEl>
                                          <p:spTgt spid="6">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750"/>
                                        <p:tgtEl>
                                          <p:spTgt spid="7"/>
                                        </p:tgtEl>
                                      </p:cBhvr>
                                    </p:animEffect>
                                  </p:childTnLst>
                                </p:cTn>
                              </p:par>
                              <p:par>
                                <p:cTn id="14" presetID="10" presetClass="entr" presetSubtype="0" fill="hold" nodeType="withEffect">
                                  <p:stCondLst>
                                    <p:cond delay="50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1750"/>
                                        <p:tgtEl>
                                          <p:spTgt spid="8">
                                            <p:txEl>
                                              <p:pRg st="0" end="0"/>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750"/>
                                        <p:tgtEl>
                                          <p:spTgt spid="9">
                                            <p:txEl>
                                              <p:pRg st="0" end="0"/>
                                            </p:txEl>
                                          </p:spTgt>
                                        </p:tgtEl>
                                      </p:cBhvr>
                                    </p:animEffect>
                                  </p:childTnLst>
                                </p:cTn>
                              </p:par>
                              <p:par>
                                <p:cTn id="20" presetID="10" presetClass="entr" presetSubtype="0" fill="hold" nodeType="withEffect">
                                  <p:stCondLst>
                                    <p:cond delay="50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750"/>
                                        <p:tgtEl>
                                          <p:spTgt spid="10">
                                            <p:txEl>
                                              <p:pRg st="0" end="0"/>
                                            </p:txEl>
                                          </p:spTgt>
                                        </p:tgtEl>
                                      </p:cBhvr>
                                    </p:animEffect>
                                  </p:childTnLst>
                                </p:cTn>
                              </p:par>
                              <p:par>
                                <p:cTn id="23" presetID="10" presetClass="entr" presetSubtype="0" fill="hold" nodeType="withEffect">
                                  <p:stCondLst>
                                    <p:cond delay="50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1750"/>
                                        <p:tgtEl>
                                          <p:spTgt spid="11">
                                            <p:txEl>
                                              <p:pRg st="0" end="0"/>
                                            </p:txEl>
                                          </p:spTgt>
                                        </p:tgtEl>
                                      </p:cBhvr>
                                    </p:animEffect>
                                  </p:childTnLst>
                                </p:cTn>
                              </p:par>
                            </p:childTnLst>
                          </p:cTn>
                        </p:par>
                        <p:par>
                          <p:cTn id="26" fill="hold">
                            <p:stCondLst>
                              <p:cond delay="2250"/>
                            </p:stCondLst>
                            <p:childTnLst>
                              <p:par>
                                <p:cTn id="27" presetID="18" presetClass="entr" presetSubtype="9"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strips(upLeft)">
                                      <p:cBhvr>
                                        <p:cTn id="29" dur="1000"/>
                                        <p:tgtEl>
                                          <p:spTgt spid="13"/>
                                        </p:tgtEl>
                                      </p:cBhvr>
                                    </p:animEffect>
                                  </p:childTnLst>
                                </p:cTn>
                              </p:par>
                            </p:childTnLst>
                          </p:cTn>
                        </p:par>
                        <p:par>
                          <p:cTn id="30" fill="hold">
                            <p:stCondLst>
                              <p:cond delay="3250"/>
                            </p:stCondLst>
                            <p:childTnLst>
                              <p:par>
                                <p:cTn id="31" presetID="18" presetClass="entr" presetSubtype="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strips(downRight)">
                                      <p:cBhvr>
                                        <p:cTn id="33" dur="1000"/>
                                        <p:tgtEl>
                                          <p:spTgt spid="14"/>
                                        </p:tgtEl>
                                      </p:cBhvr>
                                    </p:animEffect>
                                  </p:childTnLst>
                                </p:cTn>
                              </p:par>
                            </p:childTnLst>
                          </p:cTn>
                        </p:par>
                        <p:par>
                          <p:cTn id="34" fill="hold">
                            <p:stCondLst>
                              <p:cond delay="4250"/>
                            </p:stCondLst>
                            <p:childTnLst>
                              <p:par>
                                <p:cTn id="35" presetID="18" presetClass="entr" presetSubtype="9"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strips(upLeft)">
                                      <p:cBhvr>
                                        <p:cTn id="37" dur="1000"/>
                                        <p:tgtEl>
                                          <p:spTgt spid="15"/>
                                        </p:tgtEl>
                                      </p:cBhvr>
                                    </p:animEffect>
                                  </p:childTnLst>
                                </p:cTn>
                              </p:par>
                            </p:childTnLst>
                          </p:cTn>
                        </p:par>
                        <p:par>
                          <p:cTn id="38" fill="hold">
                            <p:stCondLst>
                              <p:cond delay="5250"/>
                            </p:stCondLst>
                            <p:childTnLst>
                              <p:par>
                                <p:cTn id="39" presetID="18" presetClass="entr" presetSubtype="6"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strips(downRight)">
                                      <p:cBhvr>
                                        <p:cTn id="41" dur="1000"/>
                                        <p:tgtEl>
                                          <p:spTgt spid="16"/>
                                        </p:tgtEl>
                                      </p:cBhvr>
                                    </p:animEffect>
                                  </p:childTnLst>
                                </p:cTn>
                              </p:par>
                            </p:childTnLst>
                          </p:cTn>
                        </p:par>
                        <p:par>
                          <p:cTn id="42" fill="hold">
                            <p:stCondLst>
                              <p:cond delay="6250"/>
                            </p:stCondLst>
                            <p:childTnLst>
                              <p:par>
                                <p:cTn id="43" presetID="18" presetClass="entr" presetSubtype="9"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strips(upLeft)">
                                      <p:cBhvr>
                                        <p:cTn id="45" dur="1000"/>
                                        <p:tgtEl>
                                          <p:spTgt spid="17"/>
                                        </p:tgtEl>
                                      </p:cBhvr>
                                    </p:animEffect>
                                  </p:childTnLst>
                                </p:cTn>
                              </p:par>
                            </p:childTnLst>
                          </p:cTn>
                        </p:par>
                        <p:par>
                          <p:cTn id="46" fill="hold">
                            <p:stCondLst>
                              <p:cond delay="7250"/>
                            </p:stCondLst>
                            <p:childTnLst>
                              <p:par>
                                <p:cTn id="47" presetID="18" presetClass="entr" presetSubtype="6"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strips(downRight)">
                                      <p:cBhvr>
                                        <p:cTn id="4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1BFB29-188A-465E-AB30-8EC96224FBF7}"/>
              </a:ext>
            </a:extLst>
          </p:cNvPr>
          <p:cNvSpPr/>
          <p:nvPr/>
        </p:nvSpPr>
        <p:spPr>
          <a:xfrm>
            <a:off x="1109272" y="1152939"/>
            <a:ext cx="9474200" cy="646331"/>
          </a:xfrm>
          <a:prstGeom prst="rect">
            <a:avLst/>
          </a:prstGeom>
        </p:spPr>
        <p:txBody>
          <a:bodyPr wrap="square">
            <a:spAutoFit/>
          </a:bodyPr>
          <a:lstStyle/>
          <a:p>
            <a:pPr algn="ct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greatest offering we can give to the Lord is our complete obedience to Him. Seeking to please others rather than the Lord can lead us to disobey His commandments.</a:t>
            </a:r>
          </a:p>
        </p:txBody>
      </p:sp>
      <p:sp>
        <p:nvSpPr>
          <p:cNvPr id="4" name="Rectangle 3">
            <a:extLst>
              <a:ext uri="{FF2B5EF4-FFF2-40B4-BE49-F238E27FC236}">
                <a16:creationId xmlns:a16="http://schemas.microsoft.com/office/drawing/2014/main" id="{7DCCB9BB-3B46-4A9C-BB58-652C53F818C5}"/>
              </a:ext>
            </a:extLst>
          </p:cNvPr>
          <p:cNvSpPr/>
          <p:nvPr/>
        </p:nvSpPr>
        <p:spPr>
          <a:xfrm>
            <a:off x="1020096" y="3059668"/>
            <a:ext cx="867410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obedience to the Lord’s commandments help us become like Him?</a:t>
            </a:r>
          </a:p>
        </p:txBody>
      </p:sp>
    </p:spTree>
    <p:extLst>
      <p:ext uri="{BB962C8B-B14F-4D97-AF65-F5344CB8AC3E}">
        <p14:creationId xmlns:p14="http://schemas.microsoft.com/office/powerpoint/2010/main" val="1566669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strVal val="4*#ppt_w"/>
                                          </p:val>
                                        </p:tav>
                                        <p:tav tm="100000">
                                          <p:val>
                                            <p:strVal val="#ppt_w"/>
                                          </p:val>
                                        </p:tav>
                                      </p:tavLst>
                                    </p:anim>
                                    <p:anim calcmode="lin" valueType="num">
                                      <p:cBhvr>
                                        <p:cTn id="8" dur="1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Seer Stones and the Translation of the Book of Mormon">
            <a:hlinkClick r:id="" action="ppaction://media"/>
            <a:extLst>
              <a:ext uri="{FF2B5EF4-FFF2-40B4-BE49-F238E27FC236}">
                <a16:creationId xmlns:a16="http://schemas.microsoft.com/office/drawing/2014/main" id="{F61F1C53-E68B-4FF9-A843-08E002DEA808}"/>
              </a:ext>
            </a:extLst>
          </p:cNvPr>
          <p:cNvPicPr>
            <a:picLocks noRot="1" noChangeAspect="1"/>
          </p:cNvPicPr>
          <p:nvPr>
            <a:videoFile r:link="rId1"/>
          </p:nvPr>
        </p:nvPicPr>
        <p:blipFill>
          <a:blip r:embed="rId3"/>
          <a:stretch>
            <a:fillRect/>
          </a:stretch>
        </p:blipFill>
        <p:spPr>
          <a:xfrm>
            <a:off x="1847942" y="1369944"/>
            <a:ext cx="8496116" cy="477906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3866941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Prophets, Seers, and Revelators">
            <a:hlinkClick r:id="" action="ppaction://media"/>
            <a:extLst>
              <a:ext uri="{FF2B5EF4-FFF2-40B4-BE49-F238E27FC236}">
                <a16:creationId xmlns:a16="http://schemas.microsoft.com/office/drawing/2014/main" id="{976C68CA-9BB1-4297-B7C7-76262604D5EE}"/>
              </a:ext>
            </a:extLst>
          </p:cNvPr>
          <p:cNvPicPr>
            <a:picLocks noRot="1" noChangeAspect="1"/>
          </p:cNvPicPr>
          <p:nvPr>
            <a:videoFile r:link="rId1"/>
          </p:nvPr>
        </p:nvPicPr>
        <p:blipFill>
          <a:blip r:embed="rId3"/>
          <a:stretch>
            <a:fillRect/>
          </a:stretch>
        </p:blipFill>
        <p:spPr>
          <a:xfrm>
            <a:off x="2036418" y="1581978"/>
            <a:ext cx="8119164" cy="456703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957335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1" y="406428"/>
            <a:ext cx="2166943"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LESSONs 84 &amp; 85</a:t>
            </a:r>
          </a:p>
        </p:txBody>
      </p:sp>
      <p:sp>
        <p:nvSpPr>
          <p:cNvPr id="5" name="Rectangle 4">
            <a:extLst>
              <a:ext uri="{FF2B5EF4-FFF2-40B4-BE49-F238E27FC236}">
                <a16:creationId xmlns:a16="http://schemas.microsoft.com/office/drawing/2014/main" id="{9730D3E1-34F8-4D55-8AC5-8EFF6493E0E2}"/>
              </a:ext>
            </a:extLst>
          </p:cNvPr>
          <p:cNvSpPr/>
          <p:nvPr/>
        </p:nvSpPr>
        <p:spPr>
          <a:xfrm>
            <a:off x="3389970" y="2921168"/>
            <a:ext cx="5412059" cy="1015663"/>
          </a:xfrm>
          <a:prstGeom prst="rect">
            <a:avLst/>
          </a:prstGeom>
        </p:spPr>
        <p:txBody>
          <a:bodyPr wrap="none">
            <a:spAutoFit/>
          </a:bodyPr>
          <a:lstStyle/>
          <a:p>
            <a:pPr fontAlgn="base"/>
            <a:r>
              <a:rPr lang="en-US" sz="6000" b="1" dirty="0">
                <a:solidFill>
                  <a:schemeClr val="accent4">
                    <a:lumMod val="50000"/>
                  </a:schemeClr>
                </a:solidFill>
                <a:latin typeface="Myanmar Text" panose="020B0502040204020203" pitchFamily="34" charset="0"/>
                <a:cs typeface="Myanmar Text" panose="020B0502040204020203" pitchFamily="34" charset="0"/>
              </a:rPr>
              <a:t>1 Samuel 9–15</a:t>
            </a:r>
            <a:endParaRPr lang="en-US" sz="6000" b="1" i="0" dirty="0">
              <a:solidFill>
                <a:schemeClr val="accent4">
                  <a:lumMod val="50000"/>
                </a:schemeClr>
              </a:solidFill>
              <a:effectLst/>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1630392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E8F199-E885-4510-AD40-A66DFA051D13}"/>
              </a:ext>
            </a:extLst>
          </p:cNvPr>
          <p:cNvSpPr/>
          <p:nvPr/>
        </p:nvSpPr>
        <p:spPr>
          <a:xfrm>
            <a:off x="2015395" y="3075057"/>
            <a:ext cx="8161209" cy="707886"/>
          </a:xfrm>
          <a:prstGeom prst="rect">
            <a:avLst/>
          </a:prstGeom>
        </p:spPr>
        <p:txBody>
          <a:bodyPr wrap="none">
            <a:spAutoFit/>
          </a:bodyPr>
          <a:lstStyle/>
          <a:p>
            <a:pPr fontAlgn="base"/>
            <a:r>
              <a:rPr lang="en-US" sz="4000" b="1" dirty="0">
                <a:solidFill>
                  <a:schemeClr val="tx2">
                    <a:lumMod val="75000"/>
                  </a:schemeClr>
                </a:solidFill>
                <a:latin typeface="Arial" panose="020B0604020202020204" pitchFamily="34" charset="0"/>
                <a:cs typeface="Arial" panose="020B0604020202020204" pitchFamily="34" charset="0"/>
              </a:rPr>
              <a:t>“The Lord leads Saul to Samuel”</a:t>
            </a:r>
            <a:endParaRPr lang="en-US" sz="4000" b="1" dirty="0">
              <a:solidFill>
                <a:schemeClr val="tx2">
                  <a:lumMod val="75000"/>
                </a:schemeClr>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A067365-8977-4873-887C-7739B7F4345F}"/>
              </a:ext>
            </a:extLst>
          </p:cNvPr>
          <p:cNvSpPr/>
          <p:nvPr/>
        </p:nvSpPr>
        <p:spPr>
          <a:xfrm>
            <a:off x="914400" y="783607"/>
            <a:ext cx="139012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9</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9181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3B184F6-5762-45A7-A3C4-353F3686EE10}"/>
              </a:ext>
            </a:extLst>
          </p:cNvPr>
          <p:cNvSpPr/>
          <p:nvPr/>
        </p:nvSpPr>
        <p:spPr>
          <a:xfrm>
            <a:off x="693739" y="3893180"/>
            <a:ext cx="1659429" cy="57737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6520A3B-E783-4E7E-AF03-9035A79559CF}"/>
              </a:ext>
            </a:extLst>
          </p:cNvPr>
          <p:cNvSpPr/>
          <p:nvPr/>
        </p:nvSpPr>
        <p:spPr>
          <a:xfrm>
            <a:off x="693739" y="4226777"/>
            <a:ext cx="9969572" cy="83351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8DBB75-F46C-4784-98A4-08877741064D}"/>
              </a:ext>
            </a:extLst>
          </p:cNvPr>
          <p:cNvSpPr/>
          <p:nvPr/>
        </p:nvSpPr>
        <p:spPr>
          <a:xfrm>
            <a:off x="693739" y="1260790"/>
            <a:ext cx="1851789" cy="68728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DF30752-CA68-4DB4-BAA0-3B6F8D31A00F}"/>
              </a:ext>
            </a:extLst>
          </p:cNvPr>
          <p:cNvSpPr/>
          <p:nvPr/>
        </p:nvSpPr>
        <p:spPr>
          <a:xfrm>
            <a:off x="693739" y="1590366"/>
            <a:ext cx="9969572" cy="139381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9A36A6D-41FB-48D3-92F1-EC0DC7C6C2AA}"/>
              </a:ext>
            </a:extLst>
          </p:cNvPr>
          <p:cNvSpPr/>
          <p:nvPr/>
        </p:nvSpPr>
        <p:spPr>
          <a:xfrm>
            <a:off x="693739" y="783607"/>
            <a:ext cx="5530873" cy="369332"/>
          </a:xfrm>
          <a:prstGeom prst="rect">
            <a:avLst/>
          </a:prstGeom>
        </p:spPr>
        <p:txBody>
          <a:bodyPr wrap="none">
            <a:spAutoFit/>
          </a:bodyPr>
          <a:lstStyle/>
          <a:p>
            <a:r>
              <a:rPr lang="en-US" b="1" dirty="0">
                <a:solidFill>
                  <a:schemeClr val="bg1"/>
                </a:solidFill>
                <a:latin typeface="Open Sans"/>
              </a:rPr>
              <a:t>To what or whom would you go for advice? Why?</a:t>
            </a:r>
            <a:endParaRPr lang="en-US" b="1" dirty="0">
              <a:solidFill>
                <a:schemeClr val="bg1"/>
              </a:solidFill>
            </a:endParaRPr>
          </a:p>
        </p:txBody>
      </p:sp>
      <p:sp>
        <p:nvSpPr>
          <p:cNvPr id="4" name="Rectangle 3">
            <a:extLst>
              <a:ext uri="{FF2B5EF4-FFF2-40B4-BE49-F238E27FC236}">
                <a16:creationId xmlns:a16="http://schemas.microsoft.com/office/drawing/2014/main" id="{3AF5381F-3C49-4544-A8D6-4BEE8F7903E2}"/>
              </a:ext>
            </a:extLst>
          </p:cNvPr>
          <p:cNvSpPr/>
          <p:nvPr/>
        </p:nvSpPr>
        <p:spPr>
          <a:xfrm>
            <a:off x="693739" y="1260790"/>
            <a:ext cx="18517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9:1–2</a:t>
            </a:r>
          </a:p>
        </p:txBody>
      </p:sp>
      <p:sp>
        <p:nvSpPr>
          <p:cNvPr id="5" name="Rectangle 4">
            <a:extLst>
              <a:ext uri="{FF2B5EF4-FFF2-40B4-BE49-F238E27FC236}">
                <a16:creationId xmlns:a16="http://schemas.microsoft.com/office/drawing/2014/main" id="{D5E136A3-CB78-45FE-A1EE-EDD157D0E4EC}"/>
              </a:ext>
            </a:extLst>
          </p:cNvPr>
          <p:cNvSpPr/>
          <p:nvPr/>
        </p:nvSpPr>
        <p:spPr>
          <a:xfrm>
            <a:off x="693739" y="3244334"/>
            <a:ext cx="485684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were some of Saul’s characteristics?</a:t>
            </a:r>
          </a:p>
        </p:txBody>
      </p:sp>
      <p:sp>
        <p:nvSpPr>
          <p:cNvPr id="6" name="Rectangle 5">
            <a:extLst>
              <a:ext uri="{FF2B5EF4-FFF2-40B4-BE49-F238E27FC236}">
                <a16:creationId xmlns:a16="http://schemas.microsoft.com/office/drawing/2014/main" id="{7A06F578-4E68-4BA6-8CA7-CE03CFA3E07C}"/>
              </a:ext>
            </a:extLst>
          </p:cNvPr>
          <p:cNvSpPr/>
          <p:nvPr/>
        </p:nvSpPr>
        <p:spPr>
          <a:xfrm>
            <a:off x="693739" y="1520712"/>
            <a:ext cx="9969572"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Now there was a man of Benjamin, whose name was Kish, the son of Abiel, the son of Zeror, the son of Bechorath, the son of Aphiah, a Benjamite, a mighty man of power.</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he had a son, whose name was Saul, a choice young man, and a goodly: and there was not among the children of Israel a goodlier person than he: from his shoulders and upward he washigher than any of the people.</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F488AA1-DF77-443A-B760-49C15EEE6A33}"/>
              </a:ext>
            </a:extLst>
          </p:cNvPr>
          <p:cNvSpPr/>
          <p:nvPr/>
        </p:nvSpPr>
        <p:spPr>
          <a:xfrm>
            <a:off x="693739" y="3857445"/>
            <a:ext cx="1659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9:6 </a:t>
            </a:r>
          </a:p>
        </p:txBody>
      </p:sp>
      <p:sp>
        <p:nvSpPr>
          <p:cNvPr id="8" name="Rectangle 7">
            <a:extLst>
              <a:ext uri="{FF2B5EF4-FFF2-40B4-BE49-F238E27FC236}">
                <a16:creationId xmlns:a16="http://schemas.microsoft.com/office/drawing/2014/main" id="{C308B896-0A3C-41B4-B6BF-9ACBCF3EAA87}"/>
              </a:ext>
            </a:extLst>
          </p:cNvPr>
          <p:cNvSpPr/>
          <p:nvPr/>
        </p:nvSpPr>
        <p:spPr>
          <a:xfrm>
            <a:off x="693739" y="5351410"/>
            <a:ext cx="386939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Saul’s servant suggest?</a:t>
            </a:r>
          </a:p>
        </p:txBody>
      </p:sp>
      <p:sp>
        <p:nvSpPr>
          <p:cNvPr id="9" name="Rectangle 8">
            <a:extLst>
              <a:ext uri="{FF2B5EF4-FFF2-40B4-BE49-F238E27FC236}">
                <a16:creationId xmlns:a16="http://schemas.microsoft.com/office/drawing/2014/main" id="{DE7C5C17-B867-4E34-AEF9-4F42C8C78491}"/>
              </a:ext>
            </a:extLst>
          </p:cNvPr>
          <p:cNvSpPr/>
          <p:nvPr/>
        </p:nvSpPr>
        <p:spPr>
          <a:xfrm>
            <a:off x="693739" y="4136959"/>
            <a:ext cx="9969572" cy="923330"/>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And he said unto him, Behold now, there is in this city a man of God, and he is an honourable man; all that he saith cometh surely to pass: now let us go thither; peradventure he can shew us our way that we should go.</a:t>
            </a:r>
          </a:p>
        </p:txBody>
      </p:sp>
    </p:spTree>
    <p:extLst>
      <p:ext uri="{BB962C8B-B14F-4D97-AF65-F5344CB8AC3E}">
        <p14:creationId xmlns:p14="http://schemas.microsoft.com/office/powerpoint/2010/main" val="11755448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A93334-85B9-4EC4-9497-B8B415138F9D}"/>
              </a:ext>
            </a:extLst>
          </p:cNvPr>
          <p:cNvSpPr/>
          <p:nvPr/>
        </p:nvSpPr>
        <p:spPr>
          <a:xfrm>
            <a:off x="12438452" y="3301914"/>
            <a:ext cx="512191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people refer to this man of God?</a:t>
            </a:r>
          </a:p>
        </p:txBody>
      </p:sp>
      <p:sp>
        <p:nvSpPr>
          <p:cNvPr id="13" name="Rectangle 12">
            <a:extLst>
              <a:ext uri="{FF2B5EF4-FFF2-40B4-BE49-F238E27FC236}">
                <a16:creationId xmlns:a16="http://schemas.microsoft.com/office/drawing/2014/main" id="{7C0584CD-3869-4885-A136-F2EEEC32B6F8}"/>
              </a:ext>
            </a:extLst>
          </p:cNvPr>
          <p:cNvSpPr/>
          <p:nvPr/>
        </p:nvSpPr>
        <p:spPr>
          <a:xfrm>
            <a:off x="995627" y="779683"/>
            <a:ext cx="1564133" cy="49438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CE78F58-A659-425A-9F85-B1FCD58D7FDE}"/>
              </a:ext>
            </a:extLst>
          </p:cNvPr>
          <p:cNvSpPr/>
          <p:nvPr/>
        </p:nvSpPr>
        <p:spPr>
          <a:xfrm>
            <a:off x="914399" y="2141119"/>
            <a:ext cx="2138201" cy="63595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08F643C-055C-4214-880F-F282225FD463}"/>
              </a:ext>
            </a:extLst>
          </p:cNvPr>
          <p:cNvSpPr/>
          <p:nvPr/>
        </p:nvSpPr>
        <p:spPr>
          <a:xfrm>
            <a:off x="995627" y="1091473"/>
            <a:ext cx="9768421" cy="52645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59B6F29E-FE65-4549-ABD8-1EDF17E5D0D2}"/>
              </a:ext>
            </a:extLst>
          </p:cNvPr>
          <p:cNvSpPr/>
          <p:nvPr/>
        </p:nvSpPr>
        <p:spPr>
          <a:xfrm>
            <a:off x="872989" y="2483776"/>
            <a:ext cx="9768421" cy="179616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AD00B0C-CEB8-4F7E-B7BB-FBD633A8785B}"/>
              </a:ext>
            </a:extLst>
          </p:cNvPr>
          <p:cNvSpPr/>
          <p:nvPr/>
        </p:nvSpPr>
        <p:spPr>
          <a:xfrm>
            <a:off x="914399" y="779683"/>
            <a:ext cx="1659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9:9 </a:t>
            </a:r>
          </a:p>
        </p:txBody>
      </p:sp>
      <p:sp>
        <p:nvSpPr>
          <p:cNvPr id="5" name="Rectangle 4">
            <a:extLst>
              <a:ext uri="{FF2B5EF4-FFF2-40B4-BE49-F238E27FC236}">
                <a16:creationId xmlns:a16="http://schemas.microsoft.com/office/drawing/2014/main" id="{D9040BD2-F13E-4BCC-BDB0-8EF297DB58C3}"/>
              </a:ext>
            </a:extLst>
          </p:cNvPr>
          <p:cNvSpPr/>
          <p:nvPr/>
        </p:nvSpPr>
        <p:spPr>
          <a:xfrm>
            <a:off x="962045" y="1068056"/>
            <a:ext cx="9720775" cy="584775"/>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(Beforetime in Israel, when a man went to inquire of God, thus he spake, Come, and let us go to the seer: for he that is now called a Prophet was beforetime called a Seer.)</a:t>
            </a:r>
          </a:p>
        </p:txBody>
      </p:sp>
      <p:sp>
        <p:nvSpPr>
          <p:cNvPr id="6" name="Rectangle 5">
            <a:extLst>
              <a:ext uri="{FF2B5EF4-FFF2-40B4-BE49-F238E27FC236}">
                <a16:creationId xmlns:a16="http://schemas.microsoft.com/office/drawing/2014/main" id="{98F1580B-2617-481F-98C8-7AA476BE6465}"/>
              </a:ext>
            </a:extLst>
          </p:cNvPr>
          <p:cNvSpPr/>
          <p:nvPr/>
        </p:nvSpPr>
        <p:spPr>
          <a:xfrm>
            <a:off x="995627" y="2141119"/>
            <a:ext cx="20569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9:18-21</a:t>
            </a:r>
          </a:p>
        </p:txBody>
      </p:sp>
      <p:sp>
        <p:nvSpPr>
          <p:cNvPr id="7" name="Rectangle 6">
            <a:extLst>
              <a:ext uri="{FF2B5EF4-FFF2-40B4-BE49-F238E27FC236}">
                <a16:creationId xmlns:a16="http://schemas.microsoft.com/office/drawing/2014/main" id="{1D9DEF5A-A2A6-48C4-9C0C-FA972EE90533}"/>
              </a:ext>
            </a:extLst>
          </p:cNvPr>
          <p:cNvSpPr/>
          <p:nvPr/>
        </p:nvSpPr>
        <p:spPr>
          <a:xfrm>
            <a:off x="962045" y="4307695"/>
            <a:ext cx="959031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Samuel tell Saul about his father’s donkeys? What can Samuel’s instruction teach us about the power of seers? </a:t>
            </a:r>
          </a:p>
        </p:txBody>
      </p:sp>
      <p:sp>
        <p:nvSpPr>
          <p:cNvPr id="8" name="Rectangle 7">
            <a:extLst>
              <a:ext uri="{FF2B5EF4-FFF2-40B4-BE49-F238E27FC236}">
                <a16:creationId xmlns:a16="http://schemas.microsoft.com/office/drawing/2014/main" id="{64D3B35E-A606-4B5B-BA0B-7B69A3926BAB}"/>
              </a:ext>
            </a:extLst>
          </p:cNvPr>
          <p:cNvSpPr/>
          <p:nvPr/>
        </p:nvSpPr>
        <p:spPr>
          <a:xfrm>
            <a:off x="920635" y="2491813"/>
            <a:ext cx="9720775" cy="181588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Then Saul drew near to Samuel in the gate, and said, Tell me, I pray thee, where the seer’s house is.</a:t>
            </a:r>
          </a:p>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And Samuel answered Saul, and said, I am the seer: go up before me unto the high place; for ye shall eat with me to day, and to morrow I will let thee go, and will tell thee all that is in thine heart.</a:t>
            </a:r>
          </a:p>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And as for thine asses that were lost three days ago, set not thy mind on them; for they are found. And on whom is all the desire of Israel? Is it not on thee, and on all thy father’s house?</a:t>
            </a:r>
          </a:p>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And Saul answered and said, Am not I a Benjamite, of the smallest of the tribes of Israel? and my family the least of all the families of the tribe of Benjamin? wherefore then speakest thou so to me?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C5EA778-CBCF-474F-8E86-D70D7096090D}"/>
              </a:ext>
            </a:extLst>
          </p:cNvPr>
          <p:cNvSpPr/>
          <p:nvPr/>
        </p:nvSpPr>
        <p:spPr>
          <a:xfrm>
            <a:off x="914399" y="4906675"/>
            <a:ext cx="68682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Samuel tell Saul about the will of the Lord for him? </a:t>
            </a:r>
          </a:p>
        </p:txBody>
      </p:sp>
      <p:sp>
        <p:nvSpPr>
          <p:cNvPr id="10" name="Rectangle 9">
            <a:extLst>
              <a:ext uri="{FF2B5EF4-FFF2-40B4-BE49-F238E27FC236}">
                <a16:creationId xmlns:a16="http://schemas.microsoft.com/office/drawing/2014/main" id="{4EB681CE-CABE-4AD1-BB02-9E6D68557A03}"/>
              </a:ext>
            </a:extLst>
          </p:cNvPr>
          <p:cNvSpPr/>
          <p:nvPr/>
        </p:nvSpPr>
        <p:spPr>
          <a:xfrm>
            <a:off x="914399" y="5268086"/>
            <a:ext cx="68682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had Samuel shown them the way that they should go?</a:t>
            </a:r>
          </a:p>
        </p:txBody>
      </p:sp>
      <p:sp>
        <p:nvSpPr>
          <p:cNvPr id="15" name="Rectangle 14">
            <a:extLst>
              <a:ext uri="{FF2B5EF4-FFF2-40B4-BE49-F238E27FC236}">
                <a16:creationId xmlns:a16="http://schemas.microsoft.com/office/drawing/2014/main" id="{6E7218B6-BFE1-4294-AE87-742AF344D342}"/>
              </a:ext>
            </a:extLst>
          </p:cNvPr>
          <p:cNvSpPr/>
          <p:nvPr/>
        </p:nvSpPr>
        <p:spPr>
          <a:xfrm>
            <a:off x="914399" y="6312678"/>
            <a:ext cx="9720774" cy="338554"/>
          </a:xfrm>
          <a:prstGeom prst="rect">
            <a:avLst/>
          </a:prstGeom>
        </p:spPr>
        <p:txBody>
          <a:bodyPr wrap="square">
            <a:spAutoFit/>
          </a:bodyPr>
          <a:lstStyle/>
          <a:p>
            <a:pPr algn="just"/>
            <a:r>
              <a:rPr lang="en-US" sz="1600"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seek the Lord’s direction through His prophets and seers, they will show us the way we should go.</a:t>
            </a:r>
          </a:p>
        </p:txBody>
      </p:sp>
      <p:sp>
        <p:nvSpPr>
          <p:cNvPr id="16" name="Rectangle 15">
            <a:extLst>
              <a:ext uri="{FF2B5EF4-FFF2-40B4-BE49-F238E27FC236}">
                <a16:creationId xmlns:a16="http://schemas.microsoft.com/office/drawing/2014/main" id="{F39BEA53-F6B0-4AE8-9FF4-91E720E51162}"/>
              </a:ext>
            </a:extLst>
          </p:cNvPr>
          <p:cNvSpPr/>
          <p:nvPr/>
        </p:nvSpPr>
        <p:spPr>
          <a:xfrm>
            <a:off x="914399" y="5629286"/>
            <a:ext cx="972077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identify from Saul’s experience regarding seeking the Lord’s direction through His prophets and seers? </a:t>
            </a:r>
          </a:p>
        </p:txBody>
      </p:sp>
    </p:spTree>
    <p:extLst>
      <p:ext uri="{BB962C8B-B14F-4D97-AF65-F5344CB8AC3E}">
        <p14:creationId xmlns:p14="http://schemas.microsoft.com/office/powerpoint/2010/main" val="3295346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18008 -3.33333E-6 L -0.38242 -3.33333E-6 C -0.63477 -3.33333E-6 -0.94479 -0.06805 -0.94479 -0.12014 L -0.94479 -0.24027 " pathEditMode="relative" rAng="0" ptsTypes="AAAA">
                                      <p:cBhvr>
                                        <p:cTn id="6" dur="2000" fill="hold"/>
                                        <p:tgtEl>
                                          <p:spTgt spid="2"/>
                                        </p:tgtEl>
                                        <p:attrNameLst>
                                          <p:attrName>ppt_x</p:attrName>
                                          <p:attrName>ppt_y</p:attrName>
                                        </p:attrNameLst>
                                      </p:cBhvr>
                                      <p:rCtr x="-56250" y="-12014"/>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80">
                                          <p:stCondLst>
                                            <p:cond delay="0"/>
                                          </p:stCondLst>
                                        </p:cTn>
                                        <p:tgtEl>
                                          <p:spTgt spid="16"/>
                                        </p:tgtEl>
                                      </p:cBhvr>
                                    </p:animEffect>
                                    <p:anim calcmode="lin" valueType="num">
                                      <p:cBhvr>
                                        <p:cTn id="4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7" dur="26">
                                          <p:stCondLst>
                                            <p:cond delay="650"/>
                                          </p:stCondLst>
                                        </p:cTn>
                                        <p:tgtEl>
                                          <p:spTgt spid="16"/>
                                        </p:tgtEl>
                                      </p:cBhvr>
                                      <p:to x="100000" y="60000"/>
                                    </p:animScale>
                                    <p:animScale>
                                      <p:cBhvr>
                                        <p:cTn id="48" dur="166" decel="50000">
                                          <p:stCondLst>
                                            <p:cond delay="676"/>
                                          </p:stCondLst>
                                        </p:cTn>
                                        <p:tgtEl>
                                          <p:spTgt spid="16"/>
                                        </p:tgtEl>
                                      </p:cBhvr>
                                      <p:to x="100000" y="100000"/>
                                    </p:animScale>
                                    <p:animScale>
                                      <p:cBhvr>
                                        <p:cTn id="49" dur="26">
                                          <p:stCondLst>
                                            <p:cond delay="1312"/>
                                          </p:stCondLst>
                                        </p:cTn>
                                        <p:tgtEl>
                                          <p:spTgt spid="16"/>
                                        </p:tgtEl>
                                      </p:cBhvr>
                                      <p:to x="100000" y="80000"/>
                                    </p:animScale>
                                    <p:animScale>
                                      <p:cBhvr>
                                        <p:cTn id="50" dur="166" decel="50000">
                                          <p:stCondLst>
                                            <p:cond delay="1338"/>
                                          </p:stCondLst>
                                        </p:cTn>
                                        <p:tgtEl>
                                          <p:spTgt spid="16"/>
                                        </p:tgtEl>
                                      </p:cBhvr>
                                      <p:to x="100000" y="100000"/>
                                    </p:animScale>
                                    <p:animScale>
                                      <p:cBhvr>
                                        <p:cTn id="51" dur="26">
                                          <p:stCondLst>
                                            <p:cond delay="1642"/>
                                          </p:stCondLst>
                                        </p:cTn>
                                        <p:tgtEl>
                                          <p:spTgt spid="16"/>
                                        </p:tgtEl>
                                      </p:cBhvr>
                                      <p:to x="100000" y="90000"/>
                                    </p:animScale>
                                    <p:animScale>
                                      <p:cBhvr>
                                        <p:cTn id="52" dur="166" decel="50000">
                                          <p:stCondLst>
                                            <p:cond delay="1668"/>
                                          </p:stCondLst>
                                        </p:cTn>
                                        <p:tgtEl>
                                          <p:spTgt spid="16"/>
                                        </p:tgtEl>
                                      </p:cBhvr>
                                      <p:to x="100000" y="100000"/>
                                    </p:animScale>
                                    <p:animScale>
                                      <p:cBhvr>
                                        <p:cTn id="53" dur="26">
                                          <p:stCondLst>
                                            <p:cond delay="1808"/>
                                          </p:stCondLst>
                                        </p:cTn>
                                        <p:tgtEl>
                                          <p:spTgt spid="16"/>
                                        </p:tgtEl>
                                      </p:cBhvr>
                                      <p:to x="100000" y="95000"/>
                                    </p:animScale>
                                    <p:animScale>
                                      <p:cBhvr>
                                        <p:cTn id="54" dur="166" decel="50000">
                                          <p:stCondLst>
                                            <p:cond delay="1834"/>
                                          </p:stCondLst>
                                        </p:cTn>
                                        <p:tgtEl>
                                          <p:spTgt spid="16"/>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0" dur="1000" fill="hold"/>
                                        <p:tgtEl>
                                          <p:spTgt spid="15"/>
                                        </p:tgtEl>
                                        <p:attrNameLst>
                                          <p:attrName>ppt_y</p:attrName>
                                        </p:attrNameLst>
                                      </p:cBhvr>
                                      <p:tavLst>
                                        <p:tav tm="0">
                                          <p:val>
                                            <p:strVal val="#ppt_y"/>
                                          </p:val>
                                        </p:tav>
                                        <p:tav tm="100000">
                                          <p:val>
                                            <p:strVal val="#ppt_y"/>
                                          </p:val>
                                        </p:tav>
                                      </p:tavLst>
                                    </p:anim>
                                    <p:anim calcmode="lin" valueType="num">
                                      <p:cBhvr>
                                        <p:cTn id="61" dur="10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2" dur="10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0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1" grpId="0" animBg="1"/>
      <p:bldP spid="6" grpId="0"/>
      <p:bldP spid="7" grpId="0"/>
      <p:bldP spid="8" grpId="0"/>
      <p:bldP spid="9" grpId="0"/>
      <p:bldP spid="10"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28B451-2FB5-4F06-AA18-A02B64900D1C}"/>
              </a:ext>
            </a:extLst>
          </p:cNvPr>
          <p:cNvSpPr/>
          <p:nvPr/>
        </p:nvSpPr>
        <p:spPr>
          <a:xfrm>
            <a:off x="1524000" y="2367171"/>
            <a:ext cx="9144000" cy="2123658"/>
          </a:xfrm>
          <a:prstGeom prst="rect">
            <a:avLst/>
          </a:prstGeom>
        </p:spPr>
        <p:txBody>
          <a:bodyPr wrap="square">
            <a:spAutoFit/>
          </a:bodyPr>
          <a:lstStyle/>
          <a:p>
            <a:pPr algn="ctr" fontAlgn="base"/>
            <a:r>
              <a:rPr lang="en-US" sz="4400" b="1" dirty="0">
                <a:solidFill>
                  <a:schemeClr val="accent2">
                    <a:lumMod val="75000"/>
                  </a:schemeClr>
                </a:solidFill>
                <a:latin typeface="Arial" panose="020B0604020202020204" pitchFamily="34" charset="0"/>
                <a:cs typeface="Arial" panose="020B0604020202020204" pitchFamily="34" charset="0"/>
              </a:rPr>
              <a:t>“Samuel anoints Saul king of Israel and exhorts the Israelites to follow the Lord”</a:t>
            </a:r>
            <a:endParaRPr lang="en-US" sz="4400" b="1" dirty="0">
              <a:solidFill>
                <a:schemeClr val="accent2">
                  <a:lumMod val="75000"/>
                </a:schemeClr>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9A657F9-BC9A-4293-A691-75EC46752AD6}"/>
              </a:ext>
            </a:extLst>
          </p:cNvPr>
          <p:cNvSpPr/>
          <p:nvPr/>
        </p:nvSpPr>
        <p:spPr>
          <a:xfrm>
            <a:off x="914400" y="783607"/>
            <a:ext cx="185178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10-12</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87385"/>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FFE32-563A-40E1-9A13-7FAD0D696B18}"/>
              </a:ext>
            </a:extLst>
          </p:cNvPr>
          <p:cNvSpPr/>
          <p:nvPr/>
        </p:nvSpPr>
        <p:spPr>
          <a:xfrm>
            <a:off x="914400" y="783607"/>
            <a:ext cx="185178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13-14</a:t>
            </a:r>
            <a:endParaRPr lang="en-US"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262E152-A8D0-4600-B101-B32FABBFC459}"/>
              </a:ext>
            </a:extLst>
          </p:cNvPr>
          <p:cNvSpPr/>
          <p:nvPr/>
        </p:nvSpPr>
        <p:spPr>
          <a:xfrm>
            <a:off x="2457824" y="2767280"/>
            <a:ext cx="7276351" cy="1323439"/>
          </a:xfrm>
          <a:prstGeom prst="rect">
            <a:avLst/>
          </a:prstGeom>
        </p:spPr>
        <p:txBody>
          <a:bodyPr wrap="none">
            <a:spAutoFit/>
          </a:bodyPr>
          <a:lstStyle/>
          <a:p>
            <a:pPr algn="ctr" fontAlgn="base"/>
            <a:r>
              <a:rPr lang="en-US" sz="4000" b="1" dirty="0">
                <a:solidFill>
                  <a:srgbClr val="FF6600"/>
                </a:solidFill>
                <a:latin typeface="Arial" panose="020B0604020202020204" pitchFamily="34" charset="0"/>
                <a:cs typeface="Arial" panose="020B0604020202020204" pitchFamily="34" charset="0"/>
              </a:rPr>
              <a:t>“Saul disobeys the Lord and </a:t>
            </a:r>
          </a:p>
          <a:p>
            <a:pPr algn="ctr" fontAlgn="base"/>
            <a:r>
              <a:rPr lang="en-US" sz="4000" b="1" dirty="0">
                <a:solidFill>
                  <a:srgbClr val="FF6600"/>
                </a:solidFill>
                <a:latin typeface="Arial" panose="020B0604020202020204" pitchFamily="34" charset="0"/>
                <a:cs typeface="Arial" panose="020B0604020202020204" pitchFamily="34" charset="0"/>
              </a:rPr>
              <a:t>offers a burnt offering”</a:t>
            </a:r>
            <a:endParaRPr lang="en-US" sz="4000" b="1" dirty="0">
              <a:solidFill>
                <a:srgbClr val="FF66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56623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C61D945-8A8D-4EC8-89D3-EEDF3FF299AB}"/>
              </a:ext>
            </a:extLst>
          </p:cNvPr>
          <p:cNvSpPr/>
          <p:nvPr/>
        </p:nvSpPr>
        <p:spPr>
          <a:xfrm>
            <a:off x="1012126" y="3896140"/>
            <a:ext cx="2026463" cy="49681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12A72E8-3D6F-4732-9F44-DB18232DCE0F}"/>
              </a:ext>
            </a:extLst>
          </p:cNvPr>
          <p:cNvSpPr/>
          <p:nvPr/>
        </p:nvSpPr>
        <p:spPr>
          <a:xfrm>
            <a:off x="914399" y="767476"/>
            <a:ext cx="2026463" cy="86254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FFB77F-EDFB-4505-AA65-7F28C442215E}"/>
              </a:ext>
            </a:extLst>
          </p:cNvPr>
          <p:cNvSpPr/>
          <p:nvPr/>
        </p:nvSpPr>
        <p:spPr>
          <a:xfrm>
            <a:off x="1012128" y="4231046"/>
            <a:ext cx="9602864" cy="58295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06500E8-DCD5-4DBF-A042-97116A652573}"/>
              </a:ext>
            </a:extLst>
          </p:cNvPr>
          <p:cNvSpPr/>
          <p:nvPr/>
        </p:nvSpPr>
        <p:spPr>
          <a:xfrm>
            <a:off x="914400" y="1120677"/>
            <a:ext cx="9817101" cy="198242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4D15BA1-A7FF-4AF6-B12B-A77288C51C8C}"/>
              </a:ext>
            </a:extLst>
          </p:cNvPr>
          <p:cNvSpPr/>
          <p:nvPr/>
        </p:nvSpPr>
        <p:spPr>
          <a:xfrm>
            <a:off x="1012129" y="783607"/>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13:6-8</a:t>
            </a:r>
          </a:p>
        </p:txBody>
      </p:sp>
      <p:sp>
        <p:nvSpPr>
          <p:cNvPr id="4" name="Rectangle 3">
            <a:extLst>
              <a:ext uri="{FF2B5EF4-FFF2-40B4-BE49-F238E27FC236}">
                <a16:creationId xmlns:a16="http://schemas.microsoft.com/office/drawing/2014/main" id="{2EB18D4A-A06E-4DD1-8373-BC5F44AC65A0}"/>
              </a:ext>
            </a:extLst>
          </p:cNvPr>
          <p:cNvSpPr/>
          <p:nvPr/>
        </p:nvSpPr>
        <p:spPr>
          <a:xfrm>
            <a:off x="1017088" y="3340417"/>
            <a:ext cx="821138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some Israelites respond when they saw the Philistine army?</a:t>
            </a:r>
          </a:p>
        </p:txBody>
      </p:sp>
      <p:sp>
        <p:nvSpPr>
          <p:cNvPr id="5" name="Rectangle 4">
            <a:extLst>
              <a:ext uri="{FF2B5EF4-FFF2-40B4-BE49-F238E27FC236}">
                <a16:creationId xmlns:a16="http://schemas.microsoft.com/office/drawing/2014/main" id="{DFF44F6A-C49C-4AE5-BBC6-6A81B610AE7E}"/>
              </a:ext>
            </a:extLst>
          </p:cNvPr>
          <p:cNvSpPr/>
          <p:nvPr/>
        </p:nvSpPr>
        <p:spPr>
          <a:xfrm>
            <a:off x="1012129" y="3865819"/>
            <a:ext cx="17235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13:9</a:t>
            </a:r>
          </a:p>
        </p:txBody>
      </p:sp>
      <p:sp>
        <p:nvSpPr>
          <p:cNvPr id="6" name="Rectangle 5">
            <a:extLst>
              <a:ext uri="{FF2B5EF4-FFF2-40B4-BE49-F238E27FC236}">
                <a16:creationId xmlns:a16="http://schemas.microsoft.com/office/drawing/2014/main" id="{AB5D1F8D-4B66-4137-99F2-510FFC067438}"/>
              </a:ext>
            </a:extLst>
          </p:cNvPr>
          <p:cNvSpPr/>
          <p:nvPr/>
        </p:nvSpPr>
        <p:spPr>
          <a:xfrm>
            <a:off x="1012126" y="5261619"/>
            <a:ext cx="554510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Saul do? Why do you think he did this?</a:t>
            </a:r>
          </a:p>
        </p:txBody>
      </p:sp>
      <p:sp>
        <p:nvSpPr>
          <p:cNvPr id="7" name="Rectangle 6">
            <a:extLst>
              <a:ext uri="{FF2B5EF4-FFF2-40B4-BE49-F238E27FC236}">
                <a16:creationId xmlns:a16="http://schemas.microsoft.com/office/drawing/2014/main" id="{B913096D-B000-4DD4-971D-18B8A799127F}"/>
              </a:ext>
            </a:extLst>
          </p:cNvPr>
          <p:cNvSpPr/>
          <p:nvPr/>
        </p:nvSpPr>
        <p:spPr>
          <a:xfrm>
            <a:off x="1012128" y="4167666"/>
            <a:ext cx="9490771"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Saul said, Bring hither a burnt offering to me, and peace offerings. And he offered the burnt offering.</a:t>
            </a:r>
          </a:p>
        </p:txBody>
      </p:sp>
      <p:sp>
        <p:nvSpPr>
          <p:cNvPr id="8" name="Rectangle 7">
            <a:extLst>
              <a:ext uri="{FF2B5EF4-FFF2-40B4-BE49-F238E27FC236}">
                <a16:creationId xmlns:a16="http://schemas.microsoft.com/office/drawing/2014/main" id="{5E195DA4-3B94-4253-A2B6-90C704078B2A}"/>
              </a:ext>
            </a:extLst>
          </p:cNvPr>
          <p:cNvSpPr/>
          <p:nvPr/>
        </p:nvSpPr>
        <p:spPr>
          <a:xfrm>
            <a:off x="1012128" y="1120677"/>
            <a:ext cx="9719373"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When the men of Israel saw that they were in a strait, (for the people were distressed,) then the people did hide themselves in caves, and in thickets, and in rocks, and in high places, and in pits.</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some of the Hebrews went over Jordan to the land of Gad and Gilead. As for Saul, he was yet in Gilgal, and all the people followed him trembling.</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 And he tarried seven days, according to the set time that Samuel had appointed: but Samuel came not to Gilgal; and the people were scattered from him.</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629753"/>
      </p:ext>
    </p:extLst>
  </p:cSld>
  <p:clrMapOvr>
    <a:masterClrMapping/>
  </p:clrMapOvr>
  <mc:AlternateContent xmlns:mc="http://schemas.openxmlformats.org/markup-compatibility/2006" xmlns:p14="http://schemas.microsoft.com/office/powerpoint/2010/main">
    <mc:Choice Requires="p14">
      <p:transition spd="slow" p14:dur="20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horizont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4" grpId="0" build="allAtOnce"/>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C1656E-D561-4940-B0B4-A7239D2AFE4E}"/>
              </a:ext>
            </a:extLst>
          </p:cNvPr>
          <p:cNvSpPr/>
          <p:nvPr/>
        </p:nvSpPr>
        <p:spPr>
          <a:xfrm>
            <a:off x="808383" y="783607"/>
            <a:ext cx="2249334" cy="74651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0EB1102-B137-4154-89EB-BECD53816230}"/>
              </a:ext>
            </a:extLst>
          </p:cNvPr>
          <p:cNvSpPr/>
          <p:nvPr/>
        </p:nvSpPr>
        <p:spPr>
          <a:xfrm>
            <a:off x="808383" y="1152939"/>
            <a:ext cx="9859617" cy="203132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D8A9D71-C238-40B2-90ED-789E4112CCDD}"/>
              </a:ext>
            </a:extLst>
          </p:cNvPr>
          <p:cNvSpPr/>
          <p:nvPr/>
        </p:nvSpPr>
        <p:spPr>
          <a:xfrm>
            <a:off x="914400" y="783607"/>
            <a:ext cx="22493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13:10-12 </a:t>
            </a:r>
          </a:p>
        </p:txBody>
      </p:sp>
      <p:sp>
        <p:nvSpPr>
          <p:cNvPr id="4" name="Rectangle 3">
            <a:extLst>
              <a:ext uri="{FF2B5EF4-FFF2-40B4-BE49-F238E27FC236}">
                <a16:creationId xmlns:a16="http://schemas.microsoft.com/office/drawing/2014/main" id="{E6112901-042F-4C3C-8787-D5E11731535C}"/>
              </a:ext>
            </a:extLst>
          </p:cNvPr>
          <p:cNvSpPr/>
          <p:nvPr/>
        </p:nvSpPr>
        <p:spPr>
          <a:xfrm>
            <a:off x="914400" y="3429000"/>
            <a:ext cx="958132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reasons did Saul give to try to justify his disobedience to the Lord’s commandments?</a:t>
            </a:r>
          </a:p>
        </p:txBody>
      </p:sp>
      <p:sp>
        <p:nvSpPr>
          <p:cNvPr id="5" name="Rectangle 4">
            <a:extLst>
              <a:ext uri="{FF2B5EF4-FFF2-40B4-BE49-F238E27FC236}">
                <a16:creationId xmlns:a16="http://schemas.microsoft.com/office/drawing/2014/main" id="{E21B34CF-0A74-406A-B892-6717C884FD9B}"/>
              </a:ext>
            </a:extLst>
          </p:cNvPr>
          <p:cNvSpPr/>
          <p:nvPr/>
        </p:nvSpPr>
        <p:spPr>
          <a:xfrm>
            <a:off x="914400" y="4202739"/>
            <a:ext cx="9303026"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 though we may try to justify our disobedience to the Lord’s commandments, …</a:t>
            </a:r>
            <a:endPar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79C3E84-FD53-4A12-9ED2-8F0A160A2506}"/>
              </a:ext>
            </a:extLst>
          </p:cNvPr>
          <p:cNvSpPr/>
          <p:nvPr/>
        </p:nvSpPr>
        <p:spPr>
          <a:xfrm>
            <a:off x="914400" y="1152939"/>
            <a:ext cx="9753600"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it came to pass, that as soon as he had made an end of offering the burnt offering, behold, Samuel came; and Saul went out to meet him, that he might salute him.</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 And Samuel said, What hast thou done? And Saul said, Because I saw that the people were scattered from me, and that thou camest not within the days appointed, and that the Philistines gathered themselves together at Michmash;</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Therefore said I, The Philistines will come down now upon me to Gilgal, and I have not made supplication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I forced myself therefore, and offered a burnt offering.</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533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800" decel="100000"/>
                                        <p:tgtEl>
                                          <p:spTgt spid="5">
                                            <p:txEl>
                                              <p:pRg st="0" end="0"/>
                                            </p:txEl>
                                          </p:spTgt>
                                        </p:tgtEl>
                                      </p:cBhvr>
                                    </p:animEffect>
                                    <p:anim calcmode="lin" valueType="num">
                                      <p:cBhvr>
                                        <p:cTn id="15"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6</TotalTime>
  <Words>1388</Words>
  <Application>Microsoft Office PowerPoint</Application>
  <PresentationFormat>Widescreen</PresentationFormat>
  <Paragraphs>82</Paragraphs>
  <Slides>16</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Calibri Light</vt:lpstr>
      <vt:lpstr>Dubai</vt:lpstr>
      <vt:lpstr>MV Boli</vt:lpstr>
      <vt:lpstr>Myanmar Text</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4493</cp:revision>
  <dcterms:created xsi:type="dcterms:W3CDTF">2018-08-29T04:26:39Z</dcterms:created>
  <dcterms:modified xsi:type="dcterms:W3CDTF">2022-02-05T01:17:21Z</dcterms:modified>
</cp:coreProperties>
</file>