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5"/>
  </p:notesMasterIdLst>
  <p:sldIdLst>
    <p:sldId id="296" r:id="rId2"/>
    <p:sldId id="381" r:id="rId3"/>
    <p:sldId id="382" r:id="rId4"/>
    <p:sldId id="383" r:id="rId5"/>
    <p:sldId id="384" r:id="rId6"/>
    <p:sldId id="385" r:id="rId7"/>
    <p:sldId id="386" r:id="rId8"/>
    <p:sldId id="387" r:id="rId9"/>
    <p:sldId id="388" r:id="rId10"/>
    <p:sldId id="389" r:id="rId11"/>
    <p:sldId id="390" r:id="rId12"/>
    <p:sldId id="391" r:id="rId13"/>
    <p:sldId id="39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159"/>
    <a:srgbClr val="FF6600"/>
    <a:srgbClr val="D88028"/>
    <a:srgbClr val="D6E513"/>
    <a:srgbClr val="59C7E9"/>
    <a:srgbClr val="6F7CBF"/>
    <a:srgbClr val="FFD757"/>
    <a:srgbClr val="0BA2C5"/>
    <a:srgbClr val="B9DF63"/>
    <a:srgbClr val="801A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8" d="100"/>
          <a:sy n="78" d="100"/>
        </p:scale>
        <p:origin x="883" y="43"/>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4000"/>
            <a:lum/>
          </a:blip>
          <a:srcRect/>
          <a:stretch>
            <a:fillRect t="-4000" b="-4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ideo" Target="https://www.youtube.com/embed/vVos84e8keM?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tx2">
                    <a:lumMod val="50000"/>
                  </a:schemeClr>
                </a:solidFill>
                <a:effectLst>
                  <a:outerShdw blurRad="38100" dist="38100" dir="2700000" algn="tl">
                    <a:srgbClr val="000000">
                      <a:alpha val="43137"/>
                    </a:srgbClr>
                  </a:outerShdw>
                </a:effectLst>
                <a:latin typeface="Dubai" panose="020B0503030403030204" pitchFamily="34" charset="-78"/>
                <a:ea typeface="MS Gothic" panose="020B0609070205080204" pitchFamily="49" charset="-128"/>
                <a:cs typeface="Dubai" panose="020B0503030403030204" pitchFamily="34" charset="-78"/>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1B8C71-647A-4B4E-9F9D-C55DCCBB7EB4}"/>
              </a:ext>
            </a:extLst>
          </p:cNvPr>
          <p:cNvSpPr/>
          <p:nvPr/>
        </p:nvSpPr>
        <p:spPr>
          <a:xfrm>
            <a:off x="972229" y="914399"/>
            <a:ext cx="2292313" cy="9443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5134CE99-40A8-4428-8B58-768339EB7903}"/>
              </a:ext>
            </a:extLst>
          </p:cNvPr>
          <p:cNvSpPr/>
          <p:nvPr/>
        </p:nvSpPr>
        <p:spPr>
          <a:xfrm>
            <a:off x="1004341" y="1337605"/>
            <a:ext cx="9728615" cy="230832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39567D4-2A65-48AD-8C11-996728AA68C9}"/>
              </a:ext>
            </a:extLst>
          </p:cNvPr>
          <p:cNvSpPr/>
          <p:nvPr/>
        </p:nvSpPr>
        <p:spPr>
          <a:xfrm>
            <a:off x="1152112" y="968273"/>
            <a:ext cx="217239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3:15–18 </a:t>
            </a:r>
          </a:p>
        </p:txBody>
      </p:sp>
      <p:sp>
        <p:nvSpPr>
          <p:cNvPr id="4" name="Rectangle 3">
            <a:extLst>
              <a:ext uri="{FF2B5EF4-FFF2-40B4-BE49-F238E27FC236}">
                <a16:creationId xmlns:a16="http://schemas.microsoft.com/office/drawing/2014/main" id="{4960C843-36DA-455B-A9DF-8EEDFA22A410}"/>
              </a:ext>
            </a:extLst>
          </p:cNvPr>
          <p:cNvSpPr/>
          <p:nvPr/>
        </p:nvSpPr>
        <p:spPr>
          <a:xfrm>
            <a:off x="1152111" y="3983636"/>
            <a:ext cx="9580845"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Why do you think it might have been difficult for Samuel to tell Eli what the Lord had said? </a:t>
            </a:r>
          </a:p>
        </p:txBody>
      </p:sp>
      <p:sp>
        <p:nvSpPr>
          <p:cNvPr id="5" name="Rectangle 4">
            <a:extLst>
              <a:ext uri="{FF2B5EF4-FFF2-40B4-BE49-F238E27FC236}">
                <a16:creationId xmlns:a16="http://schemas.microsoft.com/office/drawing/2014/main" id="{D467A11A-FD14-48EF-AE2C-A4B31B2E10AC}"/>
              </a:ext>
            </a:extLst>
          </p:cNvPr>
          <p:cNvSpPr/>
          <p:nvPr/>
        </p:nvSpPr>
        <p:spPr>
          <a:xfrm>
            <a:off x="1152111" y="1337605"/>
            <a:ext cx="9460923" cy="2308324"/>
          </a:xfrm>
          <a:prstGeom prst="rect">
            <a:avLst/>
          </a:prstGeom>
        </p:spPr>
        <p:txBody>
          <a:bodyPr wrap="square">
            <a:spAutoFit/>
          </a:bodyPr>
          <a:lstStyle/>
          <a:p>
            <a:pPr algn="just" fontAlgn="base"/>
            <a:r>
              <a:rPr lang="en-US" b="1" dirty="0">
                <a:latin typeface="Arial" panose="020B0604020202020204" pitchFamily="34" charset="0"/>
                <a:cs typeface="Arial" panose="020B0604020202020204" pitchFamily="34" charset="0"/>
              </a:rPr>
              <a:t>15 </a:t>
            </a:r>
            <a:r>
              <a:rPr lang="en-US" dirty="0">
                <a:latin typeface="Arial" panose="020B0604020202020204" pitchFamily="34" charset="0"/>
                <a:cs typeface="Arial" panose="020B0604020202020204" pitchFamily="34" charset="0"/>
              </a:rPr>
              <a:t>¶ And Samuel lay until the morning, and opened the doors of the house of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And Samuel feared to shew Eli the vision.</a:t>
            </a:r>
          </a:p>
          <a:p>
            <a:pPr algn="just" fontAlgn="base"/>
            <a:r>
              <a:rPr lang="en-US" b="1" dirty="0">
                <a:latin typeface="Arial" panose="020B0604020202020204" pitchFamily="34" charset="0"/>
                <a:cs typeface="Arial" panose="020B0604020202020204" pitchFamily="34" charset="0"/>
              </a:rPr>
              <a:t>16 </a:t>
            </a:r>
            <a:r>
              <a:rPr lang="en-US" dirty="0">
                <a:latin typeface="Arial" panose="020B0604020202020204" pitchFamily="34" charset="0"/>
                <a:cs typeface="Arial" panose="020B0604020202020204" pitchFamily="34" charset="0"/>
              </a:rPr>
              <a:t>Then Eli called Samuel, and said, Samuel, my son. And he answered, Here am I.</a:t>
            </a:r>
          </a:p>
          <a:p>
            <a:pPr algn="just" fontAlgn="base"/>
            <a:r>
              <a:rPr lang="en-US" b="1" dirty="0">
                <a:latin typeface="Arial" panose="020B0604020202020204" pitchFamily="34" charset="0"/>
                <a:cs typeface="Arial" panose="020B0604020202020204" pitchFamily="34" charset="0"/>
              </a:rPr>
              <a:t>17 </a:t>
            </a:r>
            <a:r>
              <a:rPr lang="en-US" dirty="0">
                <a:latin typeface="Arial" panose="020B0604020202020204" pitchFamily="34" charset="0"/>
                <a:cs typeface="Arial" panose="020B0604020202020204" pitchFamily="34" charset="0"/>
              </a:rPr>
              <a:t>And he said, What is the thing that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hath said unto thee? I pray thee hide it not from me: God do so to thee, and more also, if thou hide any thing from me of all the things that he said unto thee.</a:t>
            </a:r>
          </a:p>
          <a:p>
            <a:pPr algn="just" fontAlgn="base"/>
            <a:r>
              <a:rPr lang="en-US" b="1" dirty="0">
                <a:latin typeface="Arial" panose="020B0604020202020204" pitchFamily="34" charset="0"/>
                <a:cs typeface="Arial" panose="020B0604020202020204" pitchFamily="34" charset="0"/>
              </a:rPr>
              <a:t>18 </a:t>
            </a:r>
            <a:r>
              <a:rPr lang="en-US" dirty="0">
                <a:latin typeface="Arial" panose="020B0604020202020204" pitchFamily="34" charset="0"/>
                <a:cs typeface="Arial" panose="020B0604020202020204" pitchFamily="34" charset="0"/>
              </a:rPr>
              <a:t>And Samuel told him every whit, and hid nothing from him. And he said, It is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let him do what seemeth him good.</a:t>
            </a:r>
            <a:endParaRPr lang="en-US" b="0" i="0" dirty="0">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2B47328-BBB0-4C10-8DAB-91B5B0DFED17}"/>
              </a:ext>
            </a:extLst>
          </p:cNvPr>
          <p:cNvSpPr/>
          <p:nvPr/>
        </p:nvSpPr>
        <p:spPr>
          <a:xfrm>
            <a:off x="1152111" y="4490620"/>
            <a:ext cx="703251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Samuel’s decision to tell Eli teach us about Samuel?</a:t>
            </a:r>
          </a:p>
        </p:txBody>
      </p:sp>
    </p:spTree>
    <p:extLst>
      <p:ext uri="{BB962C8B-B14F-4D97-AF65-F5344CB8AC3E}">
        <p14:creationId xmlns:p14="http://schemas.microsoft.com/office/powerpoint/2010/main" val="78514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B132C7-054C-4600-AF14-B55C9E71EC2F}"/>
              </a:ext>
            </a:extLst>
          </p:cNvPr>
          <p:cNvSpPr/>
          <p:nvPr/>
        </p:nvSpPr>
        <p:spPr>
          <a:xfrm>
            <a:off x="1900781" y="2705725"/>
            <a:ext cx="8390438" cy="1446550"/>
          </a:xfrm>
          <a:prstGeom prst="rect">
            <a:avLst/>
          </a:prstGeom>
        </p:spPr>
        <p:txBody>
          <a:bodyPr wrap="none">
            <a:spAutoFit/>
          </a:bodyPr>
          <a:lstStyle/>
          <a:p>
            <a:pPr algn="ctr" fontAlgn="base"/>
            <a:r>
              <a:rPr lang="en-US" sz="4400" b="1" dirty="0">
                <a:solidFill>
                  <a:schemeClr val="bg2"/>
                </a:solidFill>
                <a:latin typeface="Arial" panose="020B0604020202020204" pitchFamily="34" charset="0"/>
                <a:cs typeface="Arial" panose="020B0604020202020204" pitchFamily="34" charset="0"/>
              </a:rPr>
              <a:t>“The people recognize Samuel</a:t>
            </a:r>
          </a:p>
          <a:p>
            <a:pPr algn="ctr" fontAlgn="base"/>
            <a:r>
              <a:rPr lang="en-US" sz="4400" b="1" dirty="0">
                <a:solidFill>
                  <a:schemeClr val="bg2"/>
                </a:solidFill>
                <a:latin typeface="Arial" panose="020B0604020202020204" pitchFamily="34" charset="0"/>
                <a:cs typeface="Arial" panose="020B0604020202020204" pitchFamily="34" charset="0"/>
              </a:rPr>
              <a:t> as a prophet”</a:t>
            </a:r>
            <a:endParaRPr lang="en-US" sz="4400" b="1" dirty="0">
              <a:solidFill>
                <a:schemeClr val="bg2"/>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3F67EE5-28F6-4BE7-B66E-9A1C86AE4F28}"/>
              </a:ext>
            </a:extLst>
          </p:cNvPr>
          <p:cNvSpPr/>
          <p:nvPr/>
        </p:nvSpPr>
        <p:spPr>
          <a:xfrm>
            <a:off x="751710" y="783607"/>
            <a:ext cx="210826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1 Samuel 3:19–21</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09841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A56CC9-E6E8-4D9E-B103-6FD86676ED8E}"/>
              </a:ext>
            </a:extLst>
          </p:cNvPr>
          <p:cNvSpPr/>
          <p:nvPr/>
        </p:nvSpPr>
        <p:spPr>
          <a:xfrm>
            <a:off x="914399" y="1304547"/>
            <a:ext cx="2172391" cy="91399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571721A-27C0-4577-93E9-223D81154375}"/>
              </a:ext>
            </a:extLst>
          </p:cNvPr>
          <p:cNvSpPr/>
          <p:nvPr/>
        </p:nvSpPr>
        <p:spPr>
          <a:xfrm>
            <a:off x="914400" y="1628909"/>
            <a:ext cx="9683645" cy="1800091"/>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796B0A5-B1B2-4013-B2CF-D1CDA0737D8C}"/>
              </a:ext>
            </a:extLst>
          </p:cNvPr>
          <p:cNvSpPr/>
          <p:nvPr/>
        </p:nvSpPr>
        <p:spPr>
          <a:xfrm>
            <a:off x="914400" y="829773"/>
            <a:ext cx="848139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message does it send if I throw something you value on the ground?</a:t>
            </a:r>
          </a:p>
        </p:txBody>
      </p:sp>
      <p:sp>
        <p:nvSpPr>
          <p:cNvPr id="4" name="Rectangle 3">
            <a:extLst>
              <a:ext uri="{FF2B5EF4-FFF2-40B4-BE49-F238E27FC236}">
                <a16:creationId xmlns:a16="http://schemas.microsoft.com/office/drawing/2014/main" id="{99C9A952-E57E-4556-B51C-3BB7C0A21C22}"/>
              </a:ext>
            </a:extLst>
          </p:cNvPr>
          <p:cNvSpPr/>
          <p:nvPr/>
        </p:nvSpPr>
        <p:spPr>
          <a:xfrm>
            <a:off x="914400" y="1304547"/>
            <a:ext cx="217239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3:19–21 </a:t>
            </a:r>
          </a:p>
        </p:txBody>
      </p:sp>
      <p:sp>
        <p:nvSpPr>
          <p:cNvPr id="5" name="Rectangle 4">
            <a:extLst>
              <a:ext uri="{FF2B5EF4-FFF2-40B4-BE49-F238E27FC236}">
                <a16:creationId xmlns:a16="http://schemas.microsoft.com/office/drawing/2014/main" id="{1623E8F8-12BB-4ED4-BC39-B360044BDA5D}"/>
              </a:ext>
            </a:extLst>
          </p:cNvPr>
          <p:cNvSpPr/>
          <p:nvPr/>
        </p:nvSpPr>
        <p:spPr>
          <a:xfrm>
            <a:off x="914400" y="1628909"/>
            <a:ext cx="9683646" cy="1754326"/>
          </a:xfrm>
          <a:prstGeom prst="rect">
            <a:avLst/>
          </a:prstGeom>
        </p:spPr>
        <p:txBody>
          <a:bodyPr wrap="square">
            <a:spAutoFit/>
          </a:bodyPr>
          <a:lstStyle/>
          <a:p>
            <a:pPr algn="just" fontAlgn="base"/>
            <a:r>
              <a:rPr lang="en-US" b="1" dirty="0">
                <a:latin typeface="Arial" panose="020B0604020202020204" pitchFamily="34" charset="0"/>
                <a:cs typeface="Arial" panose="020B0604020202020204" pitchFamily="34" charset="0"/>
              </a:rPr>
              <a:t>19 </a:t>
            </a:r>
            <a:r>
              <a:rPr lang="en-US" dirty="0">
                <a:latin typeface="Arial" panose="020B0604020202020204" pitchFamily="34" charset="0"/>
                <a:cs typeface="Arial" panose="020B0604020202020204" pitchFamily="34" charset="0"/>
              </a:rPr>
              <a:t>¶ And Samuel grew, and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was with him, and did let none of his words fall to the ground.</a:t>
            </a:r>
          </a:p>
          <a:p>
            <a:pPr algn="just" fontAlgn="base"/>
            <a:r>
              <a:rPr lang="en-US" b="1" dirty="0">
                <a:latin typeface="Arial" panose="020B0604020202020204" pitchFamily="34" charset="0"/>
                <a:cs typeface="Arial" panose="020B0604020202020204" pitchFamily="34" charset="0"/>
              </a:rPr>
              <a:t>20 </a:t>
            </a:r>
            <a:r>
              <a:rPr lang="en-US" dirty="0">
                <a:latin typeface="Arial" panose="020B0604020202020204" pitchFamily="34" charset="0"/>
                <a:cs typeface="Arial" panose="020B0604020202020204" pitchFamily="34" charset="0"/>
              </a:rPr>
              <a:t>And all Israel from Dan even to Beer-</a:t>
            </a:r>
            <a:r>
              <a:rPr lang="en-US" dirty="0" err="1">
                <a:latin typeface="Arial" panose="020B0604020202020204" pitchFamily="34" charset="0"/>
                <a:cs typeface="Arial" panose="020B0604020202020204" pitchFamily="34" charset="0"/>
              </a:rPr>
              <a:t>sheba</a:t>
            </a:r>
            <a:r>
              <a:rPr lang="en-US" dirty="0">
                <a:latin typeface="Arial" panose="020B0604020202020204" pitchFamily="34" charset="0"/>
                <a:cs typeface="Arial" panose="020B0604020202020204" pitchFamily="34" charset="0"/>
              </a:rPr>
              <a:t> knew that Samuel was established to be a prophet of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a:t>
            </a:r>
          </a:p>
          <a:p>
            <a:pPr algn="just" fontAlgn="base"/>
            <a:r>
              <a:rPr lang="en-US" b="1" dirty="0">
                <a:latin typeface="Arial" panose="020B0604020202020204" pitchFamily="34" charset="0"/>
                <a:cs typeface="Arial" panose="020B0604020202020204" pitchFamily="34" charset="0"/>
              </a:rPr>
              <a:t>21 </a:t>
            </a:r>
            <a:r>
              <a:rPr lang="en-US" dirty="0">
                <a:latin typeface="Arial" panose="020B0604020202020204" pitchFamily="34" charset="0"/>
                <a:cs typeface="Arial" panose="020B0604020202020204" pitchFamily="34" charset="0"/>
              </a:rPr>
              <a:t>And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appeared again in Shiloh: for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revealed himself to Samuel in Shiloh by the word of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a:t>
            </a:r>
            <a:endParaRPr lang="en-US" b="0" i="0" dirty="0">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FF735D5-B467-4C22-A7AD-D410748B9A42}"/>
              </a:ext>
            </a:extLst>
          </p:cNvPr>
          <p:cNvSpPr/>
          <p:nvPr/>
        </p:nvSpPr>
        <p:spPr>
          <a:xfrm>
            <a:off x="914400" y="3536039"/>
            <a:ext cx="968364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“the Lord … did let none of [Samuel’s] words fall to the ground” (verse 19)? </a:t>
            </a:r>
          </a:p>
        </p:txBody>
      </p:sp>
    </p:spTree>
    <p:extLst>
      <p:ext uri="{BB962C8B-B14F-4D97-AF65-F5344CB8AC3E}">
        <p14:creationId xmlns:p14="http://schemas.microsoft.com/office/powerpoint/2010/main" val="19556066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vertical)">
                                      <p:cBhvr>
                                        <p:cTn id="7" dur="1500"/>
                                        <p:tgtEl>
                                          <p:spTgt spid="8"/>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vertical)">
                                      <p:cBhvr>
                                        <p:cTn id="10" dur="1500"/>
                                        <p:tgtEl>
                                          <p:spTgt spid="7"/>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vertical)">
                                      <p:cBhvr>
                                        <p:cTn id="13" dur="1500"/>
                                        <p:tgtEl>
                                          <p:spTgt spid="4"/>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1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nline Media 1" title="Samuel and Eli">
            <a:hlinkClick r:id="" action="ppaction://media"/>
            <a:extLst>
              <a:ext uri="{FF2B5EF4-FFF2-40B4-BE49-F238E27FC236}">
                <a16:creationId xmlns:a16="http://schemas.microsoft.com/office/drawing/2014/main" id="{57C3C0B4-F019-49F6-88C6-75A4B93825DD}"/>
              </a:ext>
            </a:extLst>
          </p:cNvPr>
          <p:cNvPicPr>
            <a:picLocks noRot="1" noChangeAspect="1"/>
          </p:cNvPicPr>
          <p:nvPr>
            <a:videoFile r:link="rId1"/>
          </p:nvPr>
        </p:nvPicPr>
        <p:blipFill>
          <a:blip r:embed="rId3"/>
          <a:stretch>
            <a:fillRect/>
          </a:stretch>
        </p:blipFill>
        <p:spPr>
          <a:xfrm>
            <a:off x="2093626" y="1324756"/>
            <a:ext cx="8004748" cy="450267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1004325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2">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82</a:t>
            </a:r>
          </a:p>
        </p:txBody>
      </p:sp>
      <p:sp>
        <p:nvSpPr>
          <p:cNvPr id="2" name="Rectangle 1">
            <a:extLst>
              <a:ext uri="{FF2B5EF4-FFF2-40B4-BE49-F238E27FC236}">
                <a16:creationId xmlns:a16="http://schemas.microsoft.com/office/drawing/2014/main" id="{8728A1C4-49A0-429E-AC29-E812329A2665}"/>
              </a:ext>
            </a:extLst>
          </p:cNvPr>
          <p:cNvSpPr/>
          <p:nvPr/>
        </p:nvSpPr>
        <p:spPr>
          <a:xfrm>
            <a:off x="3963044" y="2921168"/>
            <a:ext cx="4265911" cy="1015663"/>
          </a:xfrm>
          <a:prstGeom prst="rect">
            <a:avLst/>
          </a:prstGeom>
        </p:spPr>
        <p:txBody>
          <a:bodyPr wrap="none">
            <a:spAutoFit/>
          </a:bodyPr>
          <a:lstStyle/>
          <a:p>
            <a:pPr fontAlgn="base"/>
            <a:r>
              <a:rPr lang="en-US" sz="6000" dirty="0">
                <a:solidFill>
                  <a:schemeClr val="tx2">
                    <a:lumMod val="50000"/>
                  </a:schemeClr>
                </a:solidFill>
                <a:latin typeface="MV Boli" panose="02000500030200090000" pitchFamily="2" charset="0"/>
                <a:cs typeface="MV Boli" panose="02000500030200090000" pitchFamily="2" charset="0"/>
              </a:rPr>
              <a:t>1 Samuel 3</a:t>
            </a:r>
            <a:endParaRPr lang="en-US" sz="6000" b="0" i="0" dirty="0">
              <a:solidFill>
                <a:schemeClr val="tx2">
                  <a:lumMod val="50000"/>
                </a:schemeClr>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630392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C3A977-15EA-41D2-B68F-E9C14060EE95}"/>
              </a:ext>
            </a:extLst>
          </p:cNvPr>
          <p:cNvSpPr/>
          <p:nvPr/>
        </p:nvSpPr>
        <p:spPr>
          <a:xfrm>
            <a:off x="2724724" y="3044279"/>
            <a:ext cx="6742551" cy="769441"/>
          </a:xfrm>
          <a:prstGeom prst="rect">
            <a:avLst/>
          </a:prstGeom>
        </p:spPr>
        <p:txBody>
          <a:bodyPr wrap="none">
            <a:spAutoFit/>
          </a:bodyPr>
          <a:lstStyle/>
          <a:p>
            <a:pPr fontAlgn="base"/>
            <a:r>
              <a:rPr lang="en-US" sz="4400" b="1" dirty="0">
                <a:solidFill>
                  <a:schemeClr val="tx2">
                    <a:lumMod val="50000"/>
                  </a:schemeClr>
                </a:solidFill>
                <a:latin typeface="Arial" panose="020B0604020202020204" pitchFamily="34" charset="0"/>
                <a:cs typeface="Arial" panose="020B0604020202020204" pitchFamily="34" charset="0"/>
              </a:rPr>
              <a:t>“The Lord calls Samuel”</a:t>
            </a:r>
            <a:endParaRPr lang="en-US" sz="4400" b="1" dirty="0">
              <a:solidFill>
                <a:schemeClr val="tx2">
                  <a:lumMod val="50000"/>
                </a:schemeClr>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BF18EC5-5AD1-4917-A78C-C4D24E90E15E}"/>
              </a:ext>
            </a:extLst>
          </p:cNvPr>
          <p:cNvSpPr/>
          <p:nvPr/>
        </p:nvSpPr>
        <p:spPr>
          <a:xfrm>
            <a:off x="914400" y="595017"/>
            <a:ext cx="198002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1 Samuel 3:1–14</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7868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34AAA0D-9AAE-4C56-A800-3D41A9D9739C}"/>
              </a:ext>
            </a:extLst>
          </p:cNvPr>
          <p:cNvSpPr/>
          <p:nvPr/>
        </p:nvSpPr>
        <p:spPr>
          <a:xfrm>
            <a:off x="1004340" y="2923785"/>
            <a:ext cx="2017935" cy="94405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0313FA2-962A-416A-8572-60A5A4B9B95A}"/>
              </a:ext>
            </a:extLst>
          </p:cNvPr>
          <p:cNvSpPr/>
          <p:nvPr/>
        </p:nvSpPr>
        <p:spPr>
          <a:xfrm>
            <a:off x="1004340" y="3221511"/>
            <a:ext cx="9485362" cy="2585323"/>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4132BB3-66F9-44BB-B417-41D2EC57C2ED}"/>
              </a:ext>
            </a:extLst>
          </p:cNvPr>
          <p:cNvSpPr/>
          <p:nvPr/>
        </p:nvSpPr>
        <p:spPr>
          <a:xfrm>
            <a:off x="1093541" y="779683"/>
            <a:ext cx="1595311" cy="6463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CBCC8C3-477C-437A-A3CB-626CA67F1E68}"/>
              </a:ext>
            </a:extLst>
          </p:cNvPr>
          <p:cNvSpPr/>
          <p:nvPr/>
        </p:nvSpPr>
        <p:spPr>
          <a:xfrm>
            <a:off x="1093542" y="1149015"/>
            <a:ext cx="9485362" cy="646331"/>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6C86AA9-9799-438B-88A2-2CD451F01E72}"/>
              </a:ext>
            </a:extLst>
          </p:cNvPr>
          <p:cNvSpPr/>
          <p:nvPr/>
        </p:nvSpPr>
        <p:spPr>
          <a:xfrm>
            <a:off x="1093543" y="779683"/>
            <a:ext cx="159530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3:1</a:t>
            </a:r>
          </a:p>
        </p:txBody>
      </p:sp>
      <p:sp>
        <p:nvSpPr>
          <p:cNvPr id="4" name="Rectangle 3">
            <a:extLst>
              <a:ext uri="{FF2B5EF4-FFF2-40B4-BE49-F238E27FC236}">
                <a16:creationId xmlns:a16="http://schemas.microsoft.com/office/drawing/2014/main" id="{3BD8C8E6-826A-4600-B8AA-44496E9221B0}"/>
              </a:ext>
            </a:extLst>
          </p:cNvPr>
          <p:cNvSpPr/>
          <p:nvPr/>
        </p:nvSpPr>
        <p:spPr>
          <a:xfrm>
            <a:off x="1093543" y="1149015"/>
            <a:ext cx="9485362" cy="646331"/>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And the child Samuel ministered unto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before Eli. And the word of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was precious in those days; there was no open vision.</a:t>
            </a:r>
          </a:p>
        </p:txBody>
      </p:sp>
      <p:sp>
        <p:nvSpPr>
          <p:cNvPr id="5" name="Rectangle 4">
            <a:extLst>
              <a:ext uri="{FF2B5EF4-FFF2-40B4-BE49-F238E27FC236}">
                <a16:creationId xmlns:a16="http://schemas.microsoft.com/office/drawing/2014/main" id="{87944E32-BDAF-4F3E-B9FF-27CB4C0AC0EF}"/>
              </a:ext>
            </a:extLst>
          </p:cNvPr>
          <p:cNvSpPr/>
          <p:nvPr/>
        </p:nvSpPr>
        <p:spPr>
          <a:xfrm>
            <a:off x="1093543" y="1891602"/>
            <a:ext cx="948536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“the word of the Lord was precious in those days”?</a:t>
            </a:r>
          </a:p>
        </p:txBody>
      </p:sp>
      <p:sp>
        <p:nvSpPr>
          <p:cNvPr id="6" name="Rectangle 5">
            <a:extLst>
              <a:ext uri="{FF2B5EF4-FFF2-40B4-BE49-F238E27FC236}">
                <a16:creationId xmlns:a16="http://schemas.microsoft.com/office/drawing/2014/main" id="{6626FEC3-5857-4CDC-9659-1A1CC3294257}"/>
              </a:ext>
            </a:extLst>
          </p:cNvPr>
          <p:cNvSpPr/>
          <p:nvPr/>
        </p:nvSpPr>
        <p:spPr>
          <a:xfrm>
            <a:off x="1093542" y="2357190"/>
            <a:ext cx="903519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might this tell us about the spiritual condition of the people at this time?</a:t>
            </a:r>
          </a:p>
        </p:txBody>
      </p:sp>
      <p:sp>
        <p:nvSpPr>
          <p:cNvPr id="7" name="Rectangle 6">
            <a:extLst>
              <a:ext uri="{FF2B5EF4-FFF2-40B4-BE49-F238E27FC236}">
                <a16:creationId xmlns:a16="http://schemas.microsoft.com/office/drawing/2014/main" id="{61EA9CF6-4BF8-4054-8DCF-8D95EADA61AD}"/>
              </a:ext>
            </a:extLst>
          </p:cNvPr>
          <p:cNvSpPr/>
          <p:nvPr/>
        </p:nvSpPr>
        <p:spPr>
          <a:xfrm>
            <a:off x="1093542" y="2923785"/>
            <a:ext cx="19287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3:2-6. </a:t>
            </a:r>
          </a:p>
        </p:txBody>
      </p:sp>
      <p:sp>
        <p:nvSpPr>
          <p:cNvPr id="8" name="Rectangle 7">
            <a:extLst>
              <a:ext uri="{FF2B5EF4-FFF2-40B4-BE49-F238E27FC236}">
                <a16:creationId xmlns:a16="http://schemas.microsoft.com/office/drawing/2014/main" id="{4C228088-7F25-4AA6-98D7-74FA6FF72882}"/>
              </a:ext>
            </a:extLst>
          </p:cNvPr>
          <p:cNvSpPr/>
          <p:nvPr/>
        </p:nvSpPr>
        <p:spPr>
          <a:xfrm>
            <a:off x="1093541" y="5942717"/>
            <a:ext cx="617348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do you think Samuel did not recognize the voice?</a:t>
            </a:r>
          </a:p>
        </p:txBody>
      </p:sp>
      <p:sp>
        <p:nvSpPr>
          <p:cNvPr id="9" name="Rectangle 8">
            <a:extLst>
              <a:ext uri="{FF2B5EF4-FFF2-40B4-BE49-F238E27FC236}">
                <a16:creationId xmlns:a16="http://schemas.microsoft.com/office/drawing/2014/main" id="{32293186-EB18-4DA7-A252-A77E4921BAA7}"/>
              </a:ext>
            </a:extLst>
          </p:cNvPr>
          <p:cNvSpPr/>
          <p:nvPr/>
        </p:nvSpPr>
        <p:spPr>
          <a:xfrm>
            <a:off x="1093542" y="3221511"/>
            <a:ext cx="9275298" cy="2585323"/>
          </a:xfrm>
          <a:prstGeom prst="rect">
            <a:avLst/>
          </a:prstGeom>
        </p:spPr>
        <p:txBody>
          <a:bodyPr wrap="square">
            <a:spAutoFit/>
          </a:bodyPr>
          <a:lstStyle/>
          <a:p>
            <a:pPr algn="just" fontAlgn="base"/>
            <a:r>
              <a:rPr lang="en-US" b="1" dirty="0">
                <a:latin typeface="Arial" panose="020B0604020202020204" pitchFamily="34" charset="0"/>
                <a:cs typeface="Arial" panose="020B0604020202020204" pitchFamily="34" charset="0"/>
              </a:rPr>
              <a:t>2 </a:t>
            </a:r>
            <a:r>
              <a:rPr lang="en-US" dirty="0">
                <a:latin typeface="Arial" panose="020B0604020202020204" pitchFamily="34" charset="0"/>
                <a:cs typeface="Arial" panose="020B0604020202020204" pitchFamily="34" charset="0"/>
              </a:rPr>
              <a:t>And it came to pass at that time, when Eli was laid down in his place, and his eyes began to wax dim, that he could not see;</a:t>
            </a:r>
          </a:p>
          <a:p>
            <a:pPr algn="just" fontAlgn="base"/>
            <a:r>
              <a:rPr lang="en-US" b="1" dirty="0">
                <a:latin typeface="Arial" panose="020B0604020202020204" pitchFamily="34" charset="0"/>
                <a:cs typeface="Arial" panose="020B0604020202020204" pitchFamily="34" charset="0"/>
              </a:rPr>
              <a:t>3 </a:t>
            </a:r>
            <a:r>
              <a:rPr lang="en-US" dirty="0">
                <a:latin typeface="Arial" panose="020B0604020202020204" pitchFamily="34" charset="0"/>
                <a:cs typeface="Arial" panose="020B0604020202020204" pitchFamily="34" charset="0"/>
              </a:rPr>
              <a:t>And ere the lamp of God went out in the temple of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where the ark of God was, and Samuel was laid down to sleep;</a:t>
            </a:r>
          </a:p>
          <a:p>
            <a:pPr algn="just" fontAlgn="base"/>
            <a:r>
              <a:rPr lang="en-US" b="1" dirty="0">
                <a:latin typeface="Arial" panose="020B0604020202020204" pitchFamily="34" charset="0"/>
                <a:cs typeface="Arial" panose="020B0604020202020204" pitchFamily="34" charset="0"/>
              </a:rPr>
              <a:t>4 </a:t>
            </a:r>
            <a:r>
              <a:rPr lang="en-US" dirty="0">
                <a:latin typeface="Arial" panose="020B0604020202020204" pitchFamily="34" charset="0"/>
                <a:cs typeface="Arial" panose="020B0604020202020204" pitchFamily="34" charset="0"/>
              </a:rPr>
              <a:t>That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called Samuel: and he answered, Here am I.</a:t>
            </a:r>
          </a:p>
          <a:p>
            <a:pPr algn="just" fontAlgn="base"/>
            <a:r>
              <a:rPr lang="en-US" b="1" dirty="0">
                <a:latin typeface="Arial" panose="020B0604020202020204" pitchFamily="34" charset="0"/>
                <a:cs typeface="Arial" panose="020B0604020202020204" pitchFamily="34" charset="0"/>
              </a:rPr>
              <a:t>5 </a:t>
            </a:r>
            <a:r>
              <a:rPr lang="en-US" dirty="0">
                <a:latin typeface="Arial" panose="020B0604020202020204" pitchFamily="34" charset="0"/>
                <a:cs typeface="Arial" panose="020B0604020202020204" pitchFamily="34" charset="0"/>
              </a:rPr>
              <a:t>And he ran unto Eli, and said, Here am I; for thou calledst me. And he said, I called not; lie down again. And he went and lay down.</a:t>
            </a:r>
          </a:p>
          <a:p>
            <a:pPr algn="just" fontAlgn="base"/>
            <a:r>
              <a:rPr lang="en-US" b="1" dirty="0">
                <a:latin typeface="Arial" panose="020B0604020202020204" pitchFamily="34" charset="0"/>
                <a:cs typeface="Arial" panose="020B0604020202020204" pitchFamily="34" charset="0"/>
              </a:rPr>
              <a:t>6 </a:t>
            </a:r>
            <a:r>
              <a:rPr lang="en-US" dirty="0">
                <a:latin typeface="Arial" panose="020B0604020202020204" pitchFamily="34" charset="0"/>
                <a:cs typeface="Arial" panose="020B0604020202020204" pitchFamily="34" charset="0"/>
              </a:rPr>
              <a:t>And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called yet again, Samuel. And Samuel arose and went to Eli, and said, Here am I; for thou didst call me. And he answered, I called not, my son; lie down again.</a:t>
            </a:r>
            <a:endParaRPr lang="en-US"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4747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strVal val="#ppt_w+.3"/>
                                          </p:val>
                                        </p:tav>
                                        <p:tav tm="100000">
                                          <p:val>
                                            <p:strVal val="#ppt_w"/>
                                          </p:val>
                                        </p:tav>
                                      </p:tavLst>
                                    </p:anim>
                                    <p:anim calcmode="lin" valueType="num">
                                      <p:cBhvr>
                                        <p:cTn id="37" dur="1000" fill="hold"/>
                                        <p:tgtEl>
                                          <p:spTgt spid="8"/>
                                        </p:tgtEl>
                                        <p:attrNameLst>
                                          <p:attrName>ppt_h</p:attrName>
                                        </p:attrNameLst>
                                      </p:cBhvr>
                                      <p:tavLst>
                                        <p:tav tm="0">
                                          <p:val>
                                            <p:strVal val="#ppt_h"/>
                                          </p:val>
                                        </p:tav>
                                        <p:tav tm="100000">
                                          <p:val>
                                            <p:strVal val="#ppt_h"/>
                                          </p:val>
                                        </p:tav>
                                      </p:tavLst>
                                    </p:anim>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5" grpId="0"/>
      <p:bldP spid="6" grpId="0"/>
      <p:bldP spid="6" grpId="1"/>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1BF7E3-2FD3-4347-BD0E-44DE480C1226}"/>
              </a:ext>
            </a:extLst>
          </p:cNvPr>
          <p:cNvSpPr/>
          <p:nvPr/>
        </p:nvSpPr>
        <p:spPr>
          <a:xfrm>
            <a:off x="928962" y="820405"/>
            <a:ext cx="1881808" cy="74651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5EDA69DF-2DF6-418C-BBB5-7903E683A87B}"/>
              </a:ext>
            </a:extLst>
          </p:cNvPr>
          <p:cNvSpPr/>
          <p:nvPr/>
        </p:nvSpPr>
        <p:spPr>
          <a:xfrm>
            <a:off x="914398" y="1168253"/>
            <a:ext cx="9563727" cy="287848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D578631-6E6F-4212-B2B8-7953228B4C91}"/>
              </a:ext>
            </a:extLst>
          </p:cNvPr>
          <p:cNvSpPr/>
          <p:nvPr/>
        </p:nvSpPr>
        <p:spPr>
          <a:xfrm>
            <a:off x="914400" y="779683"/>
            <a:ext cx="19800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3:7–10</a:t>
            </a:r>
          </a:p>
        </p:txBody>
      </p:sp>
      <p:sp>
        <p:nvSpPr>
          <p:cNvPr id="4" name="Rectangle 3">
            <a:extLst>
              <a:ext uri="{FF2B5EF4-FFF2-40B4-BE49-F238E27FC236}">
                <a16:creationId xmlns:a16="http://schemas.microsoft.com/office/drawing/2014/main" id="{9E86A12C-1107-4EB5-8002-FDC18B0FCA53}"/>
              </a:ext>
            </a:extLst>
          </p:cNvPr>
          <p:cNvSpPr/>
          <p:nvPr/>
        </p:nvSpPr>
        <p:spPr>
          <a:xfrm>
            <a:off x="984397" y="1199731"/>
            <a:ext cx="9284677" cy="2862322"/>
          </a:xfrm>
          <a:prstGeom prst="rect">
            <a:avLst/>
          </a:prstGeom>
        </p:spPr>
        <p:txBody>
          <a:bodyPr wrap="square">
            <a:spAutoFit/>
          </a:bodyPr>
          <a:lstStyle/>
          <a:p>
            <a:pPr algn="just" fontAlgn="base"/>
            <a:r>
              <a:rPr lang="en-US" b="1" dirty="0">
                <a:latin typeface="Arial" panose="020B0604020202020204" pitchFamily="34" charset="0"/>
                <a:cs typeface="Arial" panose="020B0604020202020204" pitchFamily="34" charset="0"/>
              </a:rPr>
              <a:t>7 </a:t>
            </a:r>
            <a:r>
              <a:rPr lang="en-US" dirty="0">
                <a:latin typeface="Arial" panose="020B0604020202020204" pitchFamily="34" charset="0"/>
                <a:cs typeface="Arial" panose="020B0604020202020204" pitchFamily="34" charset="0"/>
              </a:rPr>
              <a:t>Now Samuel did not yet know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neither was the word of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yet revealed unto him.</a:t>
            </a:r>
          </a:p>
          <a:p>
            <a:pPr algn="just" fontAlgn="base"/>
            <a:r>
              <a:rPr lang="en-US" b="1" dirty="0">
                <a:latin typeface="Arial" panose="020B0604020202020204" pitchFamily="34" charset="0"/>
                <a:cs typeface="Arial" panose="020B0604020202020204" pitchFamily="34" charset="0"/>
              </a:rPr>
              <a:t>8 </a:t>
            </a:r>
            <a:r>
              <a:rPr lang="en-US" dirty="0">
                <a:latin typeface="Arial" panose="020B0604020202020204" pitchFamily="34" charset="0"/>
                <a:cs typeface="Arial" panose="020B0604020202020204" pitchFamily="34" charset="0"/>
              </a:rPr>
              <a:t>And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called Samuel again the third time. And he arose and went to Eli, and said, Here am I; for thou didst call me. And Eli perceived that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had called the child.</a:t>
            </a:r>
          </a:p>
          <a:p>
            <a:pPr algn="just" fontAlgn="base"/>
            <a:r>
              <a:rPr lang="en-US" b="1" dirty="0">
                <a:latin typeface="Arial" panose="020B0604020202020204" pitchFamily="34" charset="0"/>
                <a:cs typeface="Arial" panose="020B0604020202020204" pitchFamily="34" charset="0"/>
              </a:rPr>
              <a:t>9 </a:t>
            </a:r>
            <a:r>
              <a:rPr lang="en-US" dirty="0">
                <a:latin typeface="Arial" panose="020B0604020202020204" pitchFamily="34" charset="0"/>
                <a:cs typeface="Arial" panose="020B0604020202020204" pitchFamily="34" charset="0"/>
              </a:rPr>
              <a:t>Therefore Eli said unto Samuel, Go, lie down: and it shall be, if he call thee, that thou shalt say, Speak,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for thy servant heareth. So Samuel went and lay down in his place.</a:t>
            </a:r>
          </a:p>
          <a:p>
            <a:pPr algn="just" fontAlgn="base"/>
            <a:r>
              <a:rPr lang="en-US" b="1" dirty="0">
                <a:latin typeface="Arial" panose="020B0604020202020204" pitchFamily="34" charset="0"/>
                <a:cs typeface="Arial" panose="020B0604020202020204" pitchFamily="34" charset="0"/>
              </a:rPr>
              <a:t>10 </a:t>
            </a:r>
            <a:r>
              <a:rPr lang="en-US" dirty="0">
                <a:latin typeface="Arial" panose="020B0604020202020204" pitchFamily="34" charset="0"/>
                <a:cs typeface="Arial" panose="020B0604020202020204" pitchFamily="34" charset="0"/>
              </a:rPr>
              <a:t>And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came, and stood, and called as at other times, Samuel, Samuel. Then Samuel answered, Speak; for thy servant heareth.</a:t>
            </a:r>
            <a:endParaRPr lang="en-US" b="0" i="0" dirty="0">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1FBF44B-9EF8-48F3-982A-CEF8A5FE90AB}"/>
              </a:ext>
            </a:extLst>
          </p:cNvPr>
          <p:cNvSpPr/>
          <p:nvPr/>
        </p:nvSpPr>
        <p:spPr>
          <a:xfrm>
            <a:off x="914398" y="4345249"/>
            <a:ext cx="566052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did Samuel initially not recognize the voice?</a:t>
            </a:r>
          </a:p>
        </p:txBody>
      </p:sp>
      <p:sp>
        <p:nvSpPr>
          <p:cNvPr id="6" name="Rectangle 5">
            <a:extLst>
              <a:ext uri="{FF2B5EF4-FFF2-40B4-BE49-F238E27FC236}">
                <a16:creationId xmlns:a16="http://schemas.microsoft.com/office/drawing/2014/main" id="{A0821D55-C828-49EB-A7B9-CC878A371011}"/>
              </a:ext>
            </a:extLst>
          </p:cNvPr>
          <p:cNvSpPr/>
          <p:nvPr/>
        </p:nvSpPr>
        <p:spPr>
          <a:xfrm>
            <a:off x="928962" y="4995173"/>
            <a:ext cx="734333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Eli counsel Samuel to do if he heard the voice again?</a:t>
            </a:r>
          </a:p>
        </p:txBody>
      </p:sp>
    </p:spTree>
    <p:extLst>
      <p:ext uri="{BB962C8B-B14F-4D97-AF65-F5344CB8AC3E}">
        <p14:creationId xmlns:p14="http://schemas.microsoft.com/office/powerpoint/2010/main" val="3883345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7CEEAD-E10A-4F94-9409-AB6D3E8C2288}"/>
              </a:ext>
            </a:extLst>
          </p:cNvPr>
          <p:cNvSpPr/>
          <p:nvPr/>
        </p:nvSpPr>
        <p:spPr>
          <a:xfrm>
            <a:off x="719528" y="725051"/>
            <a:ext cx="2354502" cy="100469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2D5B7B0-2742-474F-92E5-AD17FE80B8C5}"/>
              </a:ext>
            </a:extLst>
          </p:cNvPr>
          <p:cNvSpPr/>
          <p:nvPr/>
        </p:nvSpPr>
        <p:spPr>
          <a:xfrm>
            <a:off x="719528" y="1109816"/>
            <a:ext cx="10103370" cy="230832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5D0FF95-C201-4EFA-8817-D267FB253828}"/>
              </a:ext>
            </a:extLst>
          </p:cNvPr>
          <p:cNvSpPr/>
          <p:nvPr/>
        </p:nvSpPr>
        <p:spPr>
          <a:xfrm>
            <a:off x="914400" y="779683"/>
            <a:ext cx="215963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3:11–14 </a:t>
            </a:r>
          </a:p>
        </p:txBody>
      </p:sp>
      <p:sp>
        <p:nvSpPr>
          <p:cNvPr id="4" name="Rectangle 3">
            <a:extLst>
              <a:ext uri="{FF2B5EF4-FFF2-40B4-BE49-F238E27FC236}">
                <a16:creationId xmlns:a16="http://schemas.microsoft.com/office/drawing/2014/main" id="{AA2F5398-6541-46E5-A87E-FC4FA2B0545D}"/>
              </a:ext>
            </a:extLst>
          </p:cNvPr>
          <p:cNvSpPr/>
          <p:nvPr/>
        </p:nvSpPr>
        <p:spPr>
          <a:xfrm>
            <a:off x="914400" y="1149015"/>
            <a:ext cx="9777046" cy="2308324"/>
          </a:xfrm>
          <a:prstGeom prst="rect">
            <a:avLst/>
          </a:prstGeom>
        </p:spPr>
        <p:txBody>
          <a:bodyPr wrap="square">
            <a:spAutoFit/>
          </a:bodyPr>
          <a:lstStyle/>
          <a:p>
            <a:pPr algn="just" fontAlgn="base"/>
            <a:r>
              <a:rPr lang="en-US" b="1" dirty="0">
                <a:latin typeface="Arial" panose="020B0604020202020204" pitchFamily="34" charset="0"/>
                <a:cs typeface="Arial" panose="020B0604020202020204" pitchFamily="34" charset="0"/>
              </a:rPr>
              <a:t>11 </a:t>
            </a:r>
            <a:r>
              <a:rPr lang="en-US" dirty="0">
                <a:latin typeface="Arial" panose="020B0604020202020204" pitchFamily="34" charset="0"/>
                <a:cs typeface="Arial" panose="020B0604020202020204" pitchFamily="34" charset="0"/>
              </a:rPr>
              <a:t>¶ And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said to Samuel, Behold, I will do a thing in Israel, at which both the ears of every one that heareth it shall tingle.</a:t>
            </a:r>
          </a:p>
          <a:p>
            <a:pPr algn="just" fontAlgn="base"/>
            <a:r>
              <a:rPr lang="en-US" b="1" dirty="0">
                <a:latin typeface="Arial" panose="020B0604020202020204" pitchFamily="34" charset="0"/>
                <a:cs typeface="Arial" panose="020B0604020202020204" pitchFamily="34" charset="0"/>
              </a:rPr>
              <a:t>12 </a:t>
            </a:r>
            <a:r>
              <a:rPr lang="en-US" dirty="0">
                <a:latin typeface="Arial" panose="020B0604020202020204" pitchFamily="34" charset="0"/>
                <a:cs typeface="Arial" panose="020B0604020202020204" pitchFamily="34" charset="0"/>
              </a:rPr>
              <a:t>In that day I will perform against Eli all things which I have spoken concerning his house: when I begin, I will also make an end.</a:t>
            </a:r>
          </a:p>
          <a:p>
            <a:pPr algn="just" fontAlgn="base"/>
            <a:r>
              <a:rPr lang="en-US" b="1" dirty="0">
                <a:latin typeface="Arial" panose="020B0604020202020204" pitchFamily="34" charset="0"/>
                <a:cs typeface="Arial" panose="020B0604020202020204" pitchFamily="34" charset="0"/>
              </a:rPr>
              <a:t>13 </a:t>
            </a:r>
            <a:r>
              <a:rPr lang="en-US" dirty="0">
                <a:latin typeface="Arial" panose="020B0604020202020204" pitchFamily="34" charset="0"/>
                <a:cs typeface="Arial" panose="020B0604020202020204" pitchFamily="34" charset="0"/>
              </a:rPr>
              <a:t>For I have told him that I will judge his house for ever for the iniquity which he knoweth; because his sons made themselves vile, and he restrained them not.</a:t>
            </a:r>
          </a:p>
          <a:p>
            <a:pPr algn="just" fontAlgn="base"/>
            <a:r>
              <a:rPr lang="en-US" b="1" dirty="0">
                <a:latin typeface="Arial" panose="020B0604020202020204" pitchFamily="34" charset="0"/>
                <a:cs typeface="Arial" panose="020B0604020202020204" pitchFamily="34" charset="0"/>
              </a:rPr>
              <a:t>14 </a:t>
            </a:r>
            <a:r>
              <a:rPr lang="en-US" dirty="0">
                <a:latin typeface="Arial" panose="020B0604020202020204" pitchFamily="34" charset="0"/>
                <a:cs typeface="Arial" panose="020B0604020202020204" pitchFamily="34" charset="0"/>
              </a:rPr>
              <a:t>And therefore I have sworn unto the house of Eli, that the iniquity of Eli’s house shall not be purged with sacrifice nor offering for ever.</a:t>
            </a:r>
            <a:endParaRPr lang="en-US" b="0" i="0" dirty="0">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C41CF8B-6B4E-47B9-9AAF-E493C21CF54C}"/>
              </a:ext>
            </a:extLst>
          </p:cNvPr>
          <p:cNvSpPr/>
          <p:nvPr/>
        </p:nvSpPr>
        <p:spPr>
          <a:xfrm>
            <a:off x="914400" y="3553595"/>
            <a:ext cx="665401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 Lord spoke to Samuel and not to Eli?</a:t>
            </a:r>
          </a:p>
        </p:txBody>
      </p:sp>
    </p:spTree>
    <p:extLst>
      <p:ext uri="{BB962C8B-B14F-4D97-AF65-F5344CB8AC3E}">
        <p14:creationId xmlns:p14="http://schemas.microsoft.com/office/powerpoint/2010/main" val="2424995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3B48CF-DF6D-4912-9259-D43C4FA8C018}"/>
              </a:ext>
            </a:extLst>
          </p:cNvPr>
          <p:cNvSpPr/>
          <p:nvPr/>
        </p:nvSpPr>
        <p:spPr>
          <a:xfrm>
            <a:off x="914400" y="779683"/>
            <a:ext cx="9678572" cy="64633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If we are willing and receptive, we can grow in our ability to recognize the voice of the Lord.</a:t>
            </a:r>
            <a:endParaRPr lang="en-US"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4389ABB-C7C9-4CE1-80F7-56A73DFC78C5}"/>
              </a:ext>
            </a:extLst>
          </p:cNvPr>
          <p:cNvSpPr/>
          <p:nvPr/>
        </p:nvSpPr>
        <p:spPr>
          <a:xfrm>
            <a:off x="914399" y="1998843"/>
            <a:ext cx="9678572"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As we increase our ability to receive and understand personal revelation, we will be able to recognize the voice of the Lord more easily and receive His guidance and instruction.</a:t>
            </a:r>
            <a:endParaRPr lang="en-US"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2DC179A-4E65-494E-97C4-15D6118753AA}"/>
              </a:ext>
            </a:extLst>
          </p:cNvPr>
          <p:cNvSpPr/>
          <p:nvPr/>
        </p:nvSpPr>
        <p:spPr>
          <a:xfrm>
            <a:off x="914399" y="1476103"/>
            <a:ext cx="9115865" cy="36933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Trusted leaders and parents can help us learn to recognize the voice of the Lord.</a:t>
            </a:r>
            <a:endParaRPr lang="en-US"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3019663-BDA4-4D6B-A238-7C87F0A82231}"/>
              </a:ext>
            </a:extLst>
          </p:cNvPr>
          <p:cNvSpPr/>
          <p:nvPr/>
        </p:nvSpPr>
        <p:spPr>
          <a:xfrm>
            <a:off x="914399" y="3075581"/>
            <a:ext cx="169629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17:45</a:t>
            </a:r>
          </a:p>
        </p:txBody>
      </p:sp>
      <p:sp>
        <p:nvSpPr>
          <p:cNvPr id="7" name="Rectangle 6">
            <a:extLst>
              <a:ext uri="{FF2B5EF4-FFF2-40B4-BE49-F238E27FC236}">
                <a16:creationId xmlns:a16="http://schemas.microsoft.com/office/drawing/2014/main" id="{41CE845B-44A7-452E-871A-E1D323D0DE92}"/>
              </a:ext>
            </a:extLst>
          </p:cNvPr>
          <p:cNvSpPr/>
          <p:nvPr/>
        </p:nvSpPr>
        <p:spPr>
          <a:xfrm>
            <a:off x="998804" y="3566496"/>
            <a:ext cx="133882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Alma 5:57 </a:t>
            </a:r>
          </a:p>
        </p:txBody>
      </p:sp>
      <p:sp>
        <p:nvSpPr>
          <p:cNvPr id="8" name="Rectangle 7">
            <a:extLst>
              <a:ext uri="{FF2B5EF4-FFF2-40B4-BE49-F238E27FC236}">
                <a16:creationId xmlns:a16="http://schemas.microsoft.com/office/drawing/2014/main" id="{C746E829-DCB7-48EE-B3C1-8013196F3CB3}"/>
              </a:ext>
            </a:extLst>
          </p:cNvPr>
          <p:cNvSpPr/>
          <p:nvPr/>
        </p:nvSpPr>
        <p:spPr>
          <a:xfrm>
            <a:off x="998804" y="4057411"/>
            <a:ext cx="336502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Doctrine and Covenants 1:38</a:t>
            </a:r>
          </a:p>
        </p:txBody>
      </p:sp>
      <p:sp>
        <p:nvSpPr>
          <p:cNvPr id="9" name="Rectangle 8">
            <a:extLst>
              <a:ext uri="{FF2B5EF4-FFF2-40B4-BE49-F238E27FC236}">
                <a16:creationId xmlns:a16="http://schemas.microsoft.com/office/drawing/2014/main" id="{874241C0-F459-4B5C-80E0-A098C383A81C}"/>
              </a:ext>
            </a:extLst>
          </p:cNvPr>
          <p:cNvSpPr/>
          <p:nvPr/>
        </p:nvSpPr>
        <p:spPr>
          <a:xfrm>
            <a:off x="998804" y="4624698"/>
            <a:ext cx="466031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Doctrine and Covenants 8:2–3; 11:12–13 </a:t>
            </a:r>
          </a:p>
        </p:txBody>
      </p:sp>
      <p:sp>
        <p:nvSpPr>
          <p:cNvPr id="10" name="Rectangle 9">
            <a:extLst>
              <a:ext uri="{FF2B5EF4-FFF2-40B4-BE49-F238E27FC236}">
                <a16:creationId xmlns:a16="http://schemas.microsoft.com/office/drawing/2014/main" id="{07AC488C-08AA-46E8-9E03-662D097ABF05}"/>
              </a:ext>
            </a:extLst>
          </p:cNvPr>
          <p:cNvSpPr/>
          <p:nvPr/>
        </p:nvSpPr>
        <p:spPr>
          <a:xfrm>
            <a:off x="998804" y="5197231"/>
            <a:ext cx="394210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Doctrine and Covenants 18:34–36 </a:t>
            </a:r>
          </a:p>
        </p:txBody>
      </p:sp>
      <p:sp>
        <p:nvSpPr>
          <p:cNvPr id="11" name="Rectangle 10">
            <a:extLst>
              <a:ext uri="{FF2B5EF4-FFF2-40B4-BE49-F238E27FC236}">
                <a16:creationId xmlns:a16="http://schemas.microsoft.com/office/drawing/2014/main" id="{B8E8C2D1-A0B0-45AB-8ACB-C72325022A06}"/>
              </a:ext>
            </a:extLst>
          </p:cNvPr>
          <p:cNvSpPr/>
          <p:nvPr/>
        </p:nvSpPr>
        <p:spPr>
          <a:xfrm>
            <a:off x="4901477" y="5197231"/>
            <a:ext cx="5788764" cy="369332"/>
          </a:xfrm>
          <a:prstGeom prst="rect">
            <a:avLst/>
          </a:prstGeom>
        </p:spPr>
        <p:txBody>
          <a:bodyPr wrap="non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one way I can hear the voice of the Lord daily?</a:t>
            </a:r>
          </a:p>
        </p:txBody>
      </p:sp>
      <p:sp>
        <p:nvSpPr>
          <p:cNvPr id="12" name="Rectangle 11">
            <a:extLst>
              <a:ext uri="{FF2B5EF4-FFF2-40B4-BE49-F238E27FC236}">
                <a16:creationId xmlns:a16="http://schemas.microsoft.com/office/drawing/2014/main" id="{E3EF49E8-04EC-4133-93F3-E0F592FDEA59}"/>
              </a:ext>
            </a:extLst>
          </p:cNvPr>
          <p:cNvSpPr/>
          <p:nvPr/>
        </p:nvSpPr>
        <p:spPr>
          <a:xfrm>
            <a:off x="5472331" y="4605718"/>
            <a:ext cx="5120640"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can I recognize when the Lord speaks to me through the Spirit?</a:t>
            </a:r>
          </a:p>
        </p:txBody>
      </p:sp>
      <p:sp>
        <p:nvSpPr>
          <p:cNvPr id="13" name="Rectangle 12">
            <a:extLst>
              <a:ext uri="{FF2B5EF4-FFF2-40B4-BE49-F238E27FC236}">
                <a16:creationId xmlns:a16="http://schemas.microsoft.com/office/drawing/2014/main" id="{C0C0FB2C-AA51-400D-BEDC-1218002D4EA0}"/>
              </a:ext>
            </a:extLst>
          </p:cNvPr>
          <p:cNvSpPr/>
          <p:nvPr/>
        </p:nvSpPr>
        <p:spPr>
          <a:xfrm>
            <a:off x="4658524" y="4061210"/>
            <a:ext cx="3211135" cy="369332"/>
          </a:xfrm>
          <a:prstGeom prst="rect">
            <a:avLst/>
          </a:prstGeom>
        </p:spPr>
        <p:txBody>
          <a:bodyPr wrap="non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may speak for the Lord?</a:t>
            </a:r>
          </a:p>
        </p:txBody>
      </p:sp>
      <p:sp>
        <p:nvSpPr>
          <p:cNvPr id="14" name="Rectangle 13">
            <a:extLst>
              <a:ext uri="{FF2B5EF4-FFF2-40B4-BE49-F238E27FC236}">
                <a16:creationId xmlns:a16="http://schemas.microsoft.com/office/drawing/2014/main" id="{D5D2C619-CB2F-4B3B-A6AB-B4F071E7E46C}"/>
              </a:ext>
            </a:extLst>
          </p:cNvPr>
          <p:cNvSpPr/>
          <p:nvPr/>
        </p:nvSpPr>
        <p:spPr>
          <a:xfrm>
            <a:off x="2218006" y="3556058"/>
            <a:ext cx="8093612"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one thing I need to do if I want to learn to recognize the Lord’s voice?</a:t>
            </a:r>
          </a:p>
        </p:txBody>
      </p:sp>
      <p:sp>
        <p:nvSpPr>
          <p:cNvPr id="15" name="Rectangle 14">
            <a:extLst>
              <a:ext uri="{FF2B5EF4-FFF2-40B4-BE49-F238E27FC236}">
                <a16:creationId xmlns:a16="http://schemas.microsoft.com/office/drawing/2014/main" id="{A0570F11-55BE-43A5-8122-AB4B066C2FC8}"/>
              </a:ext>
            </a:extLst>
          </p:cNvPr>
          <p:cNvSpPr/>
          <p:nvPr/>
        </p:nvSpPr>
        <p:spPr>
          <a:xfrm>
            <a:off x="2969856" y="3075581"/>
            <a:ext cx="5897064" cy="369332"/>
          </a:xfrm>
          <a:prstGeom prst="rect">
            <a:avLst/>
          </a:prstGeom>
        </p:spPr>
        <p:txBody>
          <a:bodyPr wrap="non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can prevent me from recognizing the Lord’s voice?</a:t>
            </a:r>
          </a:p>
        </p:txBody>
      </p:sp>
    </p:spTree>
    <p:extLst>
      <p:ext uri="{BB962C8B-B14F-4D97-AF65-F5344CB8AC3E}">
        <p14:creationId xmlns:p14="http://schemas.microsoft.com/office/powerpoint/2010/main" val="11671669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500"/>
                                        <p:tgtEl>
                                          <p:spTgt spid="9">
                                            <p:txEl>
                                              <p:pRg st="0" end="0"/>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left)">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Effect transition="in" filter="fade">
                                      <p:cBhvr>
                                        <p:cTn id="31" dur="1000"/>
                                        <p:tgtEl>
                                          <p:spTgt spid="14">
                                            <p:txEl>
                                              <p:pRg st="0" end="0"/>
                                            </p:txEl>
                                          </p:spTgt>
                                        </p:tgtEl>
                                      </p:cBhvr>
                                    </p:animEffect>
                                    <p:anim calcmode="lin" valueType="num">
                                      <p:cBhvr>
                                        <p:cTn id="3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2">
                                            <p:txEl>
                                              <p:pRg st="0" end="0"/>
                                            </p:txEl>
                                          </p:spTgt>
                                        </p:tgtEl>
                                        <p:attrNameLst>
                                          <p:attrName>style.visibility</p:attrName>
                                        </p:attrNameLst>
                                      </p:cBhvr>
                                      <p:to>
                                        <p:strVal val="visible"/>
                                      </p:to>
                                    </p:set>
                                    <p:animEffect transition="in" filter="fade">
                                      <p:cBhvr>
                                        <p:cTn id="45" dur="1000"/>
                                        <p:tgtEl>
                                          <p:spTgt spid="12">
                                            <p:txEl>
                                              <p:pRg st="0" end="0"/>
                                            </p:txEl>
                                          </p:spTgt>
                                        </p:tgtEl>
                                      </p:cBhvr>
                                    </p:animEffect>
                                    <p:anim calcmode="lin" valueType="num">
                                      <p:cBhvr>
                                        <p:cTn id="46"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Diagonal Corners Rounded 10">
            <a:extLst>
              <a:ext uri="{FF2B5EF4-FFF2-40B4-BE49-F238E27FC236}">
                <a16:creationId xmlns:a16="http://schemas.microsoft.com/office/drawing/2014/main" id="{9F013175-BDFF-4B9E-832A-82B8DD21E47A}"/>
              </a:ext>
            </a:extLst>
          </p:cNvPr>
          <p:cNvSpPr/>
          <p:nvPr/>
        </p:nvSpPr>
        <p:spPr>
          <a:xfrm>
            <a:off x="1855304" y="4377125"/>
            <a:ext cx="7918283" cy="1944337"/>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Diagonal Corners Rounded 7">
            <a:extLst>
              <a:ext uri="{FF2B5EF4-FFF2-40B4-BE49-F238E27FC236}">
                <a16:creationId xmlns:a16="http://schemas.microsoft.com/office/drawing/2014/main" id="{E38CAD4E-03B9-4FCB-A7C5-78F5754B0083}"/>
              </a:ext>
            </a:extLst>
          </p:cNvPr>
          <p:cNvSpPr/>
          <p:nvPr/>
        </p:nvSpPr>
        <p:spPr>
          <a:xfrm>
            <a:off x="2058650" y="779683"/>
            <a:ext cx="8278046" cy="2287090"/>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6ECA40E-6F96-400F-89A8-AB3F8EF8A626}"/>
              </a:ext>
            </a:extLst>
          </p:cNvPr>
          <p:cNvSpPr/>
          <p:nvPr/>
        </p:nvSpPr>
        <p:spPr>
          <a:xfrm>
            <a:off x="3467723" y="779683"/>
            <a:ext cx="6665627" cy="2308324"/>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“The Spirit does not get our attention by shouting or shaking us with a heavy hand. Rather it whispers. It caresses so gently that if we are preoccupied we may not feel it at all. …</a:t>
            </a:r>
          </a:p>
          <a:p>
            <a:pPr algn="just" fontAlgn="base"/>
            <a:r>
              <a:rPr lang="en-US" dirty="0">
                <a:solidFill>
                  <a:schemeClr val="bg1"/>
                </a:solidFill>
                <a:latin typeface="Arial" panose="020B0604020202020204" pitchFamily="34" charset="0"/>
                <a:cs typeface="Arial" panose="020B0604020202020204" pitchFamily="34" charset="0"/>
              </a:rPr>
              <a:t>“Occasionally it will press just firmly enough for us to pay heed. But most of the time, if we do not heed the gentle feeling, the Spirit will withdraw and wait until we come seeking and listening” (Boyd K. Packer, “The Candle of the Lord,” </a:t>
            </a:r>
            <a:r>
              <a:rPr lang="en-US" i="1" dirty="0">
                <a:solidFill>
                  <a:schemeClr val="bg1"/>
                </a:solidFill>
                <a:latin typeface="Arial" panose="020B0604020202020204" pitchFamily="34" charset="0"/>
                <a:cs typeface="Arial" panose="020B0604020202020204" pitchFamily="34" charset="0"/>
              </a:rPr>
              <a:t>Ensign, </a:t>
            </a:r>
            <a:r>
              <a:rPr lang="en-US" dirty="0">
                <a:solidFill>
                  <a:schemeClr val="bg1"/>
                </a:solidFill>
                <a:latin typeface="Arial" panose="020B0604020202020204" pitchFamily="34" charset="0"/>
                <a:cs typeface="Arial" panose="020B0604020202020204" pitchFamily="34" charset="0"/>
              </a:rPr>
              <a:t>Jan. 1983, 53).</a:t>
            </a:r>
            <a:endParaRPr lang="en-US" b="0" i="0" dirty="0">
              <a:solidFill>
                <a:schemeClr val="bg1"/>
              </a:solidFill>
              <a:effectLst/>
              <a:latin typeface="Arial" panose="020B0604020202020204" pitchFamily="34" charset="0"/>
              <a:cs typeface="Arial" panose="020B0604020202020204" pitchFamily="34" charset="0"/>
            </a:endParaRPr>
          </a:p>
        </p:txBody>
      </p:sp>
      <p:pic>
        <p:nvPicPr>
          <p:cNvPr id="1026" name="Picture 2" descr="Boyd K. Packer">
            <a:extLst>
              <a:ext uri="{FF2B5EF4-FFF2-40B4-BE49-F238E27FC236}">
                <a16:creationId xmlns:a16="http://schemas.microsoft.com/office/drawing/2014/main" id="{735A32CF-67FA-4306-B3DB-664212DBEC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471" y="935535"/>
            <a:ext cx="1139252" cy="15152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EBAD911-00FC-4839-BC55-37C719AF7ADB}"/>
              </a:ext>
            </a:extLst>
          </p:cNvPr>
          <p:cNvSpPr/>
          <p:nvPr/>
        </p:nvSpPr>
        <p:spPr>
          <a:xfrm>
            <a:off x="2287994" y="2553930"/>
            <a:ext cx="1220206"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President </a:t>
            </a:r>
          </a:p>
          <a:p>
            <a:pPr algn="ctr"/>
            <a:r>
              <a:rPr lang="en-US" sz="1100" b="1" dirty="0">
                <a:solidFill>
                  <a:schemeClr val="bg1"/>
                </a:solidFill>
                <a:latin typeface="Arial" panose="020B0604020202020204" pitchFamily="34" charset="0"/>
                <a:cs typeface="Arial" panose="020B0604020202020204" pitchFamily="34" charset="0"/>
              </a:rPr>
              <a:t>Boyd K. Packer</a:t>
            </a:r>
            <a:endParaRPr lang="en-US" sz="1100" b="1" dirty="0">
              <a:solidFill>
                <a:schemeClr val="bg1"/>
              </a:solidFill>
            </a:endParaRPr>
          </a:p>
        </p:txBody>
      </p:sp>
      <p:sp>
        <p:nvSpPr>
          <p:cNvPr id="5" name="Rectangle 4">
            <a:extLst>
              <a:ext uri="{FF2B5EF4-FFF2-40B4-BE49-F238E27FC236}">
                <a16:creationId xmlns:a16="http://schemas.microsoft.com/office/drawing/2014/main" id="{3B4ED654-6D87-4318-B332-B56D40A174EC}"/>
              </a:ext>
            </a:extLst>
          </p:cNvPr>
          <p:cNvSpPr/>
          <p:nvPr/>
        </p:nvSpPr>
        <p:spPr>
          <a:xfrm>
            <a:off x="1084289" y="3138096"/>
            <a:ext cx="904906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preoccupations that may deter us from hearing and recognizing the gentle whisper of the Lord’s voice?</a:t>
            </a:r>
          </a:p>
        </p:txBody>
      </p:sp>
      <p:sp>
        <p:nvSpPr>
          <p:cNvPr id="6" name="Rectangle 5">
            <a:extLst>
              <a:ext uri="{FF2B5EF4-FFF2-40B4-BE49-F238E27FC236}">
                <a16:creationId xmlns:a16="http://schemas.microsoft.com/office/drawing/2014/main" id="{6F30653D-044A-470E-9633-A9567FB15D81}"/>
              </a:ext>
            </a:extLst>
          </p:cNvPr>
          <p:cNvSpPr/>
          <p:nvPr/>
        </p:nvSpPr>
        <p:spPr>
          <a:xfrm>
            <a:off x="1084289" y="3855750"/>
            <a:ext cx="394210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to “pay heed”?</a:t>
            </a:r>
          </a:p>
        </p:txBody>
      </p:sp>
      <p:sp>
        <p:nvSpPr>
          <p:cNvPr id="7" name="Rectangle 6">
            <a:extLst>
              <a:ext uri="{FF2B5EF4-FFF2-40B4-BE49-F238E27FC236}">
                <a16:creationId xmlns:a16="http://schemas.microsoft.com/office/drawing/2014/main" id="{EBF8579B-7F33-4BCF-A926-F4FBF60E8831}"/>
              </a:ext>
            </a:extLst>
          </p:cNvPr>
          <p:cNvSpPr/>
          <p:nvPr/>
        </p:nvSpPr>
        <p:spPr>
          <a:xfrm>
            <a:off x="3423765" y="4472131"/>
            <a:ext cx="6096000" cy="1754326"/>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“We need to be acquainted with the promptings of the Holy Ghost, and we need to practice and apply gospel teachings until they become natural and automatic. These promptings become the foundation of our testimonies” (Allan F. Packer, “Finding Strength in Challenging Times!”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May 2009, 17).</a:t>
            </a:r>
          </a:p>
        </p:txBody>
      </p:sp>
      <p:pic>
        <p:nvPicPr>
          <p:cNvPr id="1028" name="Picture 4" descr="Allan F. Packer">
            <a:extLst>
              <a:ext uri="{FF2B5EF4-FFF2-40B4-BE49-F238E27FC236}">
                <a16:creationId xmlns:a16="http://schemas.microsoft.com/office/drawing/2014/main" id="{F5EF621F-467E-4AC1-B625-DC1BCDACE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994" y="4567741"/>
            <a:ext cx="1135771" cy="151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232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1"/>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7"/>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nodeType="withEffect">
                                  <p:stCondLst>
                                    <p:cond delay="0"/>
                                  </p:stCondLst>
                                  <p:childTnLst>
                                    <p:set>
                                      <p:cBhvr>
                                        <p:cTn id="29" dur="1" fill="hold">
                                          <p:stCondLst>
                                            <p:cond delay="0"/>
                                          </p:stCondLst>
                                        </p:cTn>
                                        <p:tgtEl>
                                          <p:spTgt spid="1028"/>
                                        </p:tgtEl>
                                        <p:attrNameLst>
                                          <p:attrName>style.visibility</p:attrName>
                                        </p:attrNameLst>
                                      </p:cBhvr>
                                      <p:to>
                                        <p:strVal val="visible"/>
                                      </p:to>
                                    </p:set>
                                    <p:anim calcmode="lin" valueType="num">
                                      <p:cBhvr>
                                        <p:cTn id="30" dur="1000" fill="hold"/>
                                        <p:tgtEl>
                                          <p:spTgt spid="1028"/>
                                        </p:tgtEl>
                                        <p:attrNameLst>
                                          <p:attrName>ppt_w</p:attrName>
                                        </p:attrNameLst>
                                      </p:cBhvr>
                                      <p:tavLst>
                                        <p:tav tm="0">
                                          <p:val>
                                            <p:fltVal val="0"/>
                                          </p:val>
                                        </p:tav>
                                        <p:tav tm="100000">
                                          <p:val>
                                            <p:strVal val="#ppt_w"/>
                                          </p:val>
                                        </p:tav>
                                      </p:tavLst>
                                    </p:anim>
                                    <p:anim calcmode="lin" valueType="num">
                                      <p:cBhvr>
                                        <p:cTn id="31" dur="1000" fill="hold"/>
                                        <p:tgtEl>
                                          <p:spTgt spid="1028"/>
                                        </p:tgtEl>
                                        <p:attrNameLst>
                                          <p:attrName>ppt_h</p:attrName>
                                        </p:attrNameLst>
                                      </p:cBhvr>
                                      <p:tavLst>
                                        <p:tav tm="0">
                                          <p:val>
                                            <p:fltVal val="0"/>
                                          </p:val>
                                        </p:tav>
                                        <p:tav tm="100000">
                                          <p:val>
                                            <p:strVal val="#ppt_h"/>
                                          </p:val>
                                        </p:tav>
                                      </p:tavLst>
                                    </p:anim>
                                    <p:anim calcmode="lin" valueType="num">
                                      <p:cBhvr>
                                        <p:cTn id="32" dur="1000" fill="hold"/>
                                        <p:tgtEl>
                                          <p:spTgt spid="1028"/>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0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E1CA29-A8AC-48E6-9137-F2ECD6149433}"/>
              </a:ext>
            </a:extLst>
          </p:cNvPr>
          <p:cNvSpPr/>
          <p:nvPr/>
        </p:nvSpPr>
        <p:spPr>
          <a:xfrm>
            <a:off x="1698802" y="3075057"/>
            <a:ext cx="8794395" cy="707886"/>
          </a:xfrm>
          <a:prstGeom prst="rect">
            <a:avLst/>
          </a:prstGeom>
        </p:spPr>
        <p:txBody>
          <a:bodyPr wrap="none">
            <a:spAutoFit/>
          </a:bodyPr>
          <a:lstStyle/>
          <a:p>
            <a:pPr fontAlgn="base"/>
            <a:r>
              <a:rPr lang="en-US" sz="4000" b="1" dirty="0">
                <a:solidFill>
                  <a:schemeClr val="bg2"/>
                </a:solidFill>
                <a:latin typeface="Arial" panose="020B0604020202020204" pitchFamily="34" charset="0"/>
                <a:cs typeface="Arial" panose="020B0604020202020204" pitchFamily="34" charset="0"/>
              </a:rPr>
              <a:t>“Samuel tells Eli of his experience”</a:t>
            </a:r>
            <a:endParaRPr lang="en-US" sz="4000" b="1" dirty="0">
              <a:solidFill>
                <a:schemeClr val="bg2"/>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38499BC-DF51-43D9-B17B-060BFBF9C3A6}"/>
              </a:ext>
            </a:extLst>
          </p:cNvPr>
          <p:cNvSpPr/>
          <p:nvPr/>
        </p:nvSpPr>
        <p:spPr>
          <a:xfrm>
            <a:off x="1036523" y="968273"/>
            <a:ext cx="210826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1 Samuel 3:15–18</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97585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2</TotalTime>
  <Words>1235</Words>
  <Application>Microsoft Office PowerPoint</Application>
  <PresentationFormat>Widescreen</PresentationFormat>
  <Paragraphs>68</Paragraphs>
  <Slides>13</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Dubai</vt:lpstr>
      <vt:lpstr>MV Boli</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4462</cp:revision>
  <dcterms:created xsi:type="dcterms:W3CDTF">2018-08-29T04:26:39Z</dcterms:created>
  <dcterms:modified xsi:type="dcterms:W3CDTF">2022-02-05T01:08:36Z</dcterms:modified>
</cp:coreProperties>
</file>