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8"/>
  </p:notesMasterIdLst>
  <p:sldIdLst>
    <p:sldId id="296" r:id="rId2"/>
    <p:sldId id="380" r:id="rId3"/>
    <p:sldId id="381" r:id="rId4"/>
    <p:sldId id="382" r:id="rId5"/>
    <p:sldId id="383" r:id="rId6"/>
    <p:sldId id="384" r:id="rId7"/>
    <p:sldId id="385" r:id="rId8"/>
    <p:sldId id="386" r:id="rId9"/>
    <p:sldId id="387" r:id="rId10"/>
    <p:sldId id="389" r:id="rId11"/>
    <p:sldId id="390" r:id="rId12"/>
    <p:sldId id="391" r:id="rId13"/>
    <p:sldId id="392" r:id="rId14"/>
    <p:sldId id="393" r:id="rId15"/>
    <p:sldId id="394" r:id="rId16"/>
    <p:sldId id="39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028"/>
    <a:srgbClr val="E97159"/>
    <a:srgbClr val="FF6600"/>
    <a:srgbClr val="D6E513"/>
    <a:srgbClr val="59C7E9"/>
    <a:srgbClr val="6F7CBF"/>
    <a:srgbClr val="FFD757"/>
    <a:srgbClr val="0BA2C5"/>
    <a:srgbClr val="B9DF63"/>
    <a:srgbClr val="801A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8" d="100"/>
          <a:sy n="78" d="100"/>
        </p:scale>
        <p:origin x="883" y="43"/>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flickr.com/photos/moregoodfoundation/513541657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25000" b="-25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ideo" Target="https://www.youtube.com/embed/wO0QJGRs5Ak?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accent2">
                    <a:lumMod val="75000"/>
                  </a:schemeClr>
                </a:solidFill>
                <a:effectLst>
                  <a:outerShdw blurRad="38100" dist="38100" dir="2700000" algn="tl">
                    <a:srgbClr val="000000">
                      <a:alpha val="43137"/>
                    </a:srgbClr>
                  </a:outerShdw>
                </a:effectLst>
                <a:latin typeface="Dubai" panose="020B0503030403030204" pitchFamily="34" charset="-78"/>
                <a:ea typeface="MS Gothic" panose="020B0609070205080204" pitchFamily="49" charset="-128"/>
                <a:cs typeface="Dubai" panose="020B0503030403030204" pitchFamily="34" charset="-78"/>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DB5C6A-52A8-4B0B-8A16-1087985B0275}"/>
              </a:ext>
            </a:extLst>
          </p:cNvPr>
          <p:cNvSpPr/>
          <p:nvPr/>
        </p:nvSpPr>
        <p:spPr>
          <a:xfrm>
            <a:off x="1460596" y="3044279"/>
            <a:ext cx="9270808" cy="769441"/>
          </a:xfrm>
          <a:prstGeom prst="rect">
            <a:avLst/>
          </a:prstGeom>
        </p:spPr>
        <p:txBody>
          <a:bodyPr wrap="none">
            <a:spAutoFit/>
          </a:bodyPr>
          <a:lstStyle/>
          <a:p>
            <a:pPr fontAlgn="base"/>
            <a:r>
              <a:rPr lang="en-US" sz="4400" b="1" dirty="0">
                <a:solidFill>
                  <a:schemeClr val="accent1">
                    <a:lumMod val="75000"/>
                  </a:schemeClr>
                </a:solidFill>
                <a:latin typeface="Open Sans"/>
              </a:rPr>
              <a:t>“Ruth proposes marriage to Boaz”</a:t>
            </a:r>
            <a:endParaRPr lang="en-US" sz="4400" b="1" dirty="0">
              <a:solidFill>
                <a:schemeClr val="accent1">
                  <a:lumMod val="75000"/>
                </a:schemeClr>
              </a:solidFill>
              <a:effectLst/>
              <a:latin typeface="Open Sans"/>
            </a:endParaRPr>
          </a:p>
        </p:txBody>
      </p:sp>
      <p:sp>
        <p:nvSpPr>
          <p:cNvPr id="7" name="Rectangle 6">
            <a:extLst>
              <a:ext uri="{FF2B5EF4-FFF2-40B4-BE49-F238E27FC236}">
                <a16:creationId xmlns:a16="http://schemas.microsoft.com/office/drawing/2014/main" id="{3FA85220-102E-487E-A71C-28EB3615B7D5}"/>
              </a:ext>
            </a:extLst>
          </p:cNvPr>
          <p:cNvSpPr/>
          <p:nvPr/>
        </p:nvSpPr>
        <p:spPr>
          <a:xfrm>
            <a:off x="1129666" y="783607"/>
            <a:ext cx="90120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Ruth 3</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586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2BEB38-3F71-4E9F-96BD-18D8D3F0680D}"/>
              </a:ext>
            </a:extLst>
          </p:cNvPr>
          <p:cNvSpPr/>
          <p:nvPr/>
        </p:nvSpPr>
        <p:spPr>
          <a:xfrm>
            <a:off x="914400" y="968273"/>
            <a:ext cx="1577009" cy="64849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3D6A1BD-91EC-403F-9A5B-2536FD47333A}"/>
              </a:ext>
            </a:extLst>
          </p:cNvPr>
          <p:cNvSpPr/>
          <p:nvPr/>
        </p:nvSpPr>
        <p:spPr>
          <a:xfrm>
            <a:off x="914400" y="1337605"/>
            <a:ext cx="9706708" cy="1200329"/>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B3BF037-2D1D-4D18-8748-0ADCCC8F56A2}"/>
              </a:ext>
            </a:extLst>
          </p:cNvPr>
          <p:cNvSpPr/>
          <p:nvPr/>
        </p:nvSpPr>
        <p:spPr>
          <a:xfrm>
            <a:off x="914400" y="968273"/>
            <a:ext cx="136447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Ruth 3:1–2</a:t>
            </a:r>
          </a:p>
        </p:txBody>
      </p:sp>
      <p:sp>
        <p:nvSpPr>
          <p:cNvPr id="4" name="Rectangle 3">
            <a:extLst>
              <a:ext uri="{FF2B5EF4-FFF2-40B4-BE49-F238E27FC236}">
                <a16:creationId xmlns:a16="http://schemas.microsoft.com/office/drawing/2014/main" id="{25535B8E-5622-42D4-8140-381AEC523212}"/>
              </a:ext>
            </a:extLst>
          </p:cNvPr>
          <p:cNvSpPr/>
          <p:nvPr/>
        </p:nvSpPr>
        <p:spPr>
          <a:xfrm>
            <a:off x="914400" y="1337605"/>
            <a:ext cx="9706708"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Then Naomi her mother in law said unto her, My daughter, shall I not seek rest for thee, that it may be well with thee?</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now is not Boaz of our kindred, with whose maidens thou wast? Behold, he winnoweth barley to night in the threshingfloor.</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45082AF-BC6B-422D-BD42-42DCF64DC6BD}"/>
              </a:ext>
            </a:extLst>
          </p:cNvPr>
          <p:cNvSpPr/>
          <p:nvPr/>
        </p:nvSpPr>
        <p:spPr>
          <a:xfrm>
            <a:off x="914400" y="2907266"/>
            <a:ext cx="362150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Naomi want for Ruth?</a:t>
            </a:r>
          </a:p>
        </p:txBody>
      </p:sp>
    </p:spTree>
    <p:extLst>
      <p:ext uri="{BB962C8B-B14F-4D97-AF65-F5344CB8AC3E}">
        <p14:creationId xmlns:p14="http://schemas.microsoft.com/office/powerpoint/2010/main" val="562155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56FE38-2BFA-4D3A-AE72-21BABD9BDC06}"/>
              </a:ext>
            </a:extLst>
          </p:cNvPr>
          <p:cNvSpPr/>
          <p:nvPr/>
        </p:nvSpPr>
        <p:spPr>
          <a:xfrm>
            <a:off x="1029834" y="846965"/>
            <a:ext cx="1542410" cy="74651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194C52-72E7-4EA8-AD1D-C67459DBE3FF}"/>
              </a:ext>
            </a:extLst>
          </p:cNvPr>
          <p:cNvSpPr/>
          <p:nvPr/>
        </p:nvSpPr>
        <p:spPr>
          <a:xfrm>
            <a:off x="1029834" y="1192744"/>
            <a:ext cx="9613182" cy="2073529"/>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DD88DC6-2C5E-4EA1-9DAA-693DB021EA40}"/>
              </a:ext>
            </a:extLst>
          </p:cNvPr>
          <p:cNvSpPr/>
          <p:nvPr/>
        </p:nvSpPr>
        <p:spPr>
          <a:xfrm>
            <a:off x="1118800" y="3429000"/>
            <a:ext cx="454906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Boaz react to Ruth’s proposal?</a:t>
            </a:r>
          </a:p>
        </p:txBody>
      </p:sp>
      <p:sp>
        <p:nvSpPr>
          <p:cNvPr id="4" name="Rectangle 3">
            <a:extLst>
              <a:ext uri="{FF2B5EF4-FFF2-40B4-BE49-F238E27FC236}">
                <a16:creationId xmlns:a16="http://schemas.microsoft.com/office/drawing/2014/main" id="{5A1D8FAD-08E1-4736-94D8-141B5F81A6E7}"/>
              </a:ext>
            </a:extLst>
          </p:cNvPr>
          <p:cNvSpPr/>
          <p:nvPr/>
        </p:nvSpPr>
        <p:spPr>
          <a:xfrm>
            <a:off x="1118800" y="3961059"/>
            <a:ext cx="813774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admirable characteristic did Boaz and the people notice in Ruth?</a:t>
            </a:r>
          </a:p>
        </p:txBody>
      </p:sp>
      <p:sp>
        <p:nvSpPr>
          <p:cNvPr id="5" name="Rectangle 4">
            <a:extLst>
              <a:ext uri="{FF2B5EF4-FFF2-40B4-BE49-F238E27FC236}">
                <a16:creationId xmlns:a16="http://schemas.microsoft.com/office/drawing/2014/main" id="{AD52B91F-53B1-4240-9D73-3D8A5F46384E}"/>
              </a:ext>
            </a:extLst>
          </p:cNvPr>
          <p:cNvSpPr/>
          <p:nvPr/>
        </p:nvSpPr>
        <p:spPr>
          <a:xfrm>
            <a:off x="1118800" y="4493118"/>
            <a:ext cx="785638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Ruth’s example of living virtuously?</a:t>
            </a:r>
          </a:p>
        </p:txBody>
      </p:sp>
      <p:sp>
        <p:nvSpPr>
          <p:cNvPr id="6" name="Rectangle 5">
            <a:extLst>
              <a:ext uri="{FF2B5EF4-FFF2-40B4-BE49-F238E27FC236}">
                <a16:creationId xmlns:a16="http://schemas.microsoft.com/office/drawing/2014/main" id="{25432082-7F83-4541-B180-0513BC26CEF4}"/>
              </a:ext>
            </a:extLst>
          </p:cNvPr>
          <p:cNvSpPr/>
          <p:nvPr/>
        </p:nvSpPr>
        <p:spPr>
          <a:xfrm>
            <a:off x="1118800" y="5128678"/>
            <a:ext cx="7263618"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live virtuously, then we can have faith that the Lord will bless us.</a:t>
            </a:r>
          </a:p>
        </p:txBody>
      </p:sp>
      <p:sp>
        <p:nvSpPr>
          <p:cNvPr id="8" name="Rectangle 7">
            <a:extLst>
              <a:ext uri="{FF2B5EF4-FFF2-40B4-BE49-F238E27FC236}">
                <a16:creationId xmlns:a16="http://schemas.microsoft.com/office/drawing/2014/main" id="{4CFF5096-B613-4F92-B638-EFA6F28C9345}"/>
              </a:ext>
            </a:extLst>
          </p:cNvPr>
          <p:cNvSpPr/>
          <p:nvPr/>
        </p:nvSpPr>
        <p:spPr>
          <a:xfrm>
            <a:off x="1090664" y="1192744"/>
            <a:ext cx="9431969"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And he said, Who art thou? And she answered, I am Ruth thine handmaid: spread therefore thy skirt over thine handmaid; for thou art a near kinsman.</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he said, Blessed be thou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my daughter: for thou hast shewed more kindness in the latter end than at the beginning, inasmuch as thou followedst not young men, whether poor or rich.</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now, my daughter, fear not; I will do to thee all that thou requirest: for all the city of my people doth know that thou art a virtuous woman.</a:t>
            </a:r>
            <a:endParaRPr lang="en-US" b="0" i="0" dirty="0">
              <a:solidFill>
                <a:schemeClr val="bg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F7AB614-7D6F-4256-9422-3B790F47731F}"/>
              </a:ext>
            </a:extLst>
          </p:cNvPr>
          <p:cNvSpPr/>
          <p:nvPr/>
        </p:nvSpPr>
        <p:spPr>
          <a:xfrm>
            <a:off x="1029834" y="876945"/>
            <a:ext cx="154241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Ruth 3:9–11</a:t>
            </a:r>
          </a:p>
        </p:txBody>
      </p:sp>
    </p:spTree>
    <p:extLst>
      <p:ext uri="{BB962C8B-B14F-4D97-AF65-F5344CB8AC3E}">
        <p14:creationId xmlns:p14="http://schemas.microsoft.com/office/powerpoint/2010/main" val="3857791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style.rotation</p:attrName>
                                        </p:attrNameLst>
                                      </p:cBhvr>
                                      <p:tavLst>
                                        <p:tav tm="0">
                                          <p:val>
                                            <p:fltVal val="360"/>
                                          </p:val>
                                        </p:tav>
                                        <p:tav tm="100000">
                                          <p:val>
                                            <p:fltVal val="0"/>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800" decel="100000"/>
                                        <p:tgtEl>
                                          <p:spTgt spid="5"/>
                                        </p:tgtEl>
                                      </p:cBhvr>
                                    </p:animEffect>
                                    <p:anim calcmode="lin" valueType="num">
                                      <p:cBhvr>
                                        <p:cTn id="34" dur="800" decel="100000" fill="hold"/>
                                        <p:tgtEl>
                                          <p:spTgt spid="5"/>
                                        </p:tgtEl>
                                        <p:attrNameLst>
                                          <p:attrName>style.rotation</p:attrName>
                                        </p:attrNameLst>
                                      </p:cBhvr>
                                      <p:tavLst>
                                        <p:tav tm="0">
                                          <p:val>
                                            <p:fltVal val="-90"/>
                                          </p:val>
                                        </p:tav>
                                        <p:tav tm="100000">
                                          <p:val>
                                            <p:fltVal val="0"/>
                                          </p:val>
                                        </p:tav>
                                      </p:tavLst>
                                    </p:anim>
                                    <p:anim calcmode="lin" valueType="num">
                                      <p:cBhvr>
                                        <p:cTn id="35" dur="800" decel="100000" fill="hold"/>
                                        <p:tgtEl>
                                          <p:spTgt spid="5"/>
                                        </p:tgtEl>
                                        <p:attrNameLst>
                                          <p:attrName>ppt_x</p:attrName>
                                        </p:attrNameLst>
                                      </p:cBhvr>
                                      <p:tavLst>
                                        <p:tav tm="0">
                                          <p:val>
                                            <p:strVal val="#ppt_x+0.4"/>
                                          </p:val>
                                        </p:tav>
                                        <p:tav tm="100000">
                                          <p:val>
                                            <p:strVal val="#ppt_x-0.05"/>
                                          </p:val>
                                        </p:tav>
                                      </p:tavLst>
                                    </p:anim>
                                    <p:anim calcmode="lin" valueType="num">
                                      <p:cBhvr>
                                        <p:cTn id="36" dur="800" decel="100000" fill="hold"/>
                                        <p:tgtEl>
                                          <p:spTgt spid="5"/>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p:cTn id="43"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45"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Top Corners Rounded 7">
            <a:extLst>
              <a:ext uri="{FF2B5EF4-FFF2-40B4-BE49-F238E27FC236}">
                <a16:creationId xmlns:a16="http://schemas.microsoft.com/office/drawing/2014/main" id="{541893B6-093A-4AF4-8EAE-5DAA3AEB11BC}"/>
              </a:ext>
            </a:extLst>
          </p:cNvPr>
          <p:cNvSpPr/>
          <p:nvPr/>
        </p:nvSpPr>
        <p:spPr>
          <a:xfrm>
            <a:off x="943684" y="1312207"/>
            <a:ext cx="9195353" cy="2759627"/>
          </a:xfrm>
          <a:prstGeom prst="round2Same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BACEAA2-0C50-480A-950F-340BC483FFAA}"/>
              </a:ext>
            </a:extLst>
          </p:cNvPr>
          <p:cNvSpPr/>
          <p:nvPr/>
        </p:nvSpPr>
        <p:spPr>
          <a:xfrm>
            <a:off x="2928731" y="1499521"/>
            <a:ext cx="7048500" cy="2585323"/>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“Virtue ‘is a pattern of thought and behavior based on high moral standards’ [</a:t>
            </a:r>
            <a:r>
              <a:rPr lang="en-US" i="1" dirty="0">
                <a:solidFill>
                  <a:schemeClr val="bg1"/>
                </a:solidFill>
                <a:latin typeface="Arial" panose="020B0604020202020204" pitchFamily="34" charset="0"/>
                <a:cs typeface="Arial" panose="020B0604020202020204" pitchFamily="34" charset="0"/>
              </a:rPr>
              <a:t>Preach My Gospel: A Guide to Missionary Service</a:t>
            </a:r>
            <a:r>
              <a:rPr lang="en-US" dirty="0">
                <a:solidFill>
                  <a:schemeClr val="bg1"/>
                </a:solidFill>
                <a:latin typeface="Arial" panose="020B0604020202020204" pitchFamily="34" charset="0"/>
                <a:cs typeface="Arial" panose="020B0604020202020204" pitchFamily="34" charset="0"/>
              </a:rPr>
              <a:t>(2004), 118]. It encompasses chastity and moral purity. Virtue begins in the heart and in the mind. It is nurtured in the home. It is the accumulation of thousands of small decisions and actions. </a:t>
            </a:r>
            <a:r>
              <a:rPr lang="en-US" i="1" dirty="0">
                <a:solidFill>
                  <a:schemeClr val="bg1"/>
                </a:solidFill>
                <a:latin typeface="Arial" panose="020B0604020202020204" pitchFamily="34" charset="0"/>
                <a:cs typeface="Arial" panose="020B0604020202020204" pitchFamily="34" charset="0"/>
              </a:rPr>
              <a:t>Virtue</a:t>
            </a:r>
            <a:r>
              <a:rPr lang="en-US" dirty="0">
                <a:solidFill>
                  <a:schemeClr val="bg1"/>
                </a:solidFill>
                <a:latin typeface="Arial" panose="020B0604020202020204" pitchFamily="34" charset="0"/>
                <a:cs typeface="Arial" panose="020B0604020202020204" pitchFamily="34" charset="0"/>
              </a:rPr>
              <a:t> is a word we don’t hear often in today’s society, but the Latin root word </a:t>
            </a:r>
            <a:r>
              <a:rPr lang="en-US" i="1" dirty="0">
                <a:solidFill>
                  <a:schemeClr val="bg1"/>
                </a:solidFill>
                <a:latin typeface="Arial" panose="020B0604020202020204" pitchFamily="34" charset="0"/>
                <a:cs typeface="Arial" panose="020B0604020202020204" pitchFamily="34" charset="0"/>
              </a:rPr>
              <a:t>virtus</a:t>
            </a:r>
            <a:r>
              <a:rPr lang="en-US" dirty="0">
                <a:solidFill>
                  <a:schemeClr val="bg1"/>
                </a:solidFill>
                <a:latin typeface="Arial" panose="020B0604020202020204" pitchFamily="34" charset="0"/>
                <a:cs typeface="Arial" panose="020B0604020202020204" pitchFamily="34" charset="0"/>
              </a:rPr>
              <a:t> means strength. Virtuous women and men possess a quiet dignity and inner strength” (“A Return to Virtue,”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Nov. 2008, 79</a:t>
            </a:r>
          </a:p>
        </p:txBody>
      </p:sp>
      <p:sp>
        <p:nvSpPr>
          <p:cNvPr id="4" name="Rectangle 3">
            <a:extLst>
              <a:ext uri="{FF2B5EF4-FFF2-40B4-BE49-F238E27FC236}">
                <a16:creationId xmlns:a16="http://schemas.microsoft.com/office/drawing/2014/main" id="{291B02E3-6CF1-4632-ADBF-D0AE25B1D294}"/>
              </a:ext>
            </a:extLst>
          </p:cNvPr>
          <p:cNvSpPr/>
          <p:nvPr/>
        </p:nvSpPr>
        <p:spPr>
          <a:xfrm>
            <a:off x="5541361" y="794158"/>
            <a:ext cx="1109278" cy="369332"/>
          </a:xfrm>
          <a:prstGeom prst="rect">
            <a:avLst/>
          </a:prstGeom>
        </p:spPr>
        <p:txBody>
          <a:bodyPr wrap="none">
            <a:spAutoFit/>
          </a:bodyPr>
          <a:lstStyle/>
          <a:p>
            <a:r>
              <a:rPr lang="en-US" b="1" i="1" dirty="0">
                <a:solidFill>
                  <a:srgbClr val="FF0000"/>
                </a:solidFill>
                <a:latin typeface="Open Sans"/>
              </a:rPr>
              <a:t>Virtuous</a:t>
            </a:r>
            <a:endParaRPr lang="en-US" b="1" dirty="0">
              <a:solidFill>
                <a:srgbClr val="FF0000"/>
              </a:solidFill>
              <a:latin typeface="Open Sans"/>
            </a:endParaRPr>
          </a:p>
        </p:txBody>
      </p:sp>
      <p:pic>
        <p:nvPicPr>
          <p:cNvPr id="1026" name="Picture 2" descr="Elaine S. Dalton">
            <a:extLst>
              <a:ext uri="{FF2B5EF4-FFF2-40B4-BE49-F238E27FC236}">
                <a16:creationId xmlns:a16="http://schemas.microsoft.com/office/drawing/2014/main" id="{AC797F08-027C-4C9B-9CB7-7A88753D0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681" y="1631081"/>
            <a:ext cx="1350050" cy="17955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18A188B-5CB7-4635-9DDF-BE9547969CE9}"/>
              </a:ext>
            </a:extLst>
          </p:cNvPr>
          <p:cNvSpPr/>
          <p:nvPr/>
        </p:nvSpPr>
        <p:spPr>
          <a:xfrm>
            <a:off x="1578681" y="3579337"/>
            <a:ext cx="1350050" cy="276999"/>
          </a:xfrm>
          <a:prstGeom prst="rect">
            <a:avLst/>
          </a:prstGeom>
        </p:spPr>
        <p:txBody>
          <a:bodyPr wrap="none">
            <a:spAutoFit/>
          </a:bodyPr>
          <a:lstStyle/>
          <a:p>
            <a:pPr algn="just"/>
            <a:r>
              <a:rPr lang="en-US" sz="1200" b="1" dirty="0">
                <a:solidFill>
                  <a:schemeClr val="bg1"/>
                </a:solidFill>
                <a:latin typeface="Arial" panose="020B0604020202020204" pitchFamily="34" charset="0"/>
                <a:cs typeface="Arial" panose="020B0604020202020204" pitchFamily="34" charset="0"/>
              </a:rPr>
              <a:t>Elaine S. Dalton</a:t>
            </a:r>
          </a:p>
        </p:txBody>
      </p:sp>
      <p:sp>
        <p:nvSpPr>
          <p:cNvPr id="6" name="Rectangle 5">
            <a:extLst>
              <a:ext uri="{FF2B5EF4-FFF2-40B4-BE49-F238E27FC236}">
                <a16:creationId xmlns:a16="http://schemas.microsoft.com/office/drawing/2014/main" id="{7E9FEE1E-3DE1-40E5-A50F-BE2B83BC26F1}"/>
              </a:ext>
            </a:extLst>
          </p:cNvPr>
          <p:cNvSpPr/>
          <p:nvPr/>
        </p:nvSpPr>
        <p:spPr>
          <a:xfrm>
            <a:off x="1578681" y="4398905"/>
            <a:ext cx="42627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live virtuously?</a:t>
            </a:r>
          </a:p>
        </p:txBody>
      </p:sp>
      <p:sp>
        <p:nvSpPr>
          <p:cNvPr id="7" name="Rectangle 6">
            <a:extLst>
              <a:ext uri="{FF2B5EF4-FFF2-40B4-BE49-F238E27FC236}">
                <a16:creationId xmlns:a16="http://schemas.microsoft.com/office/drawing/2014/main" id="{D735B62F-1462-4E94-9B8B-47A1828FC048}"/>
              </a:ext>
            </a:extLst>
          </p:cNvPr>
          <p:cNvSpPr/>
          <p:nvPr/>
        </p:nvSpPr>
        <p:spPr>
          <a:xfrm>
            <a:off x="1578681" y="5042253"/>
            <a:ext cx="879777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“small decisions” you can make that can help you be virtuous?</a:t>
            </a:r>
          </a:p>
        </p:txBody>
      </p:sp>
    </p:spTree>
    <p:extLst>
      <p:ext uri="{BB962C8B-B14F-4D97-AF65-F5344CB8AC3E}">
        <p14:creationId xmlns:p14="http://schemas.microsoft.com/office/powerpoint/2010/main" val="9766410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1500"/>
                                        <p:tgtEl>
                                          <p:spTgt spid="8"/>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vertical)">
                                      <p:cBhvr>
                                        <p:cTn id="10" dur="1500"/>
                                        <p:tgtEl>
                                          <p:spTgt spid="2"/>
                                        </p:tgtEl>
                                      </p:cBhvr>
                                    </p:animEffect>
                                  </p:childTnLst>
                                </p:cTn>
                              </p:par>
                              <p:par>
                                <p:cTn id="11" presetID="14" presetClass="entr" presetSubtype="5"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randombar(vertical)">
                                      <p:cBhvr>
                                        <p:cTn id="13" dur="1500"/>
                                        <p:tgtEl>
                                          <p:spTgt spid="1026"/>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1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87A88F-62A4-4E4D-9823-DCB19EC4BA8D}"/>
              </a:ext>
            </a:extLst>
          </p:cNvPr>
          <p:cNvSpPr/>
          <p:nvPr/>
        </p:nvSpPr>
        <p:spPr>
          <a:xfrm>
            <a:off x="3059143" y="3013501"/>
            <a:ext cx="6073714" cy="830997"/>
          </a:xfrm>
          <a:prstGeom prst="rect">
            <a:avLst/>
          </a:prstGeom>
        </p:spPr>
        <p:txBody>
          <a:bodyPr wrap="none">
            <a:spAutoFit/>
          </a:bodyPr>
          <a:lstStyle/>
          <a:p>
            <a:pPr fontAlgn="base"/>
            <a:r>
              <a:rPr lang="en-US" sz="4800" b="1" dirty="0">
                <a:solidFill>
                  <a:schemeClr val="accent1">
                    <a:lumMod val="75000"/>
                  </a:schemeClr>
                </a:solidFill>
                <a:latin typeface="Open Sans"/>
              </a:rPr>
              <a:t>“Boaz marries Ruth”</a:t>
            </a:r>
            <a:endParaRPr lang="en-US" sz="4800" b="1" dirty="0">
              <a:solidFill>
                <a:schemeClr val="accent1">
                  <a:lumMod val="75000"/>
                </a:schemeClr>
              </a:solidFill>
              <a:effectLst/>
              <a:latin typeface="Open Sans"/>
            </a:endParaRPr>
          </a:p>
        </p:txBody>
      </p:sp>
      <p:sp>
        <p:nvSpPr>
          <p:cNvPr id="4" name="Rectangle 3">
            <a:extLst>
              <a:ext uri="{FF2B5EF4-FFF2-40B4-BE49-F238E27FC236}">
                <a16:creationId xmlns:a16="http://schemas.microsoft.com/office/drawing/2014/main" id="{471A1A03-3F49-4B75-9F0B-61F243E77DBF}"/>
              </a:ext>
            </a:extLst>
          </p:cNvPr>
          <p:cNvSpPr/>
          <p:nvPr/>
        </p:nvSpPr>
        <p:spPr>
          <a:xfrm>
            <a:off x="1364943" y="968273"/>
            <a:ext cx="90120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Ruth 4</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696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905200-7727-4E71-8731-042145790317}"/>
              </a:ext>
            </a:extLst>
          </p:cNvPr>
          <p:cNvSpPr/>
          <p:nvPr/>
        </p:nvSpPr>
        <p:spPr>
          <a:xfrm>
            <a:off x="1113215" y="762939"/>
            <a:ext cx="1441422" cy="74651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ED1E970-368D-4F89-8794-574FB85C27DB}"/>
              </a:ext>
            </a:extLst>
          </p:cNvPr>
          <p:cNvSpPr/>
          <p:nvPr/>
        </p:nvSpPr>
        <p:spPr>
          <a:xfrm>
            <a:off x="1113217" y="1152939"/>
            <a:ext cx="9183720" cy="175432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9A9B017-D08E-45A5-B01F-A75DB1097B57}"/>
              </a:ext>
            </a:extLst>
          </p:cNvPr>
          <p:cNvSpPr/>
          <p:nvPr/>
        </p:nvSpPr>
        <p:spPr>
          <a:xfrm>
            <a:off x="1113217" y="783607"/>
            <a:ext cx="144142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Ruth 4:9-10</a:t>
            </a:r>
          </a:p>
        </p:txBody>
      </p:sp>
      <p:sp>
        <p:nvSpPr>
          <p:cNvPr id="4" name="Rectangle 3">
            <a:extLst>
              <a:ext uri="{FF2B5EF4-FFF2-40B4-BE49-F238E27FC236}">
                <a16:creationId xmlns:a16="http://schemas.microsoft.com/office/drawing/2014/main" id="{C6F99D06-5265-4E7B-AE97-E16DFD7EDC3F}"/>
              </a:ext>
            </a:extLst>
          </p:cNvPr>
          <p:cNvSpPr/>
          <p:nvPr/>
        </p:nvSpPr>
        <p:spPr>
          <a:xfrm>
            <a:off x="1113217" y="1113183"/>
            <a:ext cx="9183722"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 And Boaz said unto the elders, and unto all the people, Ye are witnesses this day, that I have bought all that was Elimelech’s, and all that was Chilion’s and Mahlon’s, of the hand of Naomi.</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Moreover Ruth the Moabitess, the wife of Mahlon, have I purchased to be my wife, to raise up the name of the dead upon his inheritance, that the name of the dead be not cut off from among his brethren, and from the gate of his place: ye are witnesses this day.</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27B8650-69F7-4515-99F9-25A0A4A245A7}"/>
              </a:ext>
            </a:extLst>
          </p:cNvPr>
          <p:cNvSpPr/>
          <p:nvPr/>
        </p:nvSpPr>
        <p:spPr>
          <a:xfrm>
            <a:off x="1113217" y="2927933"/>
            <a:ext cx="918372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is what Boaz did for Ruth and Naomi like what our Redeemer, Jesus Christ, does for us? </a:t>
            </a:r>
          </a:p>
        </p:txBody>
      </p:sp>
      <p:sp>
        <p:nvSpPr>
          <p:cNvPr id="6" name="Rectangle 5">
            <a:extLst>
              <a:ext uri="{FF2B5EF4-FFF2-40B4-BE49-F238E27FC236}">
                <a16:creationId xmlns:a16="http://schemas.microsoft.com/office/drawing/2014/main" id="{36D3F9F7-C7D9-4C4B-85D3-54CB6C52C11D}"/>
              </a:ext>
            </a:extLst>
          </p:cNvPr>
          <p:cNvSpPr/>
          <p:nvPr/>
        </p:nvSpPr>
        <p:spPr>
          <a:xfrm>
            <a:off x="1113217" y="3634688"/>
            <a:ext cx="918372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about our own redemption by viewing the account of Ruth and Boaz as a type, or symbol, of our relationship with Christ? </a:t>
            </a:r>
          </a:p>
        </p:txBody>
      </p:sp>
      <p:sp>
        <p:nvSpPr>
          <p:cNvPr id="7" name="Rectangle 6">
            <a:extLst>
              <a:ext uri="{FF2B5EF4-FFF2-40B4-BE49-F238E27FC236}">
                <a16:creationId xmlns:a16="http://schemas.microsoft.com/office/drawing/2014/main" id="{CEC28123-9332-40DE-8E78-056D8C36E8FF}"/>
              </a:ext>
            </a:extLst>
          </p:cNvPr>
          <p:cNvSpPr/>
          <p:nvPr/>
        </p:nvSpPr>
        <p:spPr>
          <a:xfrm>
            <a:off x="1113217" y="4476787"/>
            <a:ext cx="5365571"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will come to Jesus Christ, He will redeem us. </a:t>
            </a:r>
          </a:p>
        </p:txBody>
      </p:sp>
    </p:spTree>
    <p:extLst>
      <p:ext uri="{BB962C8B-B14F-4D97-AF65-F5344CB8AC3E}">
        <p14:creationId xmlns:p14="http://schemas.microsoft.com/office/powerpoint/2010/main" val="3785450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Virtuous Young Women">
            <a:hlinkClick r:id="" action="ppaction://media"/>
            <a:extLst>
              <a:ext uri="{FF2B5EF4-FFF2-40B4-BE49-F238E27FC236}">
                <a16:creationId xmlns:a16="http://schemas.microsoft.com/office/drawing/2014/main" id="{B9CBAB56-0DBE-4AA4-AD7C-C9653E7E0230}"/>
              </a:ext>
            </a:extLst>
          </p:cNvPr>
          <p:cNvPicPr>
            <a:picLocks noRot="1" noChangeAspect="1"/>
          </p:cNvPicPr>
          <p:nvPr>
            <a:videoFile r:link="rId1"/>
          </p:nvPr>
        </p:nvPicPr>
        <p:blipFill>
          <a:blip r:embed="rId3"/>
          <a:stretch>
            <a:fillRect/>
          </a:stretch>
        </p:blipFill>
        <p:spPr>
          <a:xfrm>
            <a:off x="1895060" y="1152939"/>
            <a:ext cx="8401879" cy="472605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9205012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1" y="406428"/>
            <a:ext cx="2157111"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1">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LESSONs s79 &amp; 80</a:t>
            </a:r>
          </a:p>
        </p:txBody>
      </p:sp>
      <p:sp>
        <p:nvSpPr>
          <p:cNvPr id="5" name="Rectangle 4">
            <a:extLst>
              <a:ext uri="{FF2B5EF4-FFF2-40B4-BE49-F238E27FC236}">
                <a16:creationId xmlns:a16="http://schemas.microsoft.com/office/drawing/2014/main" id="{AF65C93F-FD6B-4214-B8A2-E26D7EE6B5B8}"/>
              </a:ext>
            </a:extLst>
          </p:cNvPr>
          <p:cNvSpPr/>
          <p:nvPr/>
        </p:nvSpPr>
        <p:spPr>
          <a:xfrm>
            <a:off x="4192273" y="2828835"/>
            <a:ext cx="3807453" cy="1200329"/>
          </a:xfrm>
          <a:prstGeom prst="rect">
            <a:avLst/>
          </a:prstGeom>
        </p:spPr>
        <p:txBody>
          <a:bodyPr wrap="none">
            <a:spAutoFit/>
          </a:bodyPr>
          <a:lstStyle/>
          <a:p>
            <a:pPr fontAlgn="base"/>
            <a:r>
              <a:rPr lang="en-US" sz="7200" dirty="0">
                <a:solidFill>
                  <a:schemeClr val="bg1"/>
                </a:solidFill>
                <a:latin typeface="Open Sans"/>
              </a:rPr>
              <a:t>Ruth 1–4</a:t>
            </a:r>
            <a:endParaRPr lang="en-US" sz="7200" b="0" i="0" dirty="0">
              <a:solidFill>
                <a:schemeClr val="bg1"/>
              </a:solidFill>
              <a:effectLst/>
              <a:latin typeface="Open Sans"/>
            </a:endParaRPr>
          </a:p>
        </p:txBody>
      </p:sp>
    </p:spTree>
    <p:extLst>
      <p:ext uri="{BB962C8B-B14F-4D97-AF65-F5344CB8AC3E}">
        <p14:creationId xmlns:p14="http://schemas.microsoft.com/office/powerpoint/2010/main" val="1973741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27FC4-377B-439F-8E9A-AAAF6B97741B}"/>
              </a:ext>
            </a:extLst>
          </p:cNvPr>
          <p:cNvSpPr/>
          <p:nvPr/>
        </p:nvSpPr>
        <p:spPr>
          <a:xfrm>
            <a:off x="1833489" y="2274838"/>
            <a:ext cx="8525022" cy="2308324"/>
          </a:xfrm>
          <a:prstGeom prst="rect">
            <a:avLst/>
          </a:prstGeom>
        </p:spPr>
        <p:txBody>
          <a:bodyPr wrap="square">
            <a:spAutoFit/>
          </a:bodyPr>
          <a:lstStyle/>
          <a:p>
            <a:pPr algn="ctr" fontAlgn="base"/>
            <a:r>
              <a:rPr lang="en-US" sz="4800" b="1" dirty="0">
                <a:solidFill>
                  <a:schemeClr val="accent1">
                    <a:lumMod val="75000"/>
                  </a:schemeClr>
                </a:solidFill>
                <a:latin typeface="Open Sans"/>
              </a:rPr>
              <a:t>“Ruth travels with Naomi back to Bethlehem after the deaths of their husbands”</a:t>
            </a:r>
            <a:endParaRPr lang="en-US" sz="4800" b="1" dirty="0">
              <a:solidFill>
                <a:schemeClr val="accent1">
                  <a:lumMod val="75000"/>
                </a:schemeClr>
              </a:solidFill>
              <a:effectLst/>
              <a:latin typeface="Open Sans"/>
            </a:endParaRPr>
          </a:p>
        </p:txBody>
      </p:sp>
      <p:sp>
        <p:nvSpPr>
          <p:cNvPr id="4" name="Rectangle 3">
            <a:extLst>
              <a:ext uri="{FF2B5EF4-FFF2-40B4-BE49-F238E27FC236}">
                <a16:creationId xmlns:a16="http://schemas.microsoft.com/office/drawing/2014/main" id="{3F857ECE-445B-4899-941E-7869C1CA74E5}"/>
              </a:ext>
            </a:extLst>
          </p:cNvPr>
          <p:cNvSpPr/>
          <p:nvPr/>
        </p:nvSpPr>
        <p:spPr>
          <a:xfrm>
            <a:off x="1087462" y="779683"/>
            <a:ext cx="90120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Ruth 1</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87268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8CB462-8162-4F3E-A12A-C8FB5A955699}"/>
              </a:ext>
            </a:extLst>
          </p:cNvPr>
          <p:cNvSpPr/>
          <p:nvPr/>
        </p:nvSpPr>
        <p:spPr>
          <a:xfrm>
            <a:off x="781878" y="1667708"/>
            <a:ext cx="1561118" cy="98272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802ED42-1881-437B-A6CA-518E76BF9EDF}"/>
              </a:ext>
            </a:extLst>
          </p:cNvPr>
          <p:cNvSpPr/>
          <p:nvPr/>
        </p:nvSpPr>
        <p:spPr>
          <a:xfrm>
            <a:off x="781878" y="2010536"/>
            <a:ext cx="9899374" cy="3091551"/>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AA998A8-991D-4F72-9B0B-7E542851336E}"/>
              </a:ext>
            </a:extLst>
          </p:cNvPr>
          <p:cNvSpPr/>
          <p:nvPr/>
        </p:nvSpPr>
        <p:spPr>
          <a:xfrm>
            <a:off x="914400" y="1023816"/>
            <a:ext cx="860942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might this situation test a person’s faith and trust in the Lord?</a:t>
            </a:r>
          </a:p>
        </p:txBody>
      </p:sp>
      <p:sp>
        <p:nvSpPr>
          <p:cNvPr id="4" name="Rectangle 3">
            <a:extLst>
              <a:ext uri="{FF2B5EF4-FFF2-40B4-BE49-F238E27FC236}">
                <a16:creationId xmlns:a16="http://schemas.microsoft.com/office/drawing/2014/main" id="{8EA6E303-B9E4-4DE3-BB2A-6E236B06ADC3}"/>
              </a:ext>
            </a:extLst>
          </p:cNvPr>
          <p:cNvSpPr/>
          <p:nvPr/>
        </p:nvSpPr>
        <p:spPr>
          <a:xfrm>
            <a:off x="914400" y="1641204"/>
            <a:ext cx="142859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Ruth 1:1–5.</a:t>
            </a:r>
          </a:p>
        </p:txBody>
      </p:sp>
      <p:sp>
        <p:nvSpPr>
          <p:cNvPr id="5" name="Rectangle 4">
            <a:extLst>
              <a:ext uri="{FF2B5EF4-FFF2-40B4-BE49-F238E27FC236}">
                <a16:creationId xmlns:a16="http://schemas.microsoft.com/office/drawing/2014/main" id="{74C7060E-5866-45CE-94F7-2E5E3A5597F5}"/>
              </a:ext>
            </a:extLst>
          </p:cNvPr>
          <p:cNvSpPr/>
          <p:nvPr/>
        </p:nvSpPr>
        <p:spPr>
          <a:xfrm>
            <a:off x="914400" y="1954264"/>
            <a:ext cx="9777046"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Now it came to pass in the days when the judges ruled, that there was a famine in the land. And a certain man of Beth-</a:t>
            </a:r>
            <a:r>
              <a:rPr lang="en-US" dirty="0" err="1">
                <a:solidFill>
                  <a:schemeClr val="bg1"/>
                </a:solidFill>
                <a:latin typeface="Arial" panose="020B0604020202020204" pitchFamily="34" charset="0"/>
                <a:cs typeface="Arial" panose="020B0604020202020204" pitchFamily="34" charset="0"/>
              </a:rPr>
              <a:t>lehem</a:t>
            </a:r>
            <a:r>
              <a:rPr lang="en-US" dirty="0">
                <a:solidFill>
                  <a:schemeClr val="bg1"/>
                </a:solidFill>
                <a:latin typeface="Arial" panose="020B0604020202020204" pitchFamily="34" charset="0"/>
                <a:cs typeface="Arial" panose="020B0604020202020204" pitchFamily="34" charset="0"/>
              </a:rPr>
              <a:t>-</a:t>
            </a:r>
            <a:r>
              <a:rPr lang="en-US" dirty="0" err="1">
                <a:solidFill>
                  <a:schemeClr val="bg1"/>
                </a:solidFill>
                <a:latin typeface="Arial" panose="020B0604020202020204" pitchFamily="34" charset="0"/>
                <a:cs typeface="Arial" panose="020B0604020202020204" pitchFamily="34" charset="0"/>
              </a:rPr>
              <a:t>judah</a:t>
            </a:r>
            <a:r>
              <a:rPr lang="en-US" dirty="0">
                <a:solidFill>
                  <a:schemeClr val="bg1"/>
                </a:solidFill>
                <a:latin typeface="Arial" panose="020B0604020202020204" pitchFamily="34" charset="0"/>
                <a:cs typeface="Arial" panose="020B0604020202020204" pitchFamily="34" charset="0"/>
              </a:rPr>
              <a:t> went to sojourn in the country of Moab, he, and his wife, and his two sons.</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the name of the man was Elimelech, and the name of his wife Naomi, and the name of his two sons Mahlon and Chilion, Ephrathites of Beth-</a:t>
            </a:r>
            <a:r>
              <a:rPr lang="en-US" dirty="0" err="1">
                <a:solidFill>
                  <a:schemeClr val="bg1"/>
                </a:solidFill>
                <a:latin typeface="Arial" panose="020B0604020202020204" pitchFamily="34" charset="0"/>
                <a:cs typeface="Arial" panose="020B0604020202020204" pitchFamily="34" charset="0"/>
              </a:rPr>
              <a:t>lehem</a:t>
            </a:r>
            <a:r>
              <a:rPr lang="en-US" dirty="0">
                <a:solidFill>
                  <a:schemeClr val="bg1"/>
                </a:solidFill>
                <a:latin typeface="Arial" panose="020B0604020202020204" pitchFamily="34" charset="0"/>
                <a:cs typeface="Arial" panose="020B0604020202020204" pitchFamily="34" charset="0"/>
              </a:rPr>
              <a:t>-</a:t>
            </a:r>
            <a:r>
              <a:rPr lang="en-US" dirty="0" err="1">
                <a:solidFill>
                  <a:schemeClr val="bg1"/>
                </a:solidFill>
                <a:latin typeface="Arial" panose="020B0604020202020204" pitchFamily="34" charset="0"/>
                <a:cs typeface="Arial" panose="020B0604020202020204" pitchFamily="34" charset="0"/>
              </a:rPr>
              <a:t>judah</a:t>
            </a:r>
            <a:r>
              <a:rPr lang="en-US" dirty="0">
                <a:solidFill>
                  <a:schemeClr val="bg1"/>
                </a:solidFill>
                <a:latin typeface="Arial" panose="020B0604020202020204" pitchFamily="34" charset="0"/>
                <a:cs typeface="Arial" panose="020B0604020202020204" pitchFamily="34" charset="0"/>
              </a:rPr>
              <a:t>. And they came into the country of Moab, and continued there.</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Elimelech Naomi’s husband died; and she was left, and her two sons.</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they took them wives of the women of Moab; the name of the one was Orpah, and the name of the other Ruth: and they dwelled there about ten years.</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Mahlon and Chilion died also both of them; and the woman was left of her two sons and her husband.</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81763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835ABC-DD1F-4E65-88A9-568668A2D1AF}"/>
              </a:ext>
            </a:extLst>
          </p:cNvPr>
          <p:cNvSpPr/>
          <p:nvPr/>
        </p:nvSpPr>
        <p:spPr>
          <a:xfrm>
            <a:off x="1383132" y="783607"/>
            <a:ext cx="1455102" cy="92665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AF52E08-1A14-45BA-81DC-A510B30A9A87}"/>
              </a:ext>
            </a:extLst>
          </p:cNvPr>
          <p:cNvSpPr/>
          <p:nvPr/>
        </p:nvSpPr>
        <p:spPr>
          <a:xfrm>
            <a:off x="1383133" y="1152939"/>
            <a:ext cx="9483650" cy="2862322"/>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A96852C-6EA4-4ED2-81D3-18E241248181}"/>
              </a:ext>
            </a:extLst>
          </p:cNvPr>
          <p:cNvSpPr/>
          <p:nvPr/>
        </p:nvSpPr>
        <p:spPr>
          <a:xfrm>
            <a:off x="1409638" y="783607"/>
            <a:ext cx="142859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Ruth 1:6–9 </a:t>
            </a:r>
          </a:p>
        </p:txBody>
      </p:sp>
      <p:sp>
        <p:nvSpPr>
          <p:cNvPr id="4" name="Rectangle 3">
            <a:extLst>
              <a:ext uri="{FF2B5EF4-FFF2-40B4-BE49-F238E27FC236}">
                <a16:creationId xmlns:a16="http://schemas.microsoft.com/office/drawing/2014/main" id="{216A9E3A-9FD9-4599-AD93-F6CE784C50B6}"/>
              </a:ext>
            </a:extLst>
          </p:cNvPr>
          <p:cNvSpPr/>
          <p:nvPr/>
        </p:nvSpPr>
        <p:spPr>
          <a:xfrm>
            <a:off x="1409637" y="1152939"/>
            <a:ext cx="9239605"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 Then she arose with her daughters in law, that she might return from the country of Moab: for she had heard in the country of Moab how that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had visited his people in giving them bread.</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Wherefore she went forth out of the place where she was, and her two daughters in law with her; and they went on the way to return unto the land of Judah.</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Naomi said unto her two daughters in law, Go, return each to her mother’s house: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deal kindly with you, as ye have dealt with the dead, and with me.</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grant you that ye may find rest, each of you in the house of her husband. Then she kissed them; and they lifted up their voice, and wept.</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they said unto her, Surely we will return with thee unto thy people.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0EE6699-AE3F-4F99-A0B4-F91C69B25485}"/>
              </a:ext>
            </a:extLst>
          </p:cNvPr>
          <p:cNvSpPr/>
          <p:nvPr/>
        </p:nvSpPr>
        <p:spPr>
          <a:xfrm>
            <a:off x="1409637" y="4300107"/>
            <a:ext cx="532709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did Naomi decide to return to Bethlehem?</a:t>
            </a:r>
          </a:p>
        </p:txBody>
      </p:sp>
      <p:sp>
        <p:nvSpPr>
          <p:cNvPr id="6" name="Rectangle 5">
            <a:extLst>
              <a:ext uri="{FF2B5EF4-FFF2-40B4-BE49-F238E27FC236}">
                <a16:creationId xmlns:a16="http://schemas.microsoft.com/office/drawing/2014/main" id="{354C5254-D1CA-470A-952F-C98FEAA45525}"/>
              </a:ext>
            </a:extLst>
          </p:cNvPr>
          <p:cNvSpPr/>
          <p:nvPr/>
        </p:nvSpPr>
        <p:spPr>
          <a:xfrm>
            <a:off x="1409637" y="4778409"/>
            <a:ext cx="594265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Naomi instruct her daughters-in-law to do?</a:t>
            </a:r>
          </a:p>
        </p:txBody>
      </p:sp>
      <p:sp>
        <p:nvSpPr>
          <p:cNvPr id="7" name="Rectangle 6">
            <a:extLst>
              <a:ext uri="{FF2B5EF4-FFF2-40B4-BE49-F238E27FC236}">
                <a16:creationId xmlns:a16="http://schemas.microsoft.com/office/drawing/2014/main" id="{27B9A535-01B0-4304-93A7-91FFF666642C}"/>
              </a:ext>
            </a:extLst>
          </p:cNvPr>
          <p:cNvSpPr/>
          <p:nvPr/>
        </p:nvSpPr>
        <p:spPr>
          <a:xfrm>
            <a:off x="1409637" y="5256711"/>
            <a:ext cx="517321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Orpah and Ruth say they would do?</a:t>
            </a:r>
          </a:p>
        </p:txBody>
      </p:sp>
    </p:spTree>
    <p:extLst>
      <p:ext uri="{BB962C8B-B14F-4D97-AF65-F5344CB8AC3E}">
        <p14:creationId xmlns:p14="http://schemas.microsoft.com/office/powerpoint/2010/main" val="25445026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E04BDE-D27C-4A75-9A1C-C732825B3FD7}"/>
              </a:ext>
            </a:extLst>
          </p:cNvPr>
          <p:cNvSpPr/>
          <p:nvPr/>
        </p:nvSpPr>
        <p:spPr>
          <a:xfrm>
            <a:off x="1126435" y="808382"/>
            <a:ext cx="1777882" cy="117944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A30B5FD-9D08-4159-80BF-176E10F441B4}"/>
              </a:ext>
            </a:extLst>
          </p:cNvPr>
          <p:cNvSpPr/>
          <p:nvPr/>
        </p:nvSpPr>
        <p:spPr>
          <a:xfrm>
            <a:off x="1126435" y="1152939"/>
            <a:ext cx="9528313" cy="3139321"/>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32ADA78-FBB1-4923-83EF-204A064F37CA}"/>
              </a:ext>
            </a:extLst>
          </p:cNvPr>
          <p:cNvSpPr/>
          <p:nvPr/>
        </p:nvSpPr>
        <p:spPr>
          <a:xfrm>
            <a:off x="1270536" y="783607"/>
            <a:ext cx="16337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Ruth 1:14-18 </a:t>
            </a:r>
          </a:p>
        </p:txBody>
      </p:sp>
      <p:sp>
        <p:nvSpPr>
          <p:cNvPr id="4" name="Rectangle 3">
            <a:extLst>
              <a:ext uri="{FF2B5EF4-FFF2-40B4-BE49-F238E27FC236}">
                <a16:creationId xmlns:a16="http://schemas.microsoft.com/office/drawing/2014/main" id="{38E0BDEB-E1E2-4DC7-A810-6175C7180421}"/>
              </a:ext>
            </a:extLst>
          </p:cNvPr>
          <p:cNvSpPr/>
          <p:nvPr/>
        </p:nvSpPr>
        <p:spPr>
          <a:xfrm>
            <a:off x="1270536" y="1152939"/>
            <a:ext cx="9238030"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they lifted up their voice, and wept again: and Orpah kissed her mother in law; but Ruth clave unto her.</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she said, Behold, thy sister in law is gone back unto her people, and unto her gods: return thou after thy sister in law.</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Ruth said, Entreat me not to leave thee, or to return from following after thee: for whither thou goest, I will go; and where thou lodgest, I will lodge: thy people shall be my people, and thy God my God:</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Where thou diest, will I die, and there will I be buried: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do so to me, and more also, if ought but death part thee and me.</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When she saw that she was steadfastly minded to go with her, then she left speaking unto her.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D8A9609-6D79-4DFC-8F6F-7ABB26D0C8CF}"/>
              </a:ext>
            </a:extLst>
          </p:cNvPr>
          <p:cNvSpPr/>
          <p:nvPr/>
        </p:nvSpPr>
        <p:spPr>
          <a:xfrm>
            <a:off x="1270536" y="4476926"/>
            <a:ext cx="63829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do Ruth’s words show that she trusted in the Lord?</a:t>
            </a:r>
          </a:p>
        </p:txBody>
      </p:sp>
      <p:sp>
        <p:nvSpPr>
          <p:cNvPr id="6" name="Rectangle 5">
            <a:extLst>
              <a:ext uri="{FF2B5EF4-FFF2-40B4-BE49-F238E27FC236}">
                <a16:creationId xmlns:a16="http://schemas.microsoft.com/office/drawing/2014/main" id="{18EADF3A-E3D2-462E-A52E-146AF69F413E}"/>
              </a:ext>
            </a:extLst>
          </p:cNvPr>
          <p:cNvSpPr/>
          <p:nvPr/>
        </p:nvSpPr>
        <p:spPr>
          <a:xfrm>
            <a:off x="1270536" y="5143472"/>
            <a:ext cx="4275529"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choose to trust in the Lord, then …</a:t>
            </a:r>
            <a:endParaRPr lang="en-US"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118790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C0787C-C993-4D7C-BB59-5619ECE2A3B7}"/>
              </a:ext>
            </a:extLst>
          </p:cNvPr>
          <p:cNvSpPr/>
          <p:nvPr/>
        </p:nvSpPr>
        <p:spPr>
          <a:xfrm>
            <a:off x="1175069" y="3013501"/>
            <a:ext cx="9841861" cy="830997"/>
          </a:xfrm>
          <a:prstGeom prst="rect">
            <a:avLst/>
          </a:prstGeom>
        </p:spPr>
        <p:txBody>
          <a:bodyPr wrap="none">
            <a:spAutoFit/>
          </a:bodyPr>
          <a:lstStyle/>
          <a:p>
            <a:pPr fontAlgn="base"/>
            <a:r>
              <a:rPr lang="en-US" sz="4800" b="1" dirty="0">
                <a:solidFill>
                  <a:schemeClr val="accent1">
                    <a:lumMod val="75000"/>
                  </a:schemeClr>
                </a:solidFill>
                <a:latin typeface="Open Sans"/>
              </a:rPr>
              <a:t>“Ruth gleans in the field of Boaz”</a:t>
            </a:r>
            <a:endParaRPr lang="en-US" sz="4800" b="1" dirty="0">
              <a:solidFill>
                <a:schemeClr val="accent1">
                  <a:lumMod val="75000"/>
                </a:schemeClr>
              </a:solidFill>
              <a:effectLst/>
              <a:latin typeface="Open Sans"/>
            </a:endParaRPr>
          </a:p>
        </p:txBody>
      </p:sp>
      <p:sp>
        <p:nvSpPr>
          <p:cNvPr id="4" name="Rectangle 3">
            <a:extLst>
              <a:ext uri="{FF2B5EF4-FFF2-40B4-BE49-F238E27FC236}">
                <a16:creationId xmlns:a16="http://schemas.microsoft.com/office/drawing/2014/main" id="{A8201596-0A4A-4C87-BFEF-14BCC52D4428}"/>
              </a:ext>
            </a:extLst>
          </p:cNvPr>
          <p:cNvSpPr/>
          <p:nvPr/>
        </p:nvSpPr>
        <p:spPr>
          <a:xfrm>
            <a:off x="1175069" y="783607"/>
            <a:ext cx="90120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Ruth 2</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8092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5CFC78-397E-4C37-AA49-2B79DEFE1561}"/>
              </a:ext>
            </a:extLst>
          </p:cNvPr>
          <p:cNvSpPr/>
          <p:nvPr/>
        </p:nvSpPr>
        <p:spPr>
          <a:xfrm>
            <a:off x="642425" y="2421462"/>
            <a:ext cx="10238411" cy="353943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EC92F1-1579-47DE-88E3-9BD7A03F4C19}"/>
              </a:ext>
            </a:extLst>
          </p:cNvPr>
          <p:cNvSpPr/>
          <p:nvPr/>
        </p:nvSpPr>
        <p:spPr>
          <a:xfrm>
            <a:off x="3881291" y="6061050"/>
            <a:ext cx="442941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Boaz show kindness to Ruth?</a:t>
            </a:r>
          </a:p>
        </p:txBody>
      </p:sp>
      <p:sp>
        <p:nvSpPr>
          <p:cNvPr id="9" name="Rectangle 8">
            <a:extLst>
              <a:ext uri="{FF2B5EF4-FFF2-40B4-BE49-F238E27FC236}">
                <a16:creationId xmlns:a16="http://schemas.microsoft.com/office/drawing/2014/main" id="{45A524FD-5F12-421C-888E-44E813C255F7}"/>
              </a:ext>
            </a:extLst>
          </p:cNvPr>
          <p:cNvSpPr/>
          <p:nvPr/>
        </p:nvSpPr>
        <p:spPr>
          <a:xfrm>
            <a:off x="642425" y="689112"/>
            <a:ext cx="1881808" cy="56984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92BD572-53CA-4730-A61C-0BE46BE2F9BE}"/>
              </a:ext>
            </a:extLst>
          </p:cNvPr>
          <p:cNvSpPr/>
          <p:nvPr/>
        </p:nvSpPr>
        <p:spPr>
          <a:xfrm>
            <a:off x="642425" y="1037135"/>
            <a:ext cx="10238411" cy="147805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E143C2D-BB69-4DC1-A788-3AD294FC2B5C}"/>
              </a:ext>
            </a:extLst>
          </p:cNvPr>
          <p:cNvSpPr/>
          <p:nvPr/>
        </p:nvSpPr>
        <p:spPr>
          <a:xfrm>
            <a:off x="642425" y="711481"/>
            <a:ext cx="137730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Ruth 2:1-3 </a:t>
            </a:r>
          </a:p>
        </p:txBody>
      </p:sp>
      <p:sp>
        <p:nvSpPr>
          <p:cNvPr id="4" name="Rectangle 3">
            <a:extLst>
              <a:ext uri="{FF2B5EF4-FFF2-40B4-BE49-F238E27FC236}">
                <a16:creationId xmlns:a16="http://schemas.microsoft.com/office/drawing/2014/main" id="{069C9E78-485B-40D8-A64E-BC31504210C0}"/>
              </a:ext>
            </a:extLst>
          </p:cNvPr>
          <p:cNvSpPr/>
          <p:nvPr/>
        </p:nvSpPr>
        <p:spPr>
          <a:xfrm>
            <a:off x="642424" y="991847"/>
            <a:ext cx="10238411" cy="1631216"/>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Naomi had a kinsman of her husband’s, a mighty man of wealth, of the family of Elimelech; and his name was Boaz.</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Ruth the Moabitess said unto Naomi, Let me now go to the field, and glean ears of corn after him in whose sight I shall find grace. And she said unto her, Go, my daughter.</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she went, and came, and gleaned in the field after the reapers: and her hap was to light on a part of the field belonging unto Boaz, who was of the kindred of Elimelech.</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FADDD85-D179-4951-AD69-A6CC0CF2D7A8}"/>
              </a:ext>
            </a:extLst>
          </p:cNvPr>
          <p:cNvSpPr/>
          <p:nvPr/>
        </p:nvSpPr>
        <p:spPr>
          <a:xfrm>
            <a:off x="642423" y="2454464"/>
            <a:ext cx="10238411" cy="3539430"/>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 And, behold, Boaz came from Beth-</a:t>
            </a:r>
            <a:r>
              <a:rPr lang="en-US" sz="1600" dirty="0" err="1">
                <a:solidFill>
                  <a:schemeClr val="bg1"/>
                </a:solidFill>
                <a:latin typeface="Arial" panose="020B0604020202020204" pitchFamily="34" charset="0"/>
                <a:cs typeface="Arial" panose="020B0604020202020204" pitchFamily="34" charset="0"/>
              </a:rPr>
              <a:t>lehem</a:t>
            </a:r>
            <a:r>
              <a:rPr lang="en-US" sz="1600" dirty="0">
                <a:solidFill>
                  <a:schemeClr val="bg1"/>
                </a:solidFill>
                <a:latin typeface="Arial" panose="020B0604020202020204" pitchFamily="34" charset="0"/>
                <a:cs typeface="Arial" panose="020B0604020202020204" pitchFamily="34" charset="0"/>
              </a:rPr>
              <a:t>, and said unto the reapers,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be with you. And they answered him,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bless thee.</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Then said Boaz unto his servant that was set over the reapers, Whose damsel is this?</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And the servant that was set over the reapers answered and said, It is the Moabitish damsel that came back with Naomi out of the country of Moab:</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she said, I pray you, let me glean and gather after the reapers among the sheaves: so she came, and hath continued even from the morning until now, that she tarried a little in the house.</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Then said Boaz unto Ruth, </a:t>
            </a:r>
            <a:r>
              <a:rPr lang="en-US" sz="1600" dirty="0" err="1">
                <a:solidFill>
                  <a:schemeClr val="bg1"/>
                </a:solidFill>
                <a:latin typeface="Arial" panose="020B0604020202020204" pitchFamily="34" charset="0"/>
                <a:cs typeface="Arial" panose="020B0604020202020204" pitchFamily="34" charset="0"/>
              </a:rPr>
              <a:t>Hearest</a:t>
            </a:r>
            <a:r>
              <a:rPr lang="en-US" sz="1600" dirty="0">
                <a:solidFill>
                  <a:schemeClr val="bg1"/>
                </a:solidFill>
                <a:latin typeface="Arial" panose="020B0604020202020204" pitchFamily="34" charset="0"/>
                <a:cs typeface="Arial" panose="020B0604020202020204" pitchFamily="34" charset="0"/>
              </a:rPr>
              <a:t> thou not, my daughter? Go not to glean in another field, neither go from hence, but abide here fast by my maidens:</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Let thine eyes be on the field that they do reap, and go thou after them: have I not charged the young men that they shall not touch thee? and when thou art athirst, go unto the vessels, and drink of that which the young men have drawn.</a:t>
            </a:r>
          </a:p>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Then she fell on her face, and bowed herself to the ground, and said unto him, Why have I found grace in thine eyes, that thou shouldest take knowledge of me, seeing I am a stranger?</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9E5598F-C1B5-4384-9FD7-2F4DB9736408}"/>
              </a:ext>
            </a:extLst>
          </p:cNvPr>
          <p:cNvSpPr/>
          <p:nvPr/>
        </p:nvSpPr>
        <p:spPr>
          <a:xfrm>
            <a:off x="1752297" y="707557"/>
            <a:ext cx="83869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4-10 </a:t>
            </a:r>
          </a:p>
        </p:txBody>
      </p:sp>
    </p:spTree>
    <p:extLst>
      <p:ext uri="{BB962C8B-B14F-4D97-AF65-F5344CB8AC3E}">
        <p14:creationId xmlns:p14="http://schemas.microsoft.com/office/powerpoint/2010/main" val="9432636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F84A764-E642-42F6-A8DA-E2E689B82DF6}"/>
              </a:ext>
            </a:extLst>
          </p:cNvPr>
          <p:cNvSpPr/>
          <p:nvPr/>
        </p:nvSpPr>
        <p:spPr>
          <a:xfrm>
            <a:off x="901147" y="825811"/>
            <a:ext cx="1585035" cy="68907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5A73DF3-3F0B-42E2-88D1-39D230624356}"/>
              </a:ext>
            </a:extLst>
          </p:cNvPr>
          <p:cNvSpPr/>
          <p:nvPr/>
        </p:nvSpPr>
        <p:spPr>
          <a:xfrm>
            <a:off x="942533" y="4991211"/>
            <a:ext cx="1585035" cy="68907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A9666E8-1FDA-4816-B263-6AE0BF36F626}"/>
              </a:ext>
            </a:extLst>
          </p:cNvPr>
          <p:cNvSpPr/>
          <p:nvPr/>
        </p:nvSpPr>
        <p:spPr>
          <a:xfrm>
            <a:off x="942533" y="5310952"/>
            <a:ext cx="9720777" cy="92333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DA6A202-A9D8-4D93-ADA6-90D9E972C17F}"/>
              </a:ext>
            </a:extLst>
          </p:cNvPr>
          <p:cNvSpPr/>
          <p:nvPr/>
        </p:nvSpPr>
        <p:spPr>
          <a:xfrm>
            <a:off x="907362" y="1210314"/>
            <a:ext cx="9720777" cy="1266063"/>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FAB359B-AC6E-479A-B5EA-109F57FAC0D3}"/>
              </a:ext>
            </a:extLst>
          </p:cNvPr>
          <p:cNvSpPr/>
          <p:nvPr/>
        </p:nvSpPr>
        <p:spPr>
          <a:xfrm>
            <a:off x="914399" y="1152939"/>
            <a:ext cx="9748911" cy="1323439"/>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And Boaz answered and said unto her, It hath fully been shewed me, all that thou hast done unto thy mother in law since the death of thine husband: and how thou hast left thy father and thy mother, and the land of thy nativity, and art come unto a people which thou knewest not heretofore.</a:t>
            </a:r>
          </a:p>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recompense thy work, and a full reward be given thee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God of Israel, under whose wings thou art come to trust.</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A586134-10BB-4792-92B5-BDE0094821DA}"/>
              </a:ext>
            </a:extLst>
          </p:cNvPr>
          <p:cNvSpPr/>
          <p:nvPr/>
        </p:nvSpPr>
        <p:spPr>
          <a:xfrm>
            <a:off x="914399" y="2476378"/>
            <a:ext cx="974891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use Boaz’s words recorded in verse 12 to complete the statement on the board? </a:t>
            </a:r>
          </a:p>
        </p:txBody>
      </p:sp>
      <p:sp>
        <p:nvSpPr>
          <p:cNvPr id="5" name="Rectangle 4">
            <a:extLst>
              <a:ext uri="{FF2B5EF4-FFF2-40B4-BE49-F238E27FC236}">
                <a16:creationId xmlns:a16="http://schemas.microsoft.com/office/drawing/2014/main" id="{01D13641-17B1-43D7-91C6-03282D0412C3}"/>
              </a:ext>
            </a:extLst>
          </p:cNvPr>
          <p:cNvSpPr/>
          <p:nvPr/>
        </p:nvSpPr>
        <p:spPr>
          <a:xfrm>
            <a:off x="914399" y="3189204"/>
            <a:ext cx="7202660" cy="369332"/>
          </a:xfrm>
          <a:prstGeom prst="rect">
            <a:avLst/>
          </a:prstGeom>
        </p:spPr>
        <p:txBody>
          <a:bodyPr wrap="squar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choose to trust in the Lord, then He will reward us for our faith.</a:t>
            </a:r>
          </a:p>
        </p:txBody>
      </p:sp>
      <p:sp>
        <p:nvSpPr>
          <p:cNvPr id="6" name="Rectangle 5">
            <a:extLst>
              <a:ext uri="{FF2B5EF4-FFF2-40B4-BE49-F238E27FC236}">
                <a16:creationId xmlns:a16="http://schemas.microsoft.com/office/drawing/2014/main" id="{D190F472-B030-4048-82D7-9191C402D7FE}"/>
              </a:ext>
            </a:extLst>
          </p:cNvPr>
          <p:cNvSpPr/>
          <p:nvPr/>
        </p:nvSpPr>
        <p:spPr>
          <a:xfrm>
            <a:off x="914400" y="3631657"/>
            <a:ext cx="491673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is this scenario like the story of Ruth?</a:t>
            </a:r>
          </a:p>
        </p:txBody>
      </p:sp>
      <p:sp>
        <p:nvSpPr>
          <p:cNvPr id="7" name="Rectangle 6">
            <a:extLst>
              <a:ext uri="{FF2B5EF4-FFF2-40B4-BE49-F238E27FC236}">
                <a16:creationId xmlns:a16="http://schemas.microsoft.com/office/drawing/2014/main" id="{AE287B04-BA4F-49C0-A121-BCB033455B58}"/>
              </a:ext>
            </a:extLst>
          </p:cNvPr>
          <p:cNvSpPr/>
          <p:nvPr/>
        </p:nvSpPr>
        <p:spPr>
          <a:xfrm>
            <a:off x="914400" y="4052535"/>
            <a:ext cx="974891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this young woman show she trusts God, and how might she be rewarded?</a:t>
            </a:r>
          </a:p>
        </p:txBody>
      </p:sp>
      <p:sp>
        <p:nvSpPr>
          <p:cNvPr id="8" name="Rectangle 7">
            <a:extLst>
              <a:ext uri="{FF2B5EF4-FFF2-40B4-BE49-F238E27FC236}">
                <a16:creationId xmlns:a16="http://schemas.microsoft.com/office/drawing/2014/main" id="{A246F4F5-5F25-47FF-88CC-6774451B2DB8}"/>
              </a:ext>
            </a:extLst>
          </p:cNvPr>
          <p:cNvSpPr/>
          <p:nvPr/>
        </p:nvSpPr>
        <p:spPr>
          <a:xfrm>
            <a:off x="914399" y="4520030"/>
            <a:ext cx="734333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has the Lord rewarded you because you chose to trust Him?</a:t>
            </a:r>
          </a:p>
        </p:txBody>
      </p:sp>
      <p:sp>
        <p:nvSpPr>
          <p:cNvPr id="9" name="Rectangle 8">
            <a:extLst>
              <a:ext uri="{FF2B5EF4-FFF2-40B4-BE49-F238E27FC236}">
                <a16:creationId xmlns:a16="http://schemas.microsoft.com/office/drawing/2014/main" id="{36E8B100-3FDA-4A73-A756-840253469F3F}"/>
              </a:ext>
            </a:extLst>
          </p:cNvPr>
          <p:cNvSpPr/>
          <p:nvPr/>
        </p:nvSpPr>
        <p:spPr>
          <a:xfrm>
            <a:off x="942533" y="825811"/>
            <a:ext cx="15569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Ruth 2:11-12</a:t>
            </a:r>
          </a:p>
        </p:txBody>
      </p:sp>
      <p:sp>
        <p:nvSpPr>
          <p:cNvPr id="10" name="Rectangle 9">
            <a:extLst>
              <a:ext uri="{FF2B5EF4-FFF2-40B4-BE49-F238E27FC236}">
                <a16:creationId xmlns:a16="http://schemas.microsoft.com/office/drawing/2014/main" id="{138E3E0A-D768-402D-A43A-5F7C57161842}"/>
              </a:ext>
            </a:extLst>
          </p:cNvPr>
          <p:cNvSpPr/>
          <p:nvPr/>
        </p:nvSpPr>
        <p:spPr>
          <a:xfrm>
            <a:off x="942533" y="5310952"/>
            <a:ext cx="9650437"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Naomi said unto her daughter in law, Blessed be he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who hath not left off his kindness to the living and to the dead. And Naomi said unto her, The man is near of kin unto us, one of our next kinsmen.</a:t>
            </a:r>
          </a:p>
        </p:txBody>
      </p:sp>
      <p:sp>
        <p:nvSpPr>
          <p:cNvPr id="11" name="Rectangle 10">
            <a:extLst>
              <a:ext uri="{FF2B5EF4-FFF2-40B4-BE49-F238E27FC236}">
                <a16:creationId xmlns:a16="http://schemas.microsoft.com/office/drawing/2014/main" id="{09F5ACCF-8FCD-490B-928D-A6130057A170}"/>
              </a:ext>
            </a:extLst>
          </p:cNvPr>
          <p:cNvSpPr/>
          <p:nvPr/>
        </p:nvSpPr>
        <p:spPr>
          <a:xfrm>
            <a:off x="970667" y="4983824"/>
            <a:ext cx="12362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Ruth 2:20</a:t>
            </a:r>
          </a:p>
        </p:txBody>
      </p:sp>
    </p:spTree>
    <p:extLst>
      <p:ext uri="{BB962C8B-B14F-4D97-AF65-F5344CB8AC3E}">
        <p14:creationId xmlns:p14="http://schemas.microsoft.com/office/powerpoint/2010/main" val="1670317642"/>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by="(-#ppt_w*2)" calcmode="lin" valueType="num">
                                      <p:cBhvr rctx="PPT">
                                        <p:cTn id="12" dur="125" autoRev="1" fill="hold">
                                          <p:stCondLst>
                                            <p:cond delay="0"/>
                                          </p:stCondLst>
                                        </p:cTn>
                                        <p:tgtEl>
                                          <p:spTgt spid="5">
                                            <p:txEl>
                                              <p:pRg st="0" end="0"/>
                                            </p:txEl>
                                          </p:spTgt>
                                        </p:tgtEl>
                                        <p:attrNameLst>
                                          <p:attrName>ppt_w</p:attrName>
                                        </p:attrNameLst>
                                      </p:cBhvr>
                                    </p:anim>
                                    <p:anim by="(#ppt_w*0.50)" calcmode="lin" valueType="num">
                                      <p:cBhvr>
                                        <p:cTn id="13" dur="125" decel="50000" autoRev="1" fill="hold">
                                          <p:stCondLst>
                                            <p:cond delay="0"/>
                                          </p:stCondLst>
                                        </p:cTn>
                                        <p:tgtEl>
                                          <p:spTgt spid="5">
                                            <p:txEl>
                                              <p:pRg st="0" end="0"/>
                                            </p:txEl>
                                          </p:spTgt>
                                        </p:tgtEl>
                                        <p:attrNameLst>
                                          <p:attrName>ppt_x</p:attrName>
                                        </p:attrNameLst>
                                      </p:cBhvr>
                                    </p:anim>
                                    <p:anim from="(-#ppt_h/2)" to="(#ppt_y)" calcmode="lin" valueType="num">
                                      <p:cBhvr>
                                        <p:cTn id="14" dur="250" fill="hold">
                                          <p:stCondLst>
                                            <p:cond delay="0"/>
                                          </p:stCondLst>
                                        </p:cTn>
                                        <p:tgtEl>
                                          <p:spTgt spid="5">
                                            <p:txEl>
                                              <p:pRg st="0" end="0"/>
                                            </p:txEl>
                                          </p:spTgt>
                                        </p:tgtEl>
                                        <p:attrNameLst>
                                          <p:attrName>ppt_y</p:attrName>
                                        </p:attrNameLst>
                                      </p:cBhvr>
                                    </p:anim>
                                    <p:animRot by="21600000">
                                      <p:cBhvr>
                                        <p:cTn id="15" dur="250" fill="hold">
                                          <p:stCondLst>
                                            <p:cond delay="0"/>
                                          </p:stCondLst>
                                        </p:cTn>
                                        <p:tgtEl>
                                          <p:spTgt spid="5">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250" fill="hold"/>
                                        <p:tgtEl>
                                          <p:spTgt spid="6"/>
                                        </p:tgtEl>
                                        <p:attrNameLst>
                                          <p:attrName>ppt_x</p:attrName>
                                        </p:attrNameLst>
                                      </p:cBhvr>
                                      <p:tavLst>
                                        <p:tav tm="0">
                                          <p:val>
                                            <p:strVal val="1+#ppt_w/2"/>
                                          </p:val>
                                        </p:tav>
                                        <p:tav tm="100000">
                                          <p:val>
                                            <p:strVal val="#ppt_x"/>
                                          </p:val>
                                        </p:tav>
                                      </p:tavLst>
                                    </p:anim>
                                    <p:anim calcmode="lin" valueType="num">
                                      <p:cBhvr additive="base">
                                        <p:cTn id="21" dur="1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strVal val="#ppt_w+.3"/>
                                          </p:val>
                                        </p:tav>
                                        <p:tav tm="100000">
                                          <p:val>
                                            <p:strVal val="#ppt_w"/>
                                          </p:val>
                                        </p:tav>
                                      </p:tavLst>
                                    </p:anim>
                                    <p:anim calcmode="lin" valueType="num">
                                      <p:cBhvr>
                                        <p:cTn id="37" dur="1000" fill="hold"/>
                                        <p:tgtEl>
                                          <p:spTgt spid="15"/>
                                        </p:tgtEl>
                                        <p:attrNameLst>
                                          <p:attrName>ppt_h</p:attrName>
                                        </p:attrNameLst>
                                      </p:cBhvr>
                                      <p:tavLst>
                                        <p:tav tm="0">
                                          <p:val>
                                            <p:strVal val="#ppt_h"/>
                                          </p:val>
                                        </p:tav>
                                        <p:tav tm="100000">
                                          <p:val>
                                            <p:strVal val="#ppt_h"/>
                                          </p:val>
                                        </p:tav>
                                      </p:tavLst>
                                    </p:anim>
                                    <p:animEffect transition="in" filter="fade">
                                      <p:cBhvr>
                                        <p:cTn id="38" dur="1000"/>
                                        <p:tgtEl>
                                          <p:spTgt spid="15"/>
                                        </p:tgtEl>
                                      </p:cBhvr>
                                    </p:animEffect>
                                  </p:childTnLst>
                                </p:cTn>
                              </p:par>
                              <p:par>
                                <p:cTn id="39" presetID="50" presetClass="entr" presetSubtype="0" decel="10000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ppt_w</p:attrName>
                                        </p:attrNameLst>
                                      </p:cBhvr>
                                      <p:tavLst>
                                        <p:tav tm="0">
                                          <p:val>
                                            <p:strVal val="#ppt_w+.3"/>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Effect transition="in" filter="fade">
                                      <p:cBhvr>
                                        <p:cTn id="43" dur="1000"/>
                                        <p:tgtEl>
                                          <p:spTgt spid="12"/>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strVal val="#ppt_w+.3"/>
                                          </p:val>
                                        </p:tav>
                                        <p:tav tm="100000">
                                          <p:val>
                                            <p:strVal val="#ppt_w"/>
                                          </p:val>
                                        </p:tav>
                                      </p:tavLst>
                                    </p:anim>
                                    <p:anim calcmode="lin" valueType="num">
                                      <p:cBhvr>
                                        <p:cTn id="47" dur="1000" fill="hold"/>
                                        <p:tgtEl>
                                          <p:spTgt spid="10"/>
                                        </p:tgtEl>
                                        <p:attrNameLst>
                                          <p:attrName>ppt_h</p:attrName>
                                        </p:attrNameLst>
                                      </p:cBhvr>
                                      <p:tavLst>
                                        <p:tav tm="0">
                                          <p:val>
                                            <p:strVal val="#ppt_h"/>
                                          </p:val>
                                        </p:tav>
                                        <p:tav tm="100000">
                                          <p:val>
                                            <p:strVal val="#ppt_h"/>
                                          </p:val>
                                        </p:tav>
                                      </p:tavLst>
                                    </p:anim>
                                    <p:animEffect transition="in" filter="fade">
                                      <p:cBhvr>
                                        <p:cTn id="48" dur="1000"/>
                                        <p:tgtEl>
                                          <p:spTgt spid="10"/>
                                        </p:tgtEl>
                                      </p:cBhvr>
                                    </p:animEffect>
                                  </p:childTnLst>
                                </p:cTn>
                              </p:par>
                              <p:par>
                                <p:cTn id="49" presetID="50" presetClass="entr" presetSubtype="0" decel="10000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000" fill="hold"/>
                                        <p:tgtEl>
                                          <p:spTgt spid="11"/>
                                        </p:tgtEl>
                                        <p:attrNameLst>
                                          <p:attrName>ppt_w</p:attrName>
                                        </p:attrNameLst>
                                      </p:cBhvr>
                                      <p:tavLst>
                                        <p:tav tm="0">
                                          <p:val>
                                            <p:strVal val="#ppt_w+.3"/>
                                          </p:val>
                                        </p:tav>
                                        <p:tav tm="100000">
                                          <p:val>
                                            <p:strVal val="#ppt_w"/>
                                          </p:val>
                                        </p:tav>
                                      </p:tavLst>
                                    </p:anim>
                                    <p:anim calcmode="lin" valueType="num">
                                      <p:cBhvr>
                                        <p:cTn id="52" dur="1000" fill="hold"/>
                                        <p:tgtEl>
                                          <p:spTgt spid="11"/>
                                        </p:tgtEl>
                                        <p:attrNameLst>
                                          <p:attrName>ppt_h</p:attrName>
                                        </p:attrNameLst>
                                      </p:cBhvr>
                                      <p:tavLst>
                                        <p:tav tm="0">
                                          <p:val>
                                            <p:strVal val="#ppt_h"/>
                                          </p:val>
                                        </p:tav>
                                        <p:tav tm="100000">
                                          <p:val>
                                            <p:strVal val="#ppt_h"/>
                                          </p:val>
                                        </p:tav>
                                      </p:tavLst>
                                    </p:anim>
                                    <p:animEffect transition="in" filter="fade">
                                      <p:cBhvr>
                                        <p:cTn id="5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4" grpId="0"/>
      <p:bldP spid="5" grpId="0" build="p"/>
      <p:bldP spid="6" grpId="0"/>
      <p:bldP spid="7" grpId="0"/>
      <p:bldP spid="8" grpId="0"/>
      <p:bldP spid="10" grpId="0"/>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2</TotalTime>
  <Words>1788</Words>
  <Application>Microsoft Office PowerPoint</Application>
  <PresentationFormat>Widescreen</PresentationFormat>
  <Paragraphs>82</Paragraphs>
  <Slides>16</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Dubai</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4451</cp:revision>
  <dcterms:created xsi:type="dcterms:W3CDTF">2018-08-29T04:26:39Z</dcterms:created>
  <dcterms:modified xsi:type="dcterms:W3CDTF">2022-02-05T01:03:36Z</dcterms:modified>
</cp:coreProperties>
</file>