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5768" r:id="rId1"/>
  </p:sldMasterIdLst>
  <p:notesMasterIdLst>
    <p:notesMasterId r:id="rId14"/>
  </p:notesMasterIdLst>
  <p:sldIdLst>
    <p:sldId id="296" r:id="rId2"/>
    <p:sldId id="380" r:id="rId3"/>
    <p:sldId id="381" r:id="rId4"/>
    <p:sldId id="382" r:id="rId5"/>
    <p:sldId id="383" r:id="rId6"/>
    <p:sldId id="384" r:id="rId7"/>
    <p:sldId id="385" r:id="rId8"/>
    <p:sldId id="386" r:id="rId9"/>
    <p:sldId id="387" r:id="rId10"/>
    <p:sldId id="388" r:id="rId11"/>
    <p:sldId id="389" r:id="rId12"/>
    <p:sldId id="390"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nald Esquerra" initials="RE" lastIdx="2" clrIdx="0">
    <p:extLst>
      <p:ext uri="{19B8F6BF-5375-455C-9EA6-DF929625EA0E}">
        <p15:presenceInfo xmlns:p15="http://schemas.microsoft.com/office/powerpoint/2012/main" userId="cdeda1aeaf90b9f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88028"/>
    <a:srgbClr val="FF6600"/>
    <a:srgbClr val="D6E513"/>
    <a:srgbClr val="59C7E9"/>
    <a:srgbClr val="6F7CBF"/>
    <a:srgbClr val="FFD757"/>
    <a:srgbClr val="0BA2C5"/>
    <a:srgbClr val="B9DF63"/>
    <a:srgbClr val="E97159"/>
    <a:srgbClr val="801A1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26" autoAdjust="0"/>
    <p:restoredTop sz="94660"/>
  </p:normalViewPr>
  <p:slideViewPr>
    <p:cSldViewPr snapToGrid="0">
      <p:cViewPr varScale="1">
        <p:scale>
          <a:sx n="78" d="100"/>
          <a:sy n="78" d="100"/>
        </p:scale>
        <p:origin x="883" y="43"/>
      </p:cViewPr>
      <p:guideLst/>
    </p:cSldViewPr>
  </p:slideViewPr>
  <p:notesTextViewPr>
    <p:cViewPr>
      <p:scale>
        <a:sx n="1" d="1"/>
        <a:sy n="1" d="1"/>
      </p:scale>
      <p:origin x="0" y="0"/>
    </p:cViewPr>
  </p:notesTextViewPr>
  <p:notesViewPr>
    <p:cSldViewPr snapToGrid="0">
      <p:cViewPr varScale="1">
        <p:scale>
          <a:sx n="55" d="100"/>
          <a:sy n="55" d="100"/>
        </p:scale>
        <p:origin x="2880"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18E6F4-4A24-4637-903E-B0B1742766B0}" type="datetimeFigureOut">
              <a:rPr lang="en-US" smtClean="0"/>
              <a:t>2/4/2022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2F80BE-C61D-4FF6-A9D6-85F634C9F475}" type="slidenum">
              <a:rPr lang="en-US" smtClean="0"/>
              <a:t>‹#›</a:t>
            </a:fld>
            <a:endParaRPr lang="en-US" dirty="0"/>
          </a:p>
        </p:txBody>
      </p:sp>
    </p:spTree>
    <p:extLst>
      <p:ext uri="{BB962C8B-B14F-4D97-AF65-F5344CB8AC3E}">
        <p14:creationId xmlns:p14="http://schemas.microsoft.com/office/powerpoint/2010/main" val="37851771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tx2">
                  <a:lumMod val="75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75640873-EF0B-4AC7-AF11-57FEBA4985EA}" type="datetimeFigureOut">
              <a:rPr lang="en-US" smtClean="0"/>
              <a:t>2/4/2022</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5503591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2/4/2022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8685842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2/4/2022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162944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2/4/2022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2003976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2/4/2022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8570887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75640873-EF0B-4AC7-AF11-57FEBA4985EA}" type="datetimeFigureOut">
              <a:rPr lang="en-US" smtClean="0"/>
              <a:t>2/4/2022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6196081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75640873-EF0B-4AC7-AF11-57FEBA4985EA}" type="datetimeFigureOut">
              <a:rPr lang="en-US" smtClean="0"/>
              <a:t>2/4/2022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636628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2/4/2022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1426927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2/4/2022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42360032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2/4/2022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6816057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5640873-EF0B-4AC7-AF11-57FEBA4985EA}" type="datetimeFigureOut">
              <a:rPr lang="en-US" smtClean="0"/>
              <a:t>2/4/2022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4960983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5640873-EF0B-4AC7-AF11-57FEBA4985EA}" type="datetimeFigureOut">
              <a:rPr lang="en-US" smtClean="0"/>
              <a:t>2/4/2022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151439021"/>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5640873-EF0B-4AC7-AF11-57FEBA4985EA}" type="datetimeFigureOut">
              <a:rPr lang="en-US" smtClean="0"/>
              <a:t>2/4/2022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158374182"/>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5640873-EF0B-4AC7-AF11-57FEBA4985EA}" type="datetimeFigureOut">
              <a:rPr lang="en-US" smtClean="0"/>
              <a:t>2/4/2022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1390488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640873-EF0B-4AC7-AF11-57FEBA4985EA}" type="datetimeFigureOut">
              <a:rPr lang="en-US" smtClean="0"/>
              <a:t>2/4/2022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3168326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2/4/2022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01989192"/>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2/4/2022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3820638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www.teinteresasaber.com/2012/06/juan-de-jerusalen-el-templario.html"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alphaModFix amt="36000"/>
            <a:lum/>
            <a:extLst>
              <a:ext uri="{837473B0-CC2E-450A-ABE3-18F120FF3D39}">
                <a1611:picAttrSrcUrl xmlns:a1611="http://schemas.microsoft.com/office/drawing/2016/11/main" r:id="rId20"/>
              </a:ext>
            </a:extLst>
          </a:blip>
          <a:srcRect/>
          <a:stretch>
            <a:fillRect t="-17000" b="-17000"/>
          </a:stretch>
        </a:blipFill>
        <a:effectLst/>
      </p:bgPr>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21">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Group 7"/>
          <p:cNvGrpSpPr/>
          <p:nvPr/>
        </p:nvGrpSpPr>
        <p:grpSpPr>
          <a:xfrm>
            <a:off x="-14288" y="0"/>
            <a:ext cx="12053888" cy="6858001"/>
            <a:chOff x="-14288" y="0"/>
            <a:chExt cx="12053888" cy="6858001"/>
          </a:xfrm>
          <a:gradFill flip="none" rotWithShape="1">
            <a:gsLst>
              <a:gs pos="0">
                <a:schemeClr val="tx2"/>
              </a:gs>
              <a:gs pos="100000">
                <a:schemeClr val="tx2">
                  <a:lumMod val="50000"/>
                </a:schemeClr>
              </a:gs>
            </a:gsLst>
            <a:lin ang="5400000" scaled="0"/>
            <a:tileRect/>
          </a:gradFill>
        </p:grpSpPr>
        <p:grpSp>
          <p:nvGrpSpPr>
            <p:cNvPr id="9" name="Group 8"/>
            <p:cNvGrpSpPr/>
            <p:nvPr/>
          </p:nvGrpSpPr>
          <p:grpSpPr>
            <a:xfrm>
              <a:off x="-14288" y="0"/>
              <a:ext cx="1220788" cy="6858001"/>
              <a:chOff x="-14288" y="0"/>
              <a:chExt cx="1220788" cy="6858001"/>
            </a:xfrm>
            <a:grp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p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75640873-EF0B-4AC7-AF11-57FEBA4985EA}" type="datetimeFigureOut">
              <a:rPr lang="en-US" smtClean="0"/>
              <a:t>2/4/2022</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2B93B05A-D8BA-4E04-8927-7D3B765C5B2D}" type="slidenum">
              <a:rPr lang="en-US" smtClean="0"/>
              <a:t>‹#›</a:t>
            </a:fld>
            <a:endParaRPr lang="en-US" dirty="0"/>
          </a:p>
        </p:txBody>
      </p:sp>
    </p:spTree>
    <p:extLst>
      <p:ext uri="{BB962C8B-B14F-4D97-AF65-F5344CB8AC3E}">
        <p14:creationId xmlns:p14="http://schemas.microsoft.com/office/powerpoint/2010/main" val="2354548338"/>
      </p:ext>
    </p:extLst>
  </p:cSld>
  <p:clrMap bg1="dk1" tx1="lt1" bg2="dk2" tx2="lt2" accent1="accent1" accent2="accent2" accent3="accent3" accent4="accent4" accent5="accent5" accent6="accent6" hlink="hlink" folHlink="folHlink"/>
  <p:sldLayoutIdLst>
    <p:sldLayoutId id="2147485769" r:id="rId1"/>
    <p:sldLayoutId id="2147485770" r:id="rId2"/>
    <p:sldLayoutId id="2147485771" r:id="rId3"/>
    <p:sldLayoutId id="2147485772" r:id="rId4"/>
    <p:sldLayoutId id="2147485773" r:id="rId5"/>
    <p:sldLayoutId id="2147485774" r:id="rId6"/>
    <p:sldLayoutId id="2147485775" r:id="rId7"/>
    <p:sldLayoutId id="2147485776" r:id="rId8"/>
    <p:sldLayoutId id="2147485777" r:id="rId9"/>
    <p:sldLayoutId id="2147485778" r:id="rId10"/>
    <p:sldLayoutId id="2147485779" r:id="rId11"/>
    <p:sldLayoutId id="2147485780" r:id="rId12"/>
    <p:sldLayoutId id="2147485781" r:id="rId13"/>
    <p:sldLayoutId id="2147485782" r:id="rId14"/>
    <p:sldLayoutId id="2147485783" r:id="rId15"/>
    <p:sldLayoutId id="2147485784" r:id="rId16"/>
    <p:sldLayoutId id="2147485785"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1.xml"/><Relationship Id="rId1" Type="http://schemas.openxmlformats.org/officeDocument/2006/relationships/video" Target="https://www.youtube.com/embed/NfdGgGm3v_8?feature=oembed"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0561AD48-C1FF-4315-91C1-654541E58BDD}"/>
              </a:ext>
            </a:extLst>
          </p:cNvPr>
          <p:cNvSpPr txBox="1"/>
          <p:nvPr/>
        </p:nvSpPr>
        <p:spPr>
          <a:xfrm>
            <a:off x="7050157" y="2914759"/>
            <a:ext cx="3935897" cy="830997"/>
          </a:xfrm>
          <a:prstGeom prst="rect">
            <a:avLst/>
          </a:prstGeom>
          <a:noFill/>
        </p:spPr>
        <p:txBody>
          <a:bodyPr wrap="square" rtlCol="0">
            <a:spAutoFit/>
          </a:bodyPr>
          <a:lstStyle/>
          <a:p>
            <a:pPr algn="ctr"/>
            <a:r>
              <a:rPr lang="en-US" sz="4800" b="1" dirty="0">
                <a:solidFill>
                  <a:schemeClr val="bg2"/>
                </a:solidFill>
                <a:effectLst>
                  <a:outerShdw blurRad="38100" dist="38100" dir="2700000" algn="tl">
                    <a:srgbClr val="000000">
                      <a:alpha val="43137"/>
                    </a:srgbClr>
                  </a:outerShdw>
                </a:effectLst>
                <a:latin typeface="Calibri Light" panose="020F0302020204030204" pitchFamily="34" charset="0"/>
                <a:ea typeface="MS Gothic" panose="020B0609070205080204" pitchFamily="49" charset="-128"/>
                <a:cs typeface="Calibri Light" panose="020F0302020204030204" pitchFamily="34" charset="0"/>
              </a:rPr>
              <a:t>SEMINARY</a:t>
            </a:r>
          </a:p>
        </p:txBody>
      </p:sp>
      <p:pic>
        <p:nvPicPr>
          <p:cNvPr id="1026" name="Picture 2" descr="Imagen relacionada">
            <a:extLst>
              <a:ext uri="{FF2B5EF4-FFF2-40B4-BE49-F238E27FC236}">
                <a16:creationId xmlns:a16="http://schemas.microsoft.com/office/drawing/2014/main" id="{95994769-E07E-4BCC-9093-02228E6DA4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268281"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6CD9B082-3804-4B27-8DBC-DC12E98C296E}"/>
              </a:ext>
            </a:extLst>
          </p:cNvPr>
          <p:cNvSpPr/>
          <p:nvPr/>
        </p:nvSpPr>
        <p:spPr>
          <a:xfrm>
            <a:off x="0" y="5082725"/>
            <a:ext cx="6268281" cy="1050789"/>
          </a:xfrm>
          <a:prstGeom prst="rect">
            <a:avLst/>
          </a:prstGeom>
          <a:solidFill>
            <a:srgbClr val="FFD75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0453D80-1807-47DD-9F91-3E3FDD322FB6}"/>
              </a:ext>
            </a:extLst>
          </p:cNvPr>
          <p:cNvSpPr txBox="1"/>
          <p:nvPr/>
        </p:nvSpPr>
        <p:spPr>
          <a:xfrm>
            <a:off x="2073967" y="5377286"/>
            <a:ext cx="2120346" cy="461665"/>
          </a:xfrm>
          <a:prstGeom prst="rect">
            <a:avLst/>
          </a:prstGeom>
          <a:noFill/>
        </p:spPr>
        <p:txBody>
          <a:bodyPr wrap="square" rtlCol="0">
            <a:spAutoFit/>
          </a:bodyPr>
          <a:lstStyle/>
          <a:p>
            <a:r>
              <a:rPr lang="en-US" sz="2400" b="1" dirty="0">
                <a:solidFill>
                  <a:schemeClr val="bg2">
                    <a:lumMod val="10000"/>
                  </a:schemeClr>
                </a:solidFill>
              </a:rPr>
              <a:t>Old Testament</a:t>
            </a:r>
          </a:p>
        </p:txBody>
      </p:sp>
    </p:spTree>
    <p:extLst>
      <p:ext uri="{BB962C8B-B14F-4D97-AF65-F5344CB8AC3E}">
        <p14:creationId xmlns:p14="http://schemas.microsoft.com/office/powerpoint/2010/main" val="1366171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1C35637-B8CC-4B74-8DDF-3A915C9985AA}"/>
              </a:ext>
            </a:extLst>
          </p:cNvPr>
          <p:cNvSpPr/>
          <p:nvPr/>
        </p:nvSpPr>
        <p:spPr>
          <a:xfrm>
            <a:off x="914400" y="5582696"/>
            <a:ext cx="6692350" cy="369332"/>
          </a:xfrm>
          <a:prstGeom prst="rect">
            <a:avLst/>
          </a:prstGeom>
        </p:spPr>
        <p:txBody>
          <a:bodyPr wrap="square">
            <a:spAutoFit/>
          </a:bodyPr>
          <a:lstStyle/>
          <a:p>
            <a:pPr algn="just"/>
            <a:r>
              <a:rPr lang="en-US" i="1"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If the Spirit of the Lord departs from us, we will lose blessings.</a:t>
            </a:r>
          </a:p>
        </p:txBody>
      </p:sp>
      <p:sp>
        <p:nvSpPr>
          <p:cNvPr id="10" name="Rectangle 9">
            <a:extLst>
              <a:ext uri="{FF2B5EF4-FFF2-40B4-BE49-F238E27FC236}">
                <a16:creationId xmlns:a16="http://schemas.microsoft.com/office/drawing/2014/main" id="{B80B4ADD-35DB-42A8-A629-861ED873F6AA}"/>
              </a:ext>
            </a:extLst>
          </p:cNvPr>
          <p:cNvSpPr/>
          <p:nvPr/>
        </p:nvSpPr>
        <p:spPr>
          <a:xfrm>
            <a:off x="662609" y="690274"/>
            <a:ext cx="2231820" cy="1032508"/>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7203DF52-2A0D-497C-AF88-51D1151F9F54}"/>
              </a:ext>
            </a:extLst>
          </p:cNvPr>
          <p:cNvSpPr/>
          <p:nvPr/>
        </p:nvSpPr>
        <p:spPr>
          <a:xfrm>
            <a:off x="661722" y="1058201"/>
            <a:ext cx="10005392" cy="3580201"/>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7FE6EBE0-5961-47F0-A6C0-9EB4AAF85C98}"/>
              </a:ext>
            </a:extLst>
          </p:cNvPr>
          <p:cNvSpPr/>
          <p:nvPr/>
        </p:nvSpPr>
        <p:spPr>
          <a:xfrm>
            <a:off x="914400" y="1031269"/>
            <a:ext cx="9647583" cy="3539430"/>
          </a:xfrm>
          <a:prstGeom prst="rect">
            <a:avLst/>
          </a:prstGeom>
        </p:spPr>
        <p:txBody>
          <a:bodyPr wrap="square">
            <a:spAutoFit/>
          </a:bodyPr>
          <a:lstStyle/>
          <a:p>
            <a:pPr algn="just" fontAlgn="base"/>
            <a:r>
              <a:rPr lang="en-US" sz="1600" b="1" dirty="0">
                <a:solidFill>
                  <a:schemeClr val="bg1"/>
                </a:solidFill>
                <a:latin typeface="Arial" panose="020B0604020202020204" pitchFamily="34" charset="0"/>
                <a:cs typeface="Arial" panose="020B0604020202020204" pitchFamily="34" charset="0"/>
              </a:rPr>
              <a:t>15 </a:t>
            </a:r>
            <a:r>
              <a:rPr lang="en-US" sz="1600" dirty="0">
                <a:solidFill>
                  <a:schemeClr val="bg1"/>
                </a:solidFill>
                <a:latin typeface="Arial" panose="020B0604020202020204" pitchFamily="34" charset="0"/>
                <a:cs typeface="Arial" panose="020B0604020202020204" pitchFamily="34" charset="0"/>
              </a:rPr>
              <a:t>¶ And she said unto him, How canst thou say, I love thee, when thine heart is not with me? thou hast mocked me these three times, and hast not told me wherein thy great strength lieth.</a:t>
            </a:r>
          </a:p>
          <a:p>
            <a:pPr algn="just" fontAlgn="base"/>
            <a:r>
              <a:rPr lang="en-US" sz="1600" b="1" dirty="0">
                <a:solidFill>
                  <a:schemeClr val="bg1"/>
                </a:solidFill>
                <a:latin typeface="Arial" panose="020B0604020202020204" pitchFamily="34" charset="0"/>
                <a:cs typeface="Arial" panose="020B0604020202020204" pitchFamily="34" charset="0"/>
              </a:rPr>
              <a:t>16 </a:t>
            </a:r>
            <a:r>
              <a:rPr lang="en-US" sz="1600" dirty="0">
                <a:solidFill>
                  <a:schemeClr val="bg1"/>
                </a:solidFill>
                <a:latin typeface="Arial" panose="020B0604020202020204" pitchFamily="34" charset="0"/>
                <a:cs typeface="Arial" panose="020B0604020202020204" pitchFamily="34" charset="0"/>
              </a:rPr>
              <a:t>And it came to pass, when she pressed him daily with her words, and urged him, so that his soul was vexed unto death;</a:t>
            </a:r>
          </a:p>
          <a:p>
            <a:pPr algn="just" fontAlgn="base"/>
            <a:r>
              <a:rPr lang="en-US" sz="1600" b="1" dirty="0">
                <a:solidFill>
                  <a:schemeClr val="bg1"/>
                </a:solidFill>
                <a:latin typeface="Arial" panose="020B0604020202020204" pitchFamily="34" charset="0"/>
                <a:cs typeface="Arial" panose="020B0604020202020204" pitchFamily="34" charset="0"/>
              </a:rPr>
              <a:t>17 </a:t>
            </a:r>
            <a:r>
              <a:rPr lang="en-US" sz="1600" dirty="0">
                <a:solidFill>
                  <a:schemeClr val="bg1"/>
                </a:solidFill>
                <a:latin typeface="Arial" panose="020B0604020202020204" pitchFamily="34" charset="0"/>
                <a:cs typeface="Arial" panose="020B0604020202020204" pitchFamily="34" charset="0"/>
              </a:rPr>
              <a:t>That he told her all his heart, and said unto her, There hath not come a razor upon mine head; for I have been a Nazarite unto God from my mother’s womb: if I be shaven, then my strength will go from me, and I shall become weak, and be like any other man.</a:t>
            </a:r>
          </a:p>
          <a:p>
            <a:pPr algn="just" fontAlgn="base"/>
            <a:r>
              <a:rPr lang="en-US" sz="1600" b="1" dirty="0">
                <a:solidFill>
                  <a:schemeClr val="bg1"/>
                </a:solidFill>
                <a:latin typeface="Arial" panose="020B0604020202020204" pitchFamily="34" charset="0"/>
                <a:cs typeface="Arial" panose="020B0604020202020204" pitchFamily="34" charset="0"/>
              </a:rPr>
              <a:t>18 </a:t>
            </a:r>
            <a:r>
              <a:rPr lang="en-US" sz="1600" dirty="0">
                <a:solidFill>
                  <a:schemeClr val="bg1"/>
                </a:solidFill>
                <a:latin typeface="Arial" panose="020B0604020202020204" pitchFamily="34" charset="0"/>
                <a:cs typeface="Arial" panose="020B0604020202020204" pitchFamily="34" charset="0"/>
              </a:rPr>
              <a:t>And when Delilah saw that he had told her all his heart, she sent and called for the lords of the Philistines, saying, Come up this once, for he hath shewed me all his heart. Then the lords of the Philistines came up unto her, and brought money in their hand.</a:t>
            </a:r>
          </a:p>
          <a:p>
            <a:pPr algn="just" fontAlgn="base"/>
            <a:r>
              <a:rPr lang="en-US" sz="1600" b="1" dirty="0">
                <a:solidFill>
                  <a:schemeClr val="bg1"/>
                </a:solidFill>
                <a:latin typeface="Arial" panose="020B0604020202020204" pitchFamily="34" charset="0"/>
                <a:cs typeface="Arial" panose="020B0604020202020204" pitchFamily="34" charset="0"/>
              </a:rPr>
              <a:t>19 </a:t>
            </a:r>
            <a:r>
              <a:rPr lang="en-US" sz="1600" dirty="0">
                <a:solidFill>
                  <a:schemeClr val="bg1"/>
                </a:solidFill>
                <a:latin typeface="Arial" panose="020B0604020202020204" pitchFamily="34" charset="0"/>
                <a:cs typeface="Arial" panose="020B0604020202020204" pitchFamily="34" charset="0"/>
              </a:rPr>
              <a:t>And she made him sleep upon her knees; and she called for a man, and she caused him to shave off the seven locks of his head; and she began to afflict him, and his strength went from him.</a:t>
            </a:r>
          </a:p>
          <a:p>
            <a:pPr algn="just" fontAlgn="base"/>
            <a:r>
              <a:rPr lang="en-US" sz="1600" b="1" dirty="0">
                <a:solidFill>
                  <a:schemeClr val="bg1"/>
                </a:solidFill>
                <a:latin typeface="Arial" panose="020B0604020202020204" pitchFamily="34" charset="0"/>
                <a:cs typeface="Arial" panose="020B0604020202020204" pitchFamily="34" charset="0"/>
              </a:rPr>
              <a:t>20 </a:t>
            </a:r>
            <a:r>
              <a:rPr lang="en-US" sz="1600" dirty="0">
                <a:solidFill>
                  <a:schemeClr val="bg1"/>
                </a:solidFill>
                <a:latin typeface="Arial" panose="020B0604020202020204" pitchFamily="34" charset="0"/>
                <a:cs typeface="Arial" panose="020B0604020202020204" pitchFamily="34" charset="0"/>
              </a:rPr>
              <a:t>And she said, The Philistines be upon thee, Samson. And he awoke out of his sleep, and said, I will go out as at other times before, and shake myself. And he wist not that the </a:t>
            </a:r>
            <a:r>
              <a:rPr lang="en-US" sz="1600" cap="small" dirty="0">
                <a:solidFill>
                  <a:schemeClr val="bg1"/>
                </a:solidFill>
                <a:latin typeface="Arial" panose="020B0604020202020204" pitchFamily="34" charset="0"/>
                <a:cs typeface="Arial" panose="020B0604020202020204" pitchFamily="34" charset="0"/>
              </a:rPr>
              <a:t>Lord</a:t>
            </a:r>
            <a:r>
              <a:rPr lang="en-US" sz="1600" dirty="0">
                <a:solidFill>
                  <a:schemeClr val="bg1"/>
                </a:solidFill>
                <a:latin typeface="Arial" panose="020B0604020202020204" pitchFamily="34" charset="0"/>
                <a:cs typeface="Arial" panose="020B0604020202020204" pitchFamily="34" charset="0"/>
              </a:rPr>
              <a:t> was departed from him.</a:t>
            </a:r>
            <a:endParaRPr lang="en-US" sz="1600" b="0" i="0" dirty="0">
              <a:solidFill>
                <a:schemeClr val="bg1"/>
              </a:solidFill>
              <a:effectLst/>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DE5F817F-E459-4DC4-B989-A2C6974D4A37}"/>
              </a:ext>
            </a:extLst>
          </p:cNvPr>
          <p:cNvSpPr/>
          <p:nvPr/>
        </p:nvSpPr>
        <p:spPr>
          <a:xfrm>
            <a:off x="914400" y="714945"/>
            <a:ext cx="1980029"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Judges 16:15-20</a:t>
            </a:r>
          </a:p>
        </p:txBody>
      </p:sp>
      <p:sp>
        <p:nvSpPr>
          <p:cNvPr id="5" name="Rectangle 4">
            <a:extLst>
              <a:ext uri="{FF2B5EF4-FFF2-40B4-BE49-F238E27FC236}">
                <a16:creationId xmlns:a16="http://schemas.microsoft.com/office/drawing/2014/main" id="{B40D5195-E595-4814-A18A-5FA49E1E4FCE}"/>
              </a:ext>
            </a:extLst>
          </p:cNvPr>
          <p:cNvSpPr/>
          <p:nvPr/>
        </p:nvSpPr>
        <p:spPr>
          <a:xfrm>
            <a:off x="914400" y="4741682"/>
            <a:ext cx="4750018"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did Samson not realize he had lost?</a:t>
            </a:r>
          </a:p>
        </p:txBody>
      </p:sp>
      <p:sp>
        <p:nvSpPr>
          <p:cNvPr id="6" name="Rectangle 5">
            <a:extLst>
              <a:ext uri="{FF2B5EF4-FFF2-40B4-BE49-F238E27FC236}">
                <a16:creationId xmlns:a16="http://schemas.microsoft.com/office/drawing/2014/main" id="{BB4BBFAC-0B24-43B7-B57A-E39A728F3EB0}"/>
              </a:ext>
            </a:extLst>
          </p:cNvPr>
          <p:cNvSpPr/>
          <p:nvPr/>
        </p:nvSpPr>
        <p:spPr>
          <a:xfrm>
            <a:off x="914400" y="5162189"/>
            <a:ext cx="5331331"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can we learn from Samson’s experience?</a:t>
            </a:r>
          </a:p>
        </p:txBody>
      </p:sp>
      <p:sp>
        <p:nvSpPr>
          <p:cNvPr id="8" name="Rectangle 7">
            <a:extLst>
              <a:ext uri="{FF2B5EF4-FFF2-40B4-BE49-F238E27FC236}">
                <a16:creationId xmlns:a16="http://schemas.microsoft.com/office/drawing/2014/main" id="{8C083F60-859D-44EA-852D-03A7A33B6F76}"/>
              </a:ext>
            </a:extLst>
          </p:cNvPr>
          <p:cNvSpPr/>
          <p:nvPr/>
        </p:nvSpPr>
        <p:spPr>
          <a:xfrm>
            <a:off x="914400" y="6082240"/>
            <a:ext cx="8958471"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blessings or abilities might we lose when the Lord’s Spirit is not with us?</a:t>
            </a:r>
          </a:p>
        </p:txBody>
      </p:sp>
    </p:spTree>
    <p:extLst>
      <p:ext uri="{BB962C8B-B14F-4D97-AF65-F5344CB8AC3E}">
        <p14:creationId xmlns:p14="http://schemas.microsoft.com/office/powerpoint/2010/main" val="3158364147"/>
      </p:ext>
    </p:extLst>
  </p:cSld>
  <p:clrMapOvr>
    <a:masterClrMapping/>
  </p:clrMapOvr>
  <mc:AlternateContent xmlns:mc="http://schemas.openxmlformats.org/markup-compatibility/2006" xmlns:p14="http://schemas.microsoft.com/office/powerpoint/2010/main">
    <mc:Choice Requires="p14">
      <p:transition spd="slow" p14:dur="1500">
        <p:split orient="vert" dir="in"/>
      </p:transition>
    </mc:Choice>
    <mc:Fallback xmlns="">
      <p:transition spd="slow">
        <p:split orient="vert" dir="in"/>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9" presetClass="entr" presetSubtype="0" decel="10000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 calcmode="lin" valueType="num">
                                      <p:cBhvr>
                                        <p:cTn id="14" dur="500" fill="hold"/>
                                        <p:tgtEl>
                                          <p:spTgt spid="6"/>
                                        </p:tgtEl>
                                        <p:attrNameLst>
                                          <p:attrName>style.rotation</p:attrName>
                                        </p:attrNameLst>
                                      </p:cBhvr>
                                      <p:tavLst>
                                        <p:tav tm="0">
                                          <p:val>
                                            <p:fltVal val="360"/>
                                          </p:val>
                                        </p:tav>
                                        <p:tav tm="100000">
                                          <p:val>
                                            <p:fltVal val="0"/>
                                          </p:val>
                                        </p:tav>
                                      </p:tavLst>
                                    </p:anim>
                                    <p:animEffect transition="in" filter="fad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9"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additive="base">
                                        <p:cTn id="20" dur="1750" fill="hold"/>
                                        <p:tgtEl>
                                          <p:spTgt spid="7"/>
                                        </p:tgtEl>
                                        <p:attrNameLst>
                                          <p:attrName>ppt_x</p:attrName>
                                        </p:attrNameLst>
                                      </p:cBhvr>
                                      <p:tavLst>
                                        <p:tav tm="0">
                                          <p:val>
                                            <p:strVal val="0-#ppt_w/2"/>
                                          </p:val>
                                        </p:tav>
                                        <p:tav tm="100000">
                                          <p:val>
                                            <p:strVal val="#ppt_x"/>
                                          </p:val>
                                        </p:tav>
                                      </p:tavLst>
                                    </p:anim>
                                    <p:anim calcmode="lin" valueType="num">
                                      <p:cBhvr additive="base">
                                        <p:cTn id="21" dur="1750" fill="hold"/>
                                        <p:tgtEl>
                                          <p:spTgt spid="7"/>
                                        </p:tgtEl>
                                        <p:attrNameLst>
                                          <p:attrName>ppt_y</p:attrName>
                                        </p:attrNameLst>
                                      </p:cBhvr>
                                      <p:tavLst>
                                        <p:tav tm="0">
                                          <p:val>
                                            <p:strVal val="0-#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randombar(horizontal)">
                                      <p:cBhvr>
                                        <p:cTn id="2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p:bldP spid="6"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EA3D5F3-B642-421B-A289-DC1B6F0DB8D9}"/>
              </a:ext>
            </a:extLst>
          </p:cNvPr>
          <p:cNvSpPr/>
          <p:nvPr/>
        </p:nvSpPr>
        <p:spPr>
          <a:xfrm>
            <a:off x="861390" y="776048"/>
            <a:ext cx="2044151" cy="1012995"/>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BFAE3494-4712-48B4-8CE7-46F1AF83727C}"/>
              </a:ext>
            </a:extLst>
          </p:cNvPr>
          <p:cNvSpPr/>
          <p:nvPr/>
        </p:nvSpPr>
        <p:spPr>
          <a:xfrm>
            <a:off x="858078" y="1152939"/>
            <a:ext cx="9882808" cy="2400657"/>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E73D96B9-5456-42CC-B707-1BE9CF66E761}"/>
              </a:ext>
            </a:extLst>
          </p:cNvPr>
          <p:cNvSpPr/>
          <p:nvPr/>
        </p:nvSpPr>
        <p:spPr>
          <a:xfrm>
            <a:off x="914400" y="783607"/>
            <a:ext cx="2044149"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Judges 16:28-30 </a:t>
            </a:r>
          </a:p>
        </p:txBody>
      </p:sp>
      <p:sp>
        <p:nvSpPr>
          <p:cNvPr id="4" name="Rectangle 3">
            <a:extLst>
              <a:ext uri="{FF2B5EF4-FFF2-40B4-BE49-F238E27FC236}">
                <a16:creationId xmlns:a16="http://schemas.microsoft.com/office/drawing/2014/main" id="{01E422AB-E46F-4132-A018-ACF5EF4D70F3}"/>
              </a:ext>
            </a:extLst>
          </p:cNvPr>
          <p:cNvSpPr/>
          <p:nvPr/>
        </p:nvSpPr>
        <p:spPr>
          <a:xfrm>
            <a:off x="914399" y="1152939"/>
            <a:ext cx="9713843" cy="2308324"/>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28 </a:t>
            </a:r>
            <a:r>
              <a:rPr lang="en-US" dirty="0">
                <a:solidFill>
                  <a:schemeClr val="bg1"/>
                </a:solidFill>
                <a:latin typeface="Arial" panose="020B0604020202020204" pitchFamily="34" charset="0"/>
                <a:cs typeface="Arial" panose="020B0604020202020204" pitchFamily="34" charset="0"/>
              </a:rPr>
              <a:t>And Samson called unto the </a:t>
            </a:r>
            <a:r>
              <a:rPr lang="en-US" cap="small" dirty="0">
                <a:solidFill>
                  <a:schemeClr val="bg1"/>
                </a:solidFill>
                <a:latin typeface="Arial" panose="020B0604020202020204" pitchFamily="34" charset="0"/>
                <a:cs typeface="Arial" panose="020B0604020202020204" pitchFamily="34" charset="0"/>
              </a:rPr>
              <a:t>Lord</a:t>
            </a:r>
            <a:r>
              <a:rPr lang="en-US" dirty="0">
                <a:solidFill>
                  <a:schemeClr val="bg1"/>
                </a:solidFill>
                <a:latin typeface="Arial" panose="020B0604020202020204" pitchFamily="34" charset="0"/>
                <a:cs typeface="Arial" panose="020B0604020202020204" pitchFamily="34" charset="0"/>
              </a:rPr>
              <a:t>, and said, O Lord </a:t>
            </a:r>
            <a:r>
              <a:rPr lang="en-US" cap="small" dirty="0">
                <a:solidFill>
                  <a:schemeClr val="bg1"/>
                </a:solidFill>
                <a:latin typeface="Arial" panose="020B0604020202020204" pitchFamily="34" charset="0"/>
                <a:cs typeface="Arial" panose="020B0604020202020204" pitchFamily="34" charset="0"/>
              </a:rPr>
              <a:t>God</a:t>
            </a:r>
            <a:r>
              <a:rPr lang="en-US" dirty="0">
                <a:solidFill>
                  <a:schemeClr val="bg1"/>
                </a:solidFill>
                <a:latin typeface="Arial" panose="020B0604020202020204" pitchFamily="34" charset="0"/>
                <a:cs typeface="Arial" panose="020B0604020202020204" pitchFamily="34" charset="0"/>
              </a:rPr>
              <a:t>, remember me, I pray thee, and strengthen me, I pray thee, only this once, O God, that I may be at once avenged of the Philistines for my two eyes.</a:t>
            </a:r>
          </a:p>
          <a:p>
            <a:pPr algn="just" fontAlgn="base"/>
            <a:r>
              <a:rPr lang="en-US" b="1" dirty="0">
                <a:solidFill>
                  <a:schemeClr val="bg1"/>
                </a:solidFill>
                <a:latin typeface="Arial" panose="020B0604020202020204" pitchFamily="34" charset="0"/>
                <a:cs typeface="Arial" panose="020B0604020202020204" pitchFamily="34" charset="0"/>
              </a:rPr>
              <a:t>29 </a:t>
            </a:r>
            <a:r>
              <a:rPr lang="en-US" dirty="0">
                <a:solidFill>
                  <a:schemeClr val="bg1"/>
                </a:solidFill>
                <a:latin typeface="Arial" panose="020B0604020202020204" pitchFamily="34" charset="0"/>
                <a:cs typeface="Arial" panose="020B0604020202020204" pitchFamily="34" charset="0"/>
              </a:rPr>
              <a:t>And Samson took hold of the two middle pillars upon which the house stood, and on which it was borne up, of the one with his right hand, and of the other with his left.</a:t>
            </a:r>
          </a:p>
          <a:p>
            <a:pPr algn="just" fontAlgn="base"/>
            <a:r>
              <a:rPr lang="en-US" b="1" dirty="0">
                <a:solidFill>
                  <a:schemeClr val="bg1"/>
                </a:solidFill>
                <a:latin typeface="Arial" panose="020B0604020202020204" pitchFamily="34" charset="0"/>
                <a:cs typeface="Arial" panose="020B0604020202020204" pitchFamily="34" charset="0"/>
              </a:rPr>
              <a:t>30 </a:t>
            </a:r>
            <a:r>
              <a:rPr lang="en-US" dirty="0">
                <a:solidFill>
                  <a:schemeClr val="bg1"/>
                </a:solidFill>
                <a:latin typeface="Arial" panose="020B0604020202020204" pitchFamily="34" charset="0"/>
                <a:cs typeface="Arial" panose="020B0604020202020204" pitchFamily="34" charset="0"/>
              </a:rPr>
              <a:t>And Samson said, Let me die with the Philistines. And he bowed himself with all his might; and the house fell upon the lords, and upon all the people that were therein. So the dead which he slew at his death were more than they which he slew in his life.</a:t>
            </a:r>
            <a:endParaRPr lang="en-US" b="0" i="0" dirty="0">
              <a:solidFill>
                <a:schemeClr val="bg1"/>
              </a:solidFill>
              <a:effectLst/>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9F973AAA-2B3C-47EE-AB90-B50074C394D7}"/>
              </a:ext>
            </a:extLst>
          </p:cNvPr>
          <p:cNvSpPr/>
          <p:nvPr/>
        </p:nvSpPr>
        <p:spPr>
          <a:xfrm>
            <a:off x="970722" y="3645929"/>
            <a:ext cx="6712094" cy="369332"/>
          </a:xfrm>
          <a:prstGeom prst="rect">
            <a:avLst/>
          </a:prstGeom>
        </p:spPr>
        <p:txBody>
          <a:bodyPr wrap="none">
            <a:spAutoFit/>
          </a:bodyPr>
          <a:lstStyle/>
          <a:p>
            <a:pPr algn="just"/>
            <a:r>
              <a:rPr lang="en-US" b="1" dirty="0">
                <a:solidFill>
                  <a:schemeClr val="bg1"/>
                </a:solidFill>
                <a:latin typeface="Arial" panose="020B0604020202020204" pitchFamily="34" charset="0"/>
                <a:cs typeface="Arial" panose="020B0604020202020204" pitchFamily="34" charset="0"/>
              </a:rPr>
              <a:t>Why did Samson want to kill the Philistines in the building?</a:t>
            </a:r>
          </a:p>
        </p:txBody>
      </p:sp>
      <p:sp>
        <p:nvSpPr>
          <p:cNvPr id="6" name="Rectangle 5">
            <a:extLst>
              <a:ext uri="{FF2B5EF4-FFF2-40B4-BE49-F238E27FC236}">
                <a16:creationId xmlns:a16="http://schemas.microsoft.com/office/drawing/2014/main" id="{82427D1D-4C53-4617-8363-6601D473E770}"/>
              </a:ext>
            </a:extLst>
          </p:cNvPr>
          <p:cNvSpPr/>
          <p:nvPr/>
        </p:nvSpPr>
        <p:spPr>
          <a:xfrm>
            <a:off x="970722" y="4199927"/>
            <a:ext cx="8146774"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How well do you think Samson accomplished the Lord’s will in his life?</a:t>
            </a:r>
          </a:p>
        </p:txBody>
      </p:sp>
      <p:sp>
        <p:nvSpPr>
          <p:cNvPr id="7" name="Rectangle 6">
            <a:extLst>
              <a:ext uri="{FF2B5EF4-FFF2-40B4-BE49-F238E27FC236}">
                <a16:creationId xmlns:a16="http://schemas.microsoft.com/office/drawing/2014/main" id="{8F890AEC-4245-4C48-BACF-8F6F96772B51}"/>
              </a:ext>
            </a:extLst>
          </p:cNvPr>
          <p:cNvSpPr/>
          <p:nvPr/>
        </p:nvSpPr>
        <p:spPr>
          <a:xfrm>
            <a:off x="970722" y="4753925"/>
            <a:ext cx="4788490"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How would you complete this statement? </a:t>
            </a:r>
          </a:p>
        </p:txBody>
      </p:sp>
      <p:sp>
        <p:nvSpPr>
          <p:cNvPr id="8" name="Rectangle 7">
            <a:extLst>
              <a:ext uri="{FF2B5EF4-FFF2-40B4-BE49-F238E27FC236}">
                <a16:creationId xmlns:a16="http://schemas.microsoft.com/office/drawing/2014/main" id="{4CECA0B1-E47A-4D74-AE03-ED1D857A8B4E}"/>
              </a:ext>
            </a:extLst>
          </p:cNvPr>
          <p:cNvSpPr/>
          <p:nvPr/>
        </p:nvSpPr>
        <p:spPr>
          <a:xfrm>
            <a:off x="970722" y="5183824"/>
            <a:ext cx="9882808" cy="369332"/>
          </a:xfrm>
          <a:prstGeom prst="rect">
            <a:avLst/>
          </a:prstGeom>
        </p:spPr>
        <p:txBody>
          <a:bodyPr wrap="square">
            <a:spAutoFit/>
          </a:bodyPr>
          <a:lstStyle/>
          <a:p>
            <a:pPr algn="just"/>
            <a:r>
              <a:rPr lang="en-US" i="1"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If we place our own desires ahead of the Lord’s will, then we will not reach our divine potential.</a:t>
            </a:r>
          </a:p>
        </p:txBody>
      </p:sp>
      <p:sp>
        <p:nvSpPr>
          <p:cNvPr id="9" name="Rectangle 8">
            <a:extLst>
              <a:ext uri="{FF2B5EF4-FFF2-40B4-BE49-F238E27FC236}">
                <a16:creationId xmlns:a16="http://schemas.microsoft.com/office/drawing/2014/main" id="{4F6839E2-0783-4F6A-96E1-D1A77E32D37A}"/>
              </a:ext>
            </a:extLst>
          </p:cNvPr>
          <p:cNvSpPr/>
          <p:nvPr/>
        </p:nvSpPr>
        <p:spPr>
          <a:xfrm>
            <a:off x="970722" y="5645489"/>
            <a:ext cx="9657520"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How could Samson’s life have been different if he had sought to do the Lord’s will rather than his own?</a:t>
            </a:r>
          </a:p>
        </p:txBody>
      </p:sp>
    </p:spTree>
    <p:extLst>
      <p:ext uri="{BB962C8B-B14F-4D97-AF65-F5344CB8AC3E}">
        <p14:creationId xmlns:p14="http://schemas.microsoft.com/office/powerpoint/2010/main" val="3972035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right)">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41" presetClass="entr" presetSubtype="0" fill="hold" grpId="0" nodeType="clickEffect">
                                  <p:stCondLst>
                                    <p:cond delay="0"/>
                                  </p:stCondLst>
                                  <p:iterate type="lt">
                                    <p:tmPct val="10000"/>
                                  </p:iterate>
                                  <p:childTnLst>
                                    <p:set>
                                      <p:cBhvr>
                                        <p:cTn id="21" dur="1" fill="hold">
                                          <p:stCondLst>
                                            <p:cond delay="0"/>
                                          </p:stCondLst>
                                        </p:cTn>
                                        <p:tgtEl>
                                          <p:spTgt spid="8">
                                            <p:txEl>
                                              <p:pRg st="0" end="0"/>
                                            </p:txEl>
                                          </p:spTgt>
                                        </p:tgtEl>
                                        <p:attrNameLst>
                                          <p:attrName>style.visibility</p:attrName>
                                        </p:attrNameLst>
                                      </p:cBhvr>
                                      <p:to>
                                        <p:strVal val="visible"/>
                                      </p:to>
                                    </p:set>
                                    <p:anim calcmode="lin" valueType="num">
                                      <p:cBhvr>
                                        <p:cTn id="22" dur="500" fill="hold"/>
                                        <p:tgtEl>
                                          <p:spTgt spid="8">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23" dur="500" fill="hold"/>
                                        <p:tgtEl>
                                          <p:spTgt spid="8">
                                            <p:txEl>
                                              <p:pRg st="0" end="0"/>
                                            </p:txEl>
                                          </p:spTgt>
                                        </p:tgtEl>
                                        <p:attrNameLst>
                                          <p:attrName>ppt_y</p:attrName>
                                        </p:attrNameLst>
                                      </p:cBhvr>
                                      <p:tavLst>
                                        <p:tav tm="0">
                                          <p:val>
                                            <p:strVal val="#ppt_y"/>
                                          </p:val>
                                        </p:tav>
                                        <p:tav tm="100000">
                                          <p:val>
                                            <p:strVal val="#ppt_y"/>
                                          </p:val>
                                        </p:tav>
                                      </p:tavLst>
                                    </p:anim>
                                    <p:anim calcmode="lin" valueType="num">
                                      <p:cBhvr>
                                        <p:cTn id="24" dur="500" fill="hold"/>
                                        <p:tgtEl>
                                          <p:spTgt spid="8">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5" dur="500" fill="hold"/>
                                        <p:tgtEl>
                                          <p:spTgt spid="8">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6" dur="500" tmFilter="0,0; .5, 1; 1, 1"/>
                                        <p:tgtEl>
                                          <p:spTgt spid="8">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build="p"/>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nline Media 1" title="How to Strengthen ANY Relationship, Elder David A. Bednar">
            <a:hlinkClick r:id="" action="ppaction://media"/>
            <a:extLst>
              <a:ext uri="{FF2B5EF4-FFF2-40B4-BE49-F238E27FC236}">
                <a16:creationId xmlns:a16="http://schemas.microsoft.com/office/drawing/2014/main" id="{E1C645E7-D5E0-4F0E-86AC-A183EFE3B09F}"/>
              </a:ext>
            </a:extLst>
          </p:cNvPr>
          <p:cNvPicPr>
            <a:picLocks noRot="1" noChangeAspect="1"/>
          </p:cNvPicPr>
          <p:nvPr>
            <a:videoFile r:link="rId1"/>
          </p:nvPr>
        </p:nvPicPr>
        <p:blipFill>
          <a:blip r:embed="rId3"/>
          <a:stretch>
            <a:fillRect/>
          </a:stretch>
        </p:blipFill>
        <p:spPr>
          <a:xfrm>
            <a:off x="2036418" y="1277178"/>
            <a:ext cx="8119164" cy="456703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2547159587"/>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bg2"/>
                </a:solidFill>
                <a:effectLst>
                  <a:outerShdw blurRad="38100" dist="38100" dir="2700000" algn="tl">
                    <a:srgbClr val="000000">
                      <a:alpha val="43137"/>
                    </a:srgbClr>
                  </a:outerShdw>
                </a:effectLst>
                <a:latin typeface="Calibri Light" panose="020F0302020204030204" pitchFamily="34" charset="0"/>
                <a:ea typeface="MS PMincho" panose="02020600040205080304" pitchFamily="18" charset="-128"/>
                <a:cs typeface="Calibri Light" panose="020F0302020204030204" pitchFamily="34" charset="0"/>
              </a:rPr>
              <a:t>LESSON 78</a:t>
            </a:r>
          </a:p>
        </p:txBody>
      </p:sp>
      <p:sp>
        <p:nvSpPr>
          <p:cNvPr id="2" name="Rectangle 1">
            <a:extLst>
              <a:ext uri="{FF2B5EF4-FFF2-40B4-BE49-F238E27FC236}">
                <a16:creationId xmlns:a16="http://schemas.microsoft.com/office/drawing/2014/main" id="{170B739D-CEA7-4219-90DD-18814EB47A9D}"/>
              </a:ext>
            </a:extLst>
          </p:cNvPr>
          <p:cNvSpPr/>
          <p:nvPr/>
        </p:nvSpPr>
        <p:spPr>
          <a:xfrm>
            <a:off x="3702556" y="2921168"/>
            <a:ext cx="4786888" cy="1015663"/>
          </a:xfrm>
          <a:prstGeom prst="rect">
            <a:avLst/>
          </a:prstGeom>
        </p:spPr>
        <p:txBody>
          <a:bodyPr wrap="none">
            <a:spAutoFit/>
          </a:bodyPr>
          <a:lstStyle/>
          <a:p>
            <a:pPr fontAlgn="base"/>
            <a:r>
              <a:rPr lang="en-US" sz="6000" dirty="0">
                <a:solidFill>
                  <a:srgbClr val="D88028"/>
                </a:solidFill>
                <a:latin typeface="Open Sans"/>
              </a:rPr>
              <a:t>Judges 10–21</a:t>
            </a:r>
            <a:endParaRPr lang="en-US" sz="6000" b="0" i="0" dirty="0">
              <a:solidFill>
                <a:srgbClr val="D88028"/>
              </a:solidFill>
              <a:effectLst/>
              <a:latin typeface="Open Sans"/>
            </a:endParaRPr>
          </a:p>
        </p:txBody>
      </p:sp>
    </p:spTree>
    <p:extLst>
      <p:ext uri="{BB962C8B-B14F-4D97-AF65-F5344CB8AC3E}">
        <p14:creationId xmlns:p14="http://schemas.microsoft.com/office/powerpoint/2010/main" val="197374116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A49187B-7EBD-456F-820A-D08D67146268}"/>
              </a:ext>
            </a:extLst>
          </p:cNvPr>
          <p:cNvSpPr/>
          <p:nvPr/>
        </p:nvSpPr>
        <p:spPr>
          <a:xfrm>
            <a:off x="2135944" y="2028616"/>
            <a:ext cx="7920111" cy="2800767"/>
          </a:xfrm>
          <a:prstGeom prst="rect">
            <a:avLst/>
          </a:prstGeom>
        </p:spPr>
        <p:txBody>
          <a:bodyPr wrap="square">
            <a:spAutoFit/>
          </a:bodyPr>
          <a:lstStyle/>
          <a:p>
            <a:pPr algn="ctr" fontAlgn="base"/>
            <a:r>
              <a:rPr lang="en-US" sz="4400" b="1" dirty="0">
                <a:solidFill>
                  <a:srgbClr val="D88028"/>
                </a:solidFill>
                <a:latin typeface="Open Sans"/>
              </a:rPr>
              <a:t>“The Lord calls other judges, including Samson, to deliver the Israelites from their enemies”</a:t>
            </a:r>
            <a:endParaRPr lang="en-US" sz="4400" b="1" dirty="0">
              <a:solidFill>
                <a:srgbClr val="D88028"/>
              </a:solidFill>
              <a:effectLst/>
              <a:latin typeface="Open Sans"/>
            </a:endParaRPr>
          </a:p>
        </p:txBody>
      </p:sp>
      <p:sp>
        <p:nvSpPr>
          <p:cNvPr id="4" name="Rectangle 3">
            <a:extLst>
              <a:ext uri="{FF2B5EF4-FFF2-40B4-BE49-F238E27FC236}">
                <a16:creationId xmlns:a16="http://schemas.microsoft.com/office/drawing/2014/main" id="{C4739AAD-5F13-424E-B21D-910A3B3D808B}"/>
              </a:ext>
            </a:extLst>
          </p:cNvPr>
          <p:cNvSpPr/>
          <p:nvPr/>
        </p:nvSpPr>
        <p:spPr>
          <a:xfrm>
            <a:off x="914400" y="779683"/>
            <a:ext cx="1646605" cy="369332"/>
          </a:xfrm>
          <a:prstGeom prst="rect">
            <a:avLst/>
          </a:prstGeom>
        </p:spPr>
        <p:txBody>
          <a:bodyPr wrap="none">
            <a:spAutoFit/>
          </a:bodyPr>
          <a:lstStyle/>
          <a:p>
            <a:pPr fontAlgn="base"/>
            <a:r>
              <a:rPr lang="en-US" b="1" dirty="0">
                <a:solidFill>
                  <a:schemeClr val="bg1"/>
                </a:solidFill>
                <a:latin typeface="Arial" panose="020B0604020202020204" pitchFamily="34" charset="0"/>
                <a:cs typeface="Arial" panose="020B0604020202020204" pitchFamily="34" charset="0"/>
              </a:rPr>
              <a:t>Judges 10-21</a:t>
            </a:r>
            <a:endParaRPr lang="en-US" b="1" dirty="0">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8328421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7675784-5CB2-47B2-BCCA-254A8321CD3C}"/>
              </a:ext>
            </a:extLst>
          </p:cNvPr>
          <p:cNvSpPr/>
          <p:nvPr/>
        </p:nvSpPr>
        <p:spPr>
          <a:xfrm>
            <a:off x="914400" y="968273"/>
            <a:ext cx="9523828" cy="369332"/>
          </a:xfrm>
          <a:prstGeom prst="rect">
            <a:avLst/>
          </a:prstGeom>
        </p:spPr>
        <p:txBody>
          <a:bodyPr wrap="square">
            <a:spAutoFit/>
          </a:bodyPr>
          <a:lstStyle/>
          <a:p>
            <a:pPr algn="just"/>
            <a:r>
              <a:rPr lang="en-US" i="1" dirty="0">
                <a:solidFill>
                  <a:schemeClr val="bg1"/>
                </a:solidFill>
                <a:effectLst>
                  <a:outerShdw blurRad="38100" dist="38100" dir="2700000" algn="tl">
                    <a:srgbClr val="000000">
                      <a:alpha val="43137"/>
                    </a:srgbClr>
                  </a:outerShdw>
                </a:effectLst>
                <a:latin typeface="Open Sans"/>
              </a:rPr>
              <a:t>What are some things you feel Heavenly Father would like you to accomplish in your life?</a:t>
            </a:r>
            <a:endParaRPr lang="en-US" dirty="0">
              <a:solidFill>
                <a:schemeClr val="bg1"/>
              </a:solidFill>
              <a:effectLst>
                <a:outerShdw blurRad="38100" dist="38100" dir="2700000" algn="tl">
                  <a:srgbClr val="000000">
                    <a:alpha val="43137"/>
                  </a:srgbClr>
                </a:outerShdw>
              </a:effectLst>
            </a:endParaRPr>
          </a:p>
        </p:txBody>
      </p:sp>
      <p:pic>
        <p:nvPicPr>
          <p:cNvPr id="4" name="Picture 2" descr="https://www.lds.org/bc/content/shared/content/images/gospel-library/manual/PD60004368/PD60004368_000_c04-L78-CycleOfSin.jpg">
            <a:extLst>
              <a:ext uri="{FF2B5EF4-FFF2-40B4-BE49-F238E27FC236}">
                <a16:creationId xmlns:a16="http://schemas.microsoft.com/office/drawing/2014/main" id="{B8B4D1D8-9A85-41FA-8C95-1D42C987B65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3651" y="2122242"/>
            <a:ext cx="9541178" cy="35506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1337382"/>
      </p:ext>
    </p:extLst>
  </p:cSld>
  <p:clrMapOvr>
    <a:masterClrMapping/>
  </p:clrMapOvr>
  <p:transition spd="slow">
    <p:comb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3000" fill="hold"/>
                                        <p:tgtEl>
                                          <p:spTgt spid="4"/>
                                        </p:tgtEl>
                                        <p:attrNameLst>
                                          <p:attrName>ppt_w</p:attrName>
                                        </p:attrNameLst>
                                      </p:cBhvr>
                                      <p:tavLst>
                                        <p:tav tm="0">
                                          <p:val>
                                            <p:fltVal val="0"/>
                                          </p:val>
                                        </p:tav>
                                        <p:tav tm="100000">
                                          <p:val>
                                            <p:strVal val="#ppt_w"/>
                                          </p:val>
                                        </p:tav>
                                      </p:tavLst>
                                    </p:anim>
                                    <p:anim calcmode="lin" valueType="num">
                                      <p:cBhvr>
                                        <p:cTn id="8" dur="3000" fill="hold"/>
                                        <p:tgtEl>
                                          <p:spTgt spid="4"/>
                                        </p:tgtEl>
                                        <p:attrNameLst>
                                          <p:attrName>ppt_h</p:attrName>
                                        </p:attrNameLst>
                                      </p:cBhvr>
                                      <p:tavLst>
                                        <p:tav tm="0">
                                          <p:val>
                                            <p:fltVal val="0"/>
                                          </p:val>
                                        </p:tav>
                                        <p:tav tm="100000">
                                          <p:val>
                                            <p:strVal val="#ppt_h"/>
                                          </p:val>
                                        </p:tav>
                                      </p:tavLst>
                                    </p:anim>
                                    <p:animEffect transition="in" filter="fade">
                                      <p:cBhvr>
                                        <p:cTn id="9" dur="3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A2C71BF-82DE-4994-A6EF-98D62733C1C6}"/>
              </a:ext>
            </a:extLst>
          </p:cNvPr>
          <p:cNvSpPr/>
          <p:nvPr/>
        </p:nvSpPr>
        <p:spPr>
          <a:xfrm>
            <a:off x="929390" y="944536"/>
            <a:ext cx="2113614" cy="1055611"/>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Rounded Corners 8">
            <a:extLst>
              <a:ext uri="{FF2B5EF4-FFF2-40B4-BE49-F238E27FC236}">
                <a16:creationId xmlns:a16="http://schemas.microsoft.com/office/drawing/2014/main" id="{24E3DA4C-55C8-460D-8FD3-07A0CFF068E0}"/>
              </a:ext>
            </a:extLst>
          </p:cNvPr>
          <p:cNvSpPr/>
          <p:nvPr/>
        </p:nvSpPr>
        <p:spPr>
          <a:xfrm>
            <a:off x="914400" y="1288062"/>
            <a:ext cx="9863528" cy="3139321"/>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0DB19036-1041-47F4-99FA-4F577A02C649}"/>
              </a:ext>
            </a:extLst>
          </p:cNvPr>
          <p:cNvSpPr/>
          <p:nvPr/>
        </p:nvSpPr>
        <p:spPr>
          <a:xfrm>
            <a:off x="1174578" y="968273"/>
            <a:ext cx="1723549"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Judges 13:1-5</a:t>
            </a:r>
          </a:p>
        </p:txBody>
      </p:sp>
      <p:sp>
        <p:nvSpPr>
          <p:cNvPr id="6" name="Rectangle 5">
            <a:extLst>
              <a:ext uri="{FF2B5EF4-FFF2-40B4-BE49-F238E27FC236}">
                <a16:creationId xmlns:a16="http://schemas.microsoft.com/office/drawing/2014/main" id="{E1301B4E-228E-42AC-83D4-7D03E93F4686}"/>
              </a:ext>
            </a:extLst>
          </p:cNvPr>
          <p:cNvSpPr/>
          <p:nvPr/>
        </p:nvSpPr>
        <p:spPr>
          <a:xfrm>
            <a:off x="1174577" y="1238519"/>
            <a:ext cx="9474665" cy="3139321"/>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1 </a:t>
            </a:r>
            <a:r>
              <a:rPr lang="en-US" dirty="0">
                <a:solidFill>
                  <a:schemeClr val="bg1"/>
                </a:solidFill>
                <a:latin typeface="Arial" panose="020B0604020202020204" pitchFamily="34" charset="0"/>
                <a:cs typeface="Arial" panose="020B0604020202020204" pitchFamily="34" charset="0"/>
              </a:rPr>
              <a:t>And the children of Israel did evil again in the sight of the </a:t>
            </a:r>
            <a:r>
              <a:rPr lang="en-US" cap="small" dirty="0">
                <a:solidFill>
                  <a:schemeClr val="bg1"/>
                </a:solidFill>
                <a:latin typeface="Arial" panose="020B0604020202020204" pitchFamily="34" charset="0"/>
                <a:cs typeface="Arial" panose="020B0604020202020204" pitchFamily="34" charset="0"/>
              </a:rPr>
              <a:t>Lord</a:t>
            </a:r>
            <a:r>
              <a:rPr lang="en-US" dirty="0">
                <a:solidFill>
                  <a:schemeClr val="bg1"/>
                </a:solidFill>
                <a:latin typeface="Arial" panose="020B0604020202020204" pitchFamily="34" charset="0"/>
                <a:cs typeface="Arial" panose="020B0604020202020204" pitchFamily="34" charset="0"/>
              </a:rPr>
              <a:t>; and the </a:t>
            </a:r>
            <a:r>
              <a:rPr lang="en-US" cap="small" dirty="0">
                <a:solidFill>
                  <a:schemeClr val="bg1"/>
                </a:solidFill>
                <a:latin typeface="Arial" panose="020B0604020202020204" pitchFamily="34" charset="0"/>
                <a:cs typeface="Arial" panose="020B0604020202020204" pitchFamily="34" charset="0"/>
              </a:rPr>
              <a:t>Lord</a:t>
            </a:r>
            <a:r>
              <a:rPr lang="en-US" dirty="0">
                <a:solidFill>
                  <a:schemeClr val="bg1"/>
                </a:solidFill>
                <a:latin typeface="Arial" panose="020B0604020202020204" pitchFamily="34" charset="0"/>
                <a:cs typeface="Arial" panose="020B0604020202020204" pitchFamily="34" charset="0"/>
              </a:rPr>
              <a:t> delivered them into the hand of the Philistines forty years.</a:t>
            </a:r>
          </a:p>
          <a:p>
            <a:pPr algn="just" fontAlgn="base"/>
            <a:r>
              <a:rPr lang="en-US" b="1" dirty="0">
                <a:solidFill>
                  <a:schemeClr val="bg1"/>
                </a:solidFill>
                <a:latin typeface="Arial" panose="020B0604020202020204" pitchFamily="34" charset="0"/>
                <a:cs typeface="Arial" panose="020B0604020202020204" pitchFamily="34" charset="0"/>
              </a:rPr>
              <a:t>2 </a:t>
            </a:r>
            <a:r>
              <a:rPr lang="en-US" dirty="0">
                <a:solidFill>
                  <a:schemeClr val="bg1"/>
                </a:solidFill>
                <a:latin typeface="Arial" panose="020B0604020202020204" pitchFamily="34" charset="0"/>
                <a:cs typeface="Arial" panose="020B0604020202020204" pitchFamily="34" charset="0"/>
              </a:rPr>
              <a:t>¶ And there was a certain man of Zorah, of the family of the Danites, whose name was Manoah; and his wife was barren, and bare not.</a:t>
            </a:r>
          </a:p>
          <a:p>
            <a:pPr algn="just" fontAlgn="base"/>
            <a:r>
              <a:rPr lang="en-US" b="1" dirty="0">
                <a:solidFill>
                  <a:schemeClr val="bg1"/>
                </a:solidFill>
                <a:latin typeface="Arial" panose="020B0604020202020204" pitchFamily="34" charset="0"/>
                <a:cs typeface="Arial" panose="020B0604020202020204" pitchFamily="34" charset="0"/>
              </a:rPr>
              <a:t>3 </a:t>
            </a:r>
            <a:r>
              <a:rPr lang="en-US" dirty="0">
                <a:solidFill>
                  <a:schemeClr val="bg1"/>
                </a:solidFill>
                <a:latin typeface="Arial" panose="020B0604020202020204" pitchFamily="34" charset="0"/>
                <a:cs typeface="Arial" panose="020B0604020202020204" pitchFamily="34" charset="0"/>
              </a:rPr>
              <a:t>And the angel of the </a:t>
            </a:r>
            <a:r>
              <a:rPr lang="en-US" cap="small" dirty="0">
                <a:solidFill>
                  <a:schemeClr val="bg1"/>
                </a:solidFill>
                <a:latin typeface="Arial" panose="020B0604020202020204" pitchFamily="34" charset="0"/>
                <a:cs typeface="Arial" panose="020B0604020202020204" pitchFamily="34" charset="0"/>
              </a:rPr>
              <a:t>Lord</a:t>
            </a:r>
            <a:r>
              <a:rPr lang="en-US" dirty="0">
                <a:solidFill>
                  <a:schemeClr val="bg1"/>
                </a:solidFill>
                <a:latin typeface="Arial" panose="020B0604020202020204" pitchFamily="34" charset="0"/>
                <a:cs typeface="Arial" panose="020B0604020202020204" pitchFamily="34" charset="0"/>
              </a:rPr>
              <a:t> appeared unto the woman, and said unto her, Behold now, thou art barren, and bearest not: but thou shalt conceive, and bear a son.</a:t>
            </a:r>
          </a:p>
          <a:p>
            <a:pPr algn="just" fontAlgn="base"/>
            <a:r>
              <a:rPr lang="en-US" b="1" dirty="0">
                <a:solidFill>
                  <a:schemeClr val="bg1"/>
                </a:solidFill>
                <a:latin typeface="Arial" panose="020B0604020202020204" pitchFamily="34" charset="0"/>
                <a:cs typeface="Arial" panose="020B0604020202020204" pitchFamily="34" charset="0"/>
              </a:rPr>
              <a:t>4 </a:t>
            </a:r>
            <a:r>
              <a:rPr lang="en-US" dirty="0">
                <a:solidFill>
                  <a:schemeClr val="bg1"/>
                </a:solidFill>
                <a:latin typeface="Arial" panose="020B0604020202020204" pitchFamily="34" charset="0"/>
                <a:cs typeface="Arial" panose="020B0604020202020204" pitchFamily="34" charset="0"/>
              </a:rPr>
              <a:t>Now therefore beware, I pray thee, and drink not wine nor strong drink, and eat not any unclean thing:</a:t>
            </a:r>
          </a:p>
          <a:p>
            <a:pPr algn="just" fontAlgn="base"/>
            <a:r>
              <a:rPr lang="en-US" b="1" dirty="0">
                <a:solidFill>
                  <a:schemeClr val="bg1"/>
                </a:solidFill>
                <a:latin typeface="Arial" panose="020B0604020202020204" pitchFamily="34" charset="0"/>
                <a:cs typeface="Arial" panose="020B0604020202020204" pitchFamily="34" charset="0"/>
              </a:rPr>
              <a:t>5 </a:t>
            </a:r>
            <a:r>
              <a:rPr lang="en-US" dirty="0">
                <a:solidFill>
                  <a:schemeClr val="bg1"/>
                </a:solidFill>
                <a:latin typeface="Arial" panose="020B0604020202020204" pitchFamily="34" charset="0"/>
                <a:cs typeface="Arial" panose="020B0604020202020204" pitchFamily="34" charset="0"/>
              </a:rPr>
              <a:t>For, lo, thou shalt conceive, and bear a son; and no razor shall come on his head: for the child shall be a Nazarite unto God from the womb: and he shall begin to deliver Israel out of the hand of the Philistines.</a:t>
            </a:r>
            <a:endParaRPr lang="en-US" b="0" i="0" dirty="0">
              <a:solidFill>
                <a:schemeClr val="bg1"/>
              </a:solidFill>
              <a:effectLst/>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DDFEF0CD-F0DE-483E-B97B-CA364FA8CE29}"/>
              </a:ext>
            </a:extLst>
          </p:cNvPr>
          <p:cNvSpPr/>
          <p:nvPr/>
        </p:nvSpPr>
        <p:spPr>
          <a:xfrm>
            <a:off x="1174577" y="4648086"/>
            <a:ext cx="6083717"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does it mean that the child would be a Nazarite?</a:t>
            </a:r>
          </a:p>
        </p:txBody>
      </p:sp>
      <p:sp>
        <p:nvSpPr>
          <p:cNvPr id="8" name="Rectangle 7">
            <a:extLst>
              <a:ext uri="{FF2B5EF4-FFF2-40B4-BE49-F238E27FC236}">
                <a16:creationId xmlns:a16="http://schemas.microsoft.com/office/drawing/2014/main" id="{B2F11222-0382-4D27-A808-12563374ADED}"/>
              </a:ext>
            </a:extLst>
          </p:cNvPr>
          <p:cNvSpPr/>
          <p:nvPr/>
        </p:nvSpPr>
        <p:spPr>
          <a:xfrm>
            <a:off x="1174577" y="5228013"/>
            <a:ext cx="9486948" cy="353943"/>
          </a:xfrm>
          <a:prstGeom prst="rect">
            <a:avLst/>
          </a:prstGeom>
        </p:spPr>
        <p:txBody>
          <a:bodyPr wrap="square">
            <a:spAutoFit/>
          </a:bodyPr>
          <a:lstStyle/>
          <a:p>
            <a:pPr algn="just"/>
            <a:r>
              <a:rPr lang="en-US" sz="1700" b="1" dirty="0">
                <a:solidFill>
                  <a:schemeClr val="bg1"/>
                </a:solidFill>
                <a:latin typeface="Arial" panose="020B0604020202020204" pitchFamily="34" charset="0"/>
                <a:cs typeface="Arial" panose="020B0604020202020204" pitchFamily="34" charset="0"/>
              </a:rPr>
              <a:t>How might the Israelites be blessed by a leader whose life would be dedicated to God? </a:t>
            </a:r>
          </a:p>
        </p:txBody>
      </p:sp>
    </p:spTree>
    <p:extLst>
      <p:ext uri="{BB962C8B-B14F-4D97-AF65-F5344CB8AC3E}">
        <p14:creationId xmlns:p14="http://schemas.microsoft.com/office/powerpoint/2010/main" val="37819163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3"/>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ipe(down)">
                                      <p:cBhvr>
                                        <p:cTn id="1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B1E60A5-B2A1-4594-892D-B4447FD8C051}"/>
              </a:ext>
            </a:extLst>
          </p:cNvPr>
          <p:cNvSpPr/>
          <p:nvPr/>
        </p:nvSpPr>
        <p:spPr>
          <a:xfrm>
            <a:off x="793756" y="954155"/>
            <a:ext cx="1881808" cy="1007165"/>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5046E114-F941-4ED0-B941-61EE43367887}"/>
              </a:ext>
            </a:extLst>
          </p:cNvPr>
          <p:cNvSpPr/>
          <p:nvPr/>
        </p:nvSpPr>
        <p:spPr>
          <a:xfrm>
            <a:off x="795130" y="1330948"/>
            <a:ext cx="9854112" cy="2031325"/>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A8C7BE28-D47B-4E92-A85B-F3EF666F225B}"/>
              </a:ext>
            </a:extLst>
          </p:cNvPr>
          <p:cNvSpPr/>
          <p:nvPr/>
        </p:nvSpPr>
        <p:spPr>
          <a:xfrm>
            <a:off x="914399" y="1279548"/>
            <a:ext cx="9734843" cy="2031325"/>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1 </a:t>
            </a:r>
            <a:r>
              <a:rPr lang="en-US" dirty="0">
                <a:solidFill>
                  <a:schemeClr val="bg1"/>
                </a:solidFill>
                <a:latin typeface="Arial" panose="020B0604020202020204" pitchFamily="34" charset="0"/>
                <a:cs typeface="Arial" panose="020B0604020202020204" pitchFamily="34" charset="0"/>
              </a:rPr>
              <a:t>And Samson went down to Timnath, and saw a woman in Timnath of the daughters of the Philistines.</a:t>
            </a:r>
          </a:p>
          <a:p>
            <a:pPr algn="just" fontAlgn="base"/>
            <a:r>
              <a:rPr lang="en-US" b="1" dirty="0">
                <a:solidFill>
                  <a:schemeClr val="bg1"/>
                </a:solidFill>
                <a:latin typeface="Arial" panose="020B0604020202020204" pitchFamily="34" charset="0"/>
                <a:cs typeface="Arial" panose="020B0604020202020204" pitchFamily="34" charset="0"/>
              </a:rPr>
              <a:t>2 </a:t>
            </a:r>
            <a:r>
              <a:rPr lang="en-US" dirty="0">
                <a:solidFill>
                  <a:schemeClr val="bg1"/>
                </a:solidFill>
                <a:latin typeface="Arial" panose="020B0604020202020204" pitchFamily="34" charset="0"/>
                <a:cs typeface="Arial" panose="020B0604020202020204" pitchFamily="34" charset="0"/>
              </a:rPr>
              <a:t>And he came up, and told his father and his mother, and said, I have seen a woman in Timnath of the daughters of the Philistines: now therefore get her for me to wife.</a:t>
            </a:r>
          </a:p>
          <a:p>
            <a:pPr algn="just" fontAlgn="base"/>
            <a:r>
              <a:rPr lang="en-US" b="1" dirty="0">
                <a:solidFill>
                  <a:schemeClr val="bg1"/>
                </a:solidFill>
                <a:latin typeface="Arial" panose="020B0604020202020204" pitchFamily="34" charset="0"/>
                <a:cs typeface="Arial" panose="020B0604020202020204" pitchFamily="34" charset="0"/>
              </a:rPr>
              <a:t>3 </a:t>
            </a:r>
            <a:r>
              <a:rPr lang="en-US" dirty="0">
                <a:solidFill>
                  <a:schemeClr val="bg1"/>
                </a:solidFill>
                <a:latin typeface="Arial" panose="020B0604020202020204" pitchFamily="34" charset="0"/>
                <a:cs typeface="Arial" panose="020B0604020202020204" pitchFamily="34" charset="0"/>
              </a:rPr>
              <a:t>Then his father and his mother said unto him, Is there never a woman among the daughters of thy brethren, or among all my people, that thou goest to take a wife of the uncircumcised Philistines? And Samson said unto his father, Get her for me; for she pleaseth me well.</a:t>
            </a:r>
            <a:endParaRPr lang="en-US" b="0" i="0" dirty="0">
              <a:solidFill>
                <a:schemeClr val="bg1"/>
              </a:solidFill>
              <a:effectLst/>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D91C44EA-355B-4A57-B657-C66932815E65}"/>
              </a:ext>
            </a:extLst>
          </p:cNvPr>
          <p:cNvSpPr/>
          <p:nvPr/>
        </p:nvSpPr>
        <p:spPr>
          <a:xfrm>
            <a:off x="914399" y="935174"/>
            <a:ext cx="1787669"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Judges 14:1-3 </a:t>
            </a:r>
          </a:p>
        </p:txBody>
      </p:sp>
      <p:sp>
        <p:nvSpPr>
          <p:cNvPr id="5" name="Rectangle 4">
            <a:extLst>
              <a:ext uri="{FF2B5EF4-FFF2-40B4-BE49-F238E27FC236}">
                <a16:creationId xmlns:a16="http://schemas.microsoft.com/office/drawing/2014/main" id="{AABC972E-C22E-47C2-B0F5-5A7A7B4127C3}"/>
              </a:ext>
            </a:extLst>
          </p:cNvPr>
          <p:cNvSpPr/>
          <p:nvPr/>
        </p:nvSpPr>
        <p:spPr>
          <a:xfrm>
            <a:off x="914399" y="3470581"/>
            <a:ext cx="3005951"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did Samson desire?</a:t>
            </a:r>
          </a:p>
        </p:txBody>
      </p:sp>
      <p:sp>
        <p:nvSpPr>
          <p:cNvPr id="6" name="Rectangle 5">
            <a:extLst>
              <a:ext uri="{FF2B5EF4-FFF2-40B4-BE49-F238E27FC236}">
                <a16:creationId xmlns:a16="http://schemas.microsoft.com/office/drawing/2014/main" id="{67AE2810-F246-493E-8150-2D47B7D8E5CE}"/>
              </a:ext>
            </a:extLst>
          </p:cNvPr>
          <p:cNvSpPr/>
          <p:nvPr/>
        </p:nvSpPr>
        <p:spPr>
          <a:xfrm>
            <a:off x="3259640" y="4421652"/>
            <a:ext cx="3890809"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was wrong with this desire?</a:t>
            </a:r>
          </a:p>
        </p:txBody>
      </p:sp>
      <p:sp>
        <p:nvSpPr>
          <p:cNvPr id="7" name="Rectangle 6">
            <a:extLst>
              <a:ext uri="{FF2B5EF4-FFF2-40B4-BE49-F238E27FC236}">
                <a16:creationId xmlns:a16="http://schemas.microsoft.com/office/drawing/2014/main" id="{E594B5BC-6208-4C66-A218-B985F8374509}"/>
              </a:ext>
            </a:extLst>
          </p:cNvPr>
          <p:cNvSpPr/>
          <p:nvPr/>
        </p:nvSpPr>
        <p:spPr>
          <a:xfrm>
            <a:off x="5205045" y="5578452"/>
            <a:ext cx="5698996"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do we learn about Samson from verses 1-3?</a:t>
            </a:r>
          </a:p>
        </p:txBody>
      </p:sp>
    </p:spTree>
    <p:extLst>
      <p:ext uri="{BB962C8B-B14F-4D97-AF65-F5344CB8AC3E}">
        <p14:creationId xmlns:p14="http://schemas.microsoft.com/office/powerpoint/2010/main" val="52785984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par>
                          <p:cTn id="21" fill="hold">
                            <p:stCondLst>
                              <p:cond delay="2000"/>
                            </p:stCondLst>
                            <p:childTnLst>
                              <p:par>
                                <p:cTn id="22" presetID="26" presetClass="entr" presetSubtype="0" fill="hold" grpId="0" nodeType="after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down)">
                                      <p:cBhvr>
                                        <p:cTn id="24" dur="580">
                                          <p:stCondLst>
                                            <p:cond delay="0"/>
                                          </p:stCondLst>
                                        </p:cTn>
                                        <p:tgtEl>
                                          <p:spTgt spid="6"/>
                                        </p:tgtEl>
                                      </p:cBhvr>
                                    </p:animEffect>
                                    <p:anim calcmode="lin" valueType="num">
                                      <p:cBhvr>
                                        <p:cTn id="25"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30" dur="26">
                                          <p:stCondLst>
                                            <p:cond delay="650"/>
                                          </p:stCondLst>
                                        </p:cTn>
                                        <p:tgtEl>
                                          <p:spTgt spid="6"/>
                                        </p:tgtEl>
                                      </p:cBhvr>
                                      <p:to x="100000" y="60000"/>
                                    </p:animScale>
                                    <p:animScale>
                                      <p:cBhvr>
                                        <p:cTn id="31" dur="166" decel="50000">
                                          <p:stCondLst>
                                            <p:cond delay="676"/>
                                          </p:stCondLst>
                                        </p:cTn>
                                        <p:tgtEl>
                                          <p:spTgt spid="6"/>
                                        </p:tgtEl>
                                      </p:cBhvr>
                                      <p:to x="100000" y="100000"/>
                                    </p:animScale>
                                    <p:animScale>
                                      <p:cBhvr>
                                        <p:cTn id="32" dur="26">
                                          <p:stCondLst>
                                            <p:cond delay="1312"/>
                                          </p:stCondLst>
                                        </p:cTn>
                                        <p:tgtEl>
                                          <p:spTgt spid="6"/>
                                        </p:tgtEl>
                                      </p:cBhvr>
                                      <p:to x="100000" y="80000"/>
                                    </p:animScale>
                                    <p:animScale>
                                      <p:cBhvr>
                                        <p:cTn id="33" dur="166" decel="50000">
                                          <p:stCondLst>
                                            <p:cond delay="1338"/>
                                          </p:stCondLst>
                                        </p:cTn>
                                        <p:tgtEl>
                                          <p:spTgt spid="6"/>
                                        </p:tgtEl>
                                      </p:cBhvr>
                                      <p:to x="100000" y="100000"/>
                                    </p:animScale>
                                    <p:animScale>
                                      <p:cBhvr>
                                        <p:cTn id="34" dur="26">
                                          <p:stCondLst>
                                            <p:cond delay="1642"/>
                                          </p:stCondLst>
                                        </p:cTn>
                                        <p:tgtEl>
                                          <p:spTgt spid="6"/>
                                        </p:tgtEl>
                                      </p:cBhvr>
                                      <p:to x="100000" y="90000"/>
                                    </p:animScale>
                                    <p:animScale>
                                      <p:cBhvr>
                                        <p:cTn id="35" dur="166" decel="50000">
                                          <p:stCondLst>
                                            <p:cond delay="1668"/>
                                          </p:stCondLst>
                                        </p:cTn>
                                        <p:tgtEl>
                                          <p:spTgt spid="6"/>
                                        </p:tgtEl>
                                      </p:cBhvr>
                                      <p:to x="100000" y="100000"/>
                                    </p:animScale>
                                    <p:animScale>
                                      <p:cBhvr>
                                        <p:cTn id="36" dur="26">
                                          <p:stCondLst>
                                            <p:cond delay="1808"/>
                                          </p:stCondLst>
                                        </p:cTn>
                                        <p:tgtEl>
                                          <p:spTgt spid="6"/>
                                        </p:tgtEl>
                                      </p:cBhvr>
                                      <p:to x="100000" y="95000"/>
                                    </p:animScale>
                                    <p:animScale>
                                      <p:cBhvr>
                                        <p:cTn id="37" dur="166" decel="50000">
                                          <p:stCondLst>
                                            <p:cond delay="1834"/>
                                          </p:stCondLst>
                                        </p:cTn>
                                        <p:tgtEl>
                                          <p:spTgt spid="6"/>
                                        </p:tgtEl>
                                      </p:cBhvr>
                                      <p:to x="100000" y="100000"/>
                                    </p:animScale>
                                  </p:childTnLst>
                                </p:cTn>
                              </p:par>
                            </p:childTnLst>
                          </p:cTn>
                        </p:par>
                        <p:par>
                          <p:cTn id="38" fill="hold">
                            <p:stCondLst>
                              <p:cond delay="4000"/>
                            </p:stCondLst>
                            <p:childTnLst>
                              <p:par>
                                <p:cTn id="39" presetID="26" presetClass="entr" presetSubtype="0" fill="hold" grpId="0" nodeType="after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wipe(down)">
                                      <p:cBhvr>
                                        <p:cTn id="41" dur="580">
                                          <p:stCondLst>
                                            <p:cond delay="0"/>
                                          </p:stCondLst>
                                        </p:cTn>
                                        <p:tgtEl>
                                          <p:spTgt spid="7"/>
                                        </p:tgtEl>
                                      </p:cBhvr>
                                    </p:animEffect>
                                    <p:anim calcmode="lin" valueType="num">
                                      <p:cBhvr>
                                        <p:cTn id="42"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47" dur="26">
                                          <p:stCondLst>
                                            <p:cond delay="650"/>
                                          </p:stCondLst>
                                        </p:cTn>
                                        <p:tgtEl>
                                          <p:spTgt spid="7"/>
                                        </p:tgtEl>
                                      </p:cBhvr>
                                      <p:to x="100000" y="60000"/>
                                    </p:animScale>
                                    <p:animScale>
                                      <p:cBhvr>
                                        <p:cTn id="48" dur="166" decel="50000">
                                          <p:stCondLst>
                                            <p:cond delay="676"/>
                                          </p:stCondLst>
                                        </p:cTn>
                                        <p:tgtEl>
                                          <p:spTgt spid="7"/>
                                        </p:tgtEl>
                                      </p:cBhvr>
                                      <p:to x="100000" y="100000"/>
                                    </p:animScale>
                                    <p:animScale>
                                      <p:cBhvr>
                                        <p:cTn id="49" dur="26">
                                          <p:stCondLst>
                                            <p:cond delay="1312"/>
                                          </p:stCondLst>
                                        </p:cTn>
                                        <p:tgtEl>
                                          <p:spTgt spid="7"/>
                                        </p:tgtEl>
                                      </p:cBhvr>
                                      <p:to x="100000" y="80000"/>
                                    </p:animScale>
                                    <p:animScale>
                                      <p:cBhvr>
                                        <p:cTn id="50" dur="166" decel="50000">
                                          <p:stCondLst>
                                            <p:cond delay="1338"/>
                                          </p:stCondLst>
                                        </p:cTn>
                                        <p:tgtEl>
                                          <p:spTgt spid="7"/>
                                        </p:tgtEl>
                                      </p:cBhvr>
                                      <p:to x="100000" y="100000"/>
                                    </p:animScale>
                                    <p:animScale>
                                      <p:cBhvr>
                                        <p:cTn id="51" dur="26">
                                          <p:stCondLst>
                                            <p:cond delay="1642"/>
                                          </p:stCondLst>
                                        </p:cTn>
                                        <p:tgtEl>
                                          <p:spTgt spid="7"/>
                                        </p:tgtEl>
                                      </p:cBhvr>
                                      <p:to x="100000" y="90000"/>
                                    </p:animScale>
                                    <p:animScale>
                                      <p:cBhvr>
                                        <p:cTn id="52" dur="166" decel="50000">
                                          <p:stCondLst>
                                            <p:cond delay="1668"/>
                                          </p:stCondLst>
                                        </p:cTn>
                                        <p:tgtEl>
                                          <p:spTgt spid="7"/>
                                        </p:tgtEl>
                                      </p:cBhvr>
                                      <p:to x="100000" y="100000"/>
                                    </p:animScale>
                                    <p:animScale>
                                      <p:cBhvr>
                                        <p:cTn id="53" dur="26">
                                          <p:stCondLst>
                                            <p:cond delay="1808"/>
                                          </p:stCondLst>
                                        </p:cTn>
                                        <p:tgtEl>
                                          <p:spTgt spid="7"/>
                                        </p:tgtEl>
                                      </p:cBhvr>
                                      <p:to x="100000" y="95000"/>
                                    </p:animScale>
                                    <p:animScale>
                                      <p:cBhvr>
                                        <p:cTn id="54"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F2F8EBE-E440-4757-878F-F2B8B2DCF20B}"/>
              </a:ext>
            </a:extLst>
          </p:cNvPr>
          <p:cNvSpPr/>
          <p:nvPr/>
        </p:nvSpPr>
        <p:spPr>
          <a:xfrm>
            <a:off x="984011" y="1337605"/>
            <a:ext cx="1723549" cy="636969"/>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EC139209-B8E1-403B-906B-235236936892}"/>
              </a:ext>
            </a:extLst>
          </p:cNvPr>
          <p:cNvSpPr/>
          <p:nvPr/>
        </p:nvSpPr>
        <p:spPr>
          <a:xfrm>
            <a:off x="984011" y="1650976"/>
            <a:ext cx="9816511" cy="1200329"/>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73B1761F-2E12-42AA-ACE8-F511EEEC57EB}"/>
              </a:ext>
            </a:extLst>
          </p:cNvPr>
          <p:cNvSpPr/>
          <p:nvPr/>
        </p:nvSpPr>
        <p:spPr>
          <a:xfrm>
            <a:off x="3100116" y="968273"/>
            <a:ext cx="6271910" cy="369332"/>
          </a:xfrm>
          <a:prstGeom prst="rect">
            <a:avLst/>
          </a:prstGeom>
        </p:spPr>
        <p:txBody>
          <a:bodyPr wrap="none">
            <a:spAutoFit/>
          </a:bodyPr>
          <a:lstStyle/>
          <a:p>
            <a:r>
              <a:rPr lang="en-US" i="1"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If we place our own desires ahead of the Lord’s will, then …</a:t>
            </a:r>
            <a:endParaRPr lang="en-US"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ACC97FFD-F131-435C-9A8C-251435D4BC5A}"/>
              </a:ext>
            </a:extLst>
          </p:cNvPr>
          <p:cNvSpPr/>
          <p:nvPr/>
        </p:nvSpPr>
        <p:spPr>
          <a:xfrm>
            <a:off x="984013" y="1337605"/>
            <a:ext cx="1723549"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Judges 14:5-6</a:t>
            </a:r>
          </a:p>
        </p:txBody>
      </p:sp>
      <p:sp>
        <p:nvSpPr>
          <p:cNvPr id="5" name="Rectangle 4">
            <a:extLst>
              <a:ext uri="{FF2B5EF4-FFF2-40B4-BE49-F238E27FC236}">
                <a16:creationId xmlns:a16="http://schemas.microsoft.com/office/drawing/2014/main" id="{4CB21E0F-0A84-4C8D-BE97-E2BC725401B3}"/>
              </a:ext>
            </a:extLst>
          </p:cNvPr>
          <p:cNvSpPr/>
          <p:nvPr/>
        </p:nvSpPr>
        <p:spPr>
          <a:xfrm>
            <a:off x="984011" y="3108852"/>
            <a:ext cx="8075581"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do these verses teach us about Samson’s physical strength?</a:t>
            </a:r>
          </a:p>
        </p:txBody>
      </p:sp>
      <p:sp>
        <p:nvSpPr>
          <p:cNvPr id="6" name="Rectangle 5">
            <a:extLst>
              <a:ext uri="{FF2B5EF4-FFF2-40B4-BE49-F238E27FC236}">
                <a16:creationId xmlns:a16="http://schemas.microsoft.com/office/drawing/2014/main" id="{7BDD2F5D-B534-43A6-9ECA-1C252D2EAA92}"/>
              </a:ext>
            </a:extLst>
          </p:cNvPr>
          <p:cNvSpPr/>
          <p:nvPr/>
        </p:nvSpPr>
        <p:spPr>
          <a:xfrm>
            <a:off x="984011" y="1650976"/>
            <a:ext cx="9679299" cy="1200329"/>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5 </a:t>
            </a:r>
            <a:r>
              <a:rPr lang="en-US" dirty="0">
                <a:solidFill>
                  <a:schemeClr val="bg1"/>
                </a:solidFill>
                <a:latin typeface="Arial" panose="020B0604020202020204" pitchFamily="34" charset="0"/>
                <a:cs typeface="Arial" panose="020B0604020202020204" pitchFamily="34" charset="0"/>
              </a:rPr>
              <a:t>¶ Then went Samson down, and his father and his mother, to Timnath, and came to the vineyards of Timnath: and, behold, a young lion roared against him.</a:t>
            </a:r>
          </a:p>
          <a:p>
            <a:pPr algn="just" fontAlgn="base"/>
            <a:r>
              <a:rPr lang="en-US" b="1" dirty="0">
                <a:solidFill>
                  <a:schemeClr val="bg1"/>
                </a:solidFill>
                <a:latin typeface="Arial" panose="020B0604020202020204" pitchFamily="34" charset="0"/>
                <a:cs typeface="Arial" panose="020B0604020202020204" pitchFamily="34" charset="0"/>
              </a:rPr>
              <a:t>6 </a:t>
            </a:r>
            <a:r>
              <a:rPr lang="en-US" dirty="0">
                <a:solidFill>
                  <a:schemeClr val="bg1"/>
                </a:solidFill>
                <a:latin typeface="Arial" panose="020B0604020202020204" pitchFamily="34" charset="0"/>
                <a:cs typeface="Arial" panose="020B0604020202020204" pitchFamily="34" charset="0"/>
              </a:rPr>
              <a:t>And the Spirit of the </a:t>
            </a:r>
            <a:r>
              <a:rPr lang="en-US" cap="small" dirty="0">
                <a:solidFill>
                  <a:schemeClr val="bg1"/>
                </a:solidFill>
                <a:latin typeface="Arial" panose="020B0604020202020204" pitchFamily="34" charset="0"/>
                <a:cs typeface="Arial" panose="020B0604020202020204" pitchFamily="34" charset="0"/>
              </a:rPr>
              <a:t>Lord</a:t>
            </a:r>
            <a:r>
              <a:rPr lang="en-US" dirty="0">
                <a:solidFill>
                  <a:schemeClr val="bg1"/>
                </a:solidFill>
                <a:latin typeface="Arial" panose="020B0604020202020204" pitchFamily="34" charset="0"/>
                <a:cs typeface="Arial" panose="020B0604020202020204" pitchFamily="34" charset="0"/>
              </a:rPr>
              <a:t> came mightily upon him, and he rent him as he would have rent a kid, and he had nothing in his hand: but he told not his father or his mother what he had done.</a:t>
            </a:r>
            <a:endParaRPr lang="en-US" b="0" i="0" dirty="0">
              <a:solidFill>
                <a:schemeClr val="bg1"/>
              </a:solidFill>
              <a:effectLst/>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23983BCF-F524-4AAE-B5EE-CD8D6944F5D2}"/>
              </a:ext>
            </a:extLst>
          </p:cNvPr>
          <p:cNvSpPr/>
          <p:nvPr/>
        </p:nvSpPr>
        <p:spPr>
          <a:xfrm>
            <a:off x="984011" y="3735731"/>
            <a:ext cx="6023829"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was the source of Samson’s physical strength?</a:t>
            </a:r>
          </a:p>
        </p:txBody>
      </p:sp>
    </p:spTree>
    <p:extLst>
      <p:ext uri="{BB962C8B-B14F-4D97-AF65-F5344CB8AC3E}">
        <p14:creationId xmlns:p14="http://schemas.microsoft.com/office/powerpoint/2010/main" val="1499581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8)">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AB66B36-6C2D-4958-ADF9-8168B5DEBB45}"/>
              </a:ext>
            </a:extLst>
          </p:cNvPr>
          <p:cNvSpPr/>
          <p:nvPr/>
        </p:nvSpPr>
        <p:spPr>
          <a:xfrm>
            <a:off x="914400" y="1364458"/>
            <a:ext cx="9692640" cy="646331"/>
          </a:xfrm>
          <a:prstGeom prst="rect">
            <a:avLst/>
          </a:prstGeom>
        </p:spPr>
        <p:txBody>
          <a:bodyPr wrap="square">
            <a:spAutoFit/>
          </a:bodyPr>
          <a:lstStyle/>
          <a:p>
            <a:pPr algn="just"/>
            <a:r>
              <a:rPr lang="en-US" dirty="0">
                <a:solidFill>
                  <a:schemeClr val="bg1"/>
                </a:solidFill>
                <a:latin typeface="Arial" panose="020B0604020202020204" pitchFamily="34" charset="0"/>
                <a:cs typeface="Arial" panose="020B0604020202020204" pitchFamily="34" charset="0"/>
              </a:rPr>
              <a:t>After Samson’s wife reveals the riddle’s answer to the Philistines, Samson separates himself from her.</a:t>
            </a:r>
          </a:p>
        </p:txBody>
      </p:sp>
      <p:sp>
        <p:nvSpPr>
          <p:cNvPr id="5" name="Rectangle 4">
            <a:extLst>
              <a:ext uri="{FF2B5EF4-FFF2-40B4-BE49-F238E27FC236}">
                <a16:creationId xmlns:a16="http://schemas.microsoft.com/office/drawing/2014/main" id="{6B1919EE-AEC8-40EA-9FAF-466EF37618A6}"/>
              </a:ext>
            </a:extLst>
          </p:cNvPr>
          <p:cNvSpPr/>
          <p:nvPr/>
        </p:nvSpPr>
        <p:spPr>
          <a:xfrm>
            <a:off x="3545129" y="779683"/>
            <a:ext cx="4876655" cy="584775"/>
          </a:xfrm>
          <a:prstGeom prst="rect">
            <a:avLst/>
          </a:prstGeom>
          <a:noFill/>
        </p:spPr>
        <p:txBody>
          <a:bodyPr wrap="none" lIns="91440" tIns="45720" rIns="91440" bIns="45720">
            <a:spAutoFit/>
          </a:bodyPr>
          <a:lstStyle/>
          <a:p>
            <a:pPr algn="ctr"/>
            <a:r>
              <a:rPr lang="en-US" sz="3200" b="0" cap="none" spc="0" dirty="0">
                <a:ln w="0"/>
                <a:solidFill>
                  <a:schemeClr val="bg1"/>
                </a:solidFill>
                <a:effectLst>
                  <a:reflection blurRad="6350" stA="53000" endA="300" endPos="35500" dir="5400000" sy="-90000" algn="bl" rotWithShape="0"/>
                </a:effectLst>
                <a:latin typeface="Arial" panose="020B0604020202020204" pitchFamily="34" charset="0"/>
                <a:cs typeface="Arial" panose="020B0604020202020204" pitchFamily="34" charset="0"/>
              </a:rPr>
              <a:t>What Motivated Samson?</a:t>
            </a:r>
            <a:endParaRPr lang="en-US" sz="3200" b="0" cap="none" spc="0" dirty="0">
              <a:ln w="0"/>
              <a:solidFill>
                <a:schemeClr val="bg1"/>
              </a:solidFill>
              <a:effectLst>
                <a:reflection blurRad="6350" stA="53000" endA="300" endPos="35500" dir="5400000" sy="-90000" algn="bl" rotWithShape="0"/>
              </a:effectLst>
            </a:endParaRPr>
          </a:p>
        </p:txBody>
      </p:sp>
      <p:sp>
        <p:nvSpPr>
          <p:cNvPr id="6" name="Rectangle 5">
            <a:extLst>
              <a:ext uri="{FF2B5EF4-FFF2-40B4-BE49-F238E27FC236}">
                <a16:creationId xmlns:a16="http://schemas.microsoft.com/office/drawing/2014/main" id="{8611D2EE-4F21-46CE-89C2-9E32F0A3A478}"/>
              </a:ext>
            </a:extLst>
          </p:cNvPr>
          <p:cNvSpPr/>
          <p:nvPr/>
        </p:nvSpPr>
        <p:spPr>
          <a:xfrm>
            <a:off x="914400" y="2505670"/>
            <a:ext cx="9692640" cy="646331"/>
          </a:xfrm>
          <a:prstGeom prst="rect">
            <a:avLst/>
          </a:prstGeom>
        </p:spPr>
        <p:txBody>
          <a:bodyPr wrap="square">
            <a:spAutoFit/>
          </a:bodyPr>
          <a:lstStyle/>
          <a:p>
            <a:pPr algn="just"/>
            <a:r>
              <a:rPr lang="en-US" dirty="0">
                <a:solidFill>
                  <a:schemeClr val="bg1"/>
                </a:solidFill>
                <a:latin typeface="Arial" panose="020B0604020202020204" pitchFamily="34" charset="0"/>
                <a:cs typeface="Arial" panose="020B0604020202020204" pitchFamily="34" charset="0"/>
              </a:rPr>
              <a:t>When Samson learns that his father-in-law, a Philistine, gave Samson’s wife to another man, Samson burns the Philistines’ crops.</a:t>
            </a:r>
          </a:p>
        </p:txBody>
      </p:sp>
      <p:sp>
        <p:nvSpPr>
          <p:cNvPr id="7" name="Rectangle 6">
            <a:extLst>
              <a:ext uri="{FF2B5EF4-FFF2-40B4-BE49-F238E27FC236}">
                <a16:creationId xmlns:a16="http://schemas.microsoft.com/office/drawing/2014/main" id="{CECB5E7C-F253-4752-8368-E9ACCEC8FCC8}"/>
              </a:ext>
            </a:extLst>
          </p:cNvPr>
          <p:cNvSpPr/>
          <p:nvPr/>
        </p:nvSpPr>
        <p:spPr>
          <a:xfrm>
            <a:off x="914400" y="3706000"/>
            <a:ext cx="9692640" cy="646331"/>
          </a:xfrm>
          <a:prstGeom prst="rect">
            <a:avLst/>
          </a:prstGeom>
        </p:spPr>
        <p:txBody>
          <a:bodyPr wrap="square">
            <a:spAutoFit/>
          </a:bodyPr>
          <a:lstStyle/>
          <a:p>
            <a:pPr algn="just"/>
            <a:r>
              <a:rPr lang="en-US" dirty="0">
                <a:solidFill>
                  <a:schemeClr val="bg1"/>
                </a:solidFill>
                <a:latin typeface="Arial" panose="020B0604020202020204" pitchFamily="34" charset="0"/>
                <a:cs typeface="Arial" panose="020B0604020202020204" pitchFamily="34" charset="0"/>
              </a:rPr>
              <a:t>The Philistines seek revenge against Samson by burning his wife and father-in-law. Samson responds by smiting the Philistines “with a great slaughter” </a:t>
            </a:r>
          </a:p>
        </p:txBody>
      </p:sp>
      <p:sp>
        <p:nvSpPr>
          <p:cNvPr id="8" name="Rectangle 7">
            <a:extLst>
              <a:ext uri="{FF2B5EF4-FFF2-40B4-BE49-F238E27FC236}">
                <a16:creationId xmlns:a16="http://schemas.microsoft.com/office/drawing/2014/main" id="{95A50BDA-4940-44C2-BCB3-0702094AEE52}"/>
              </a:ext>
            </a:extLst>
          </p:cNvPr>
          <p:cNvSpPr/>
          <p:nvPr/>
        </p:nvSpPr>
        <p:spPr>
          <a:xfrm>
            <a:off x="914399" y="5009328"/>
            <a:ext cx="9692639" cy="923330"/>
          </a:xfrm>
          <a:prstGeom prst="rect">
            <a:avLst/>
          </a:prstGeom>
        </p:spPr>
        <p:txBody>
          <a:bodyPr wrap="square">
            <a:spAutoFit/>
          </a:bodyPr>
          <a:lstStyle/>
          <a:p>
            <a:pPr algn="just"/>
            <a:r>
              <a:rPr lang="en-US" dirty="0">
                <a:solidFill>
                  <a:schemeClr val="bg1"/>
                </a:solidFill>
                <a:latin typeface="Arial" panose="020B0604020202020204" pitchFamily="34" charset="0"/>
                <a:cs typeface="Arial" panose="020B0604020202020204" pitchFamily="34" charset="0"/>
              </a:rPr>
              <a:t>The Philistines come against Samson to bind him and “do to him as he hath done to us.” Samson responds, “As they did unto me, so have I done unto them.” He slays one thousand more Philistines.</a:t>
            </a:r>
          </a:p>
        </p:txBody>
      </p:sp>
      <p:sp>
        <p:nvSpPr>
          <p:cNvPr id="9" name="Rectangle 8">
            <a:extLst>
              <a:ext uri="{FF2B5EF4-FFF2-40B4-BE49-F238E27FC236}">
                <a16:creationId xmlns:a16="http://schemas.microsoft.com/office/drawing/2014/main" id="{0923B97B-7C45-4929-9438-CA575DEDC10A}"/>
              </a:ext>
            </a:extLst>
          </p:cNvPr>
          <p:cNvSpPr/>
          <p:nvPr/>
        </p:nvSpPr>
        <p:spPr>
          <a:xfrm>
            <a:off x="4971331" y="5840326"/>
            <a:ext cx="2249334" cy="369332"/>
          </a:xfrm>
          <a:prstGeom prst="rect">
            <a:avLst/>
          </a:prstGeom>
        </p:spPr>
        <p:txBody>
          <a:bodyPr wrap="none">
            <a:spAutoFit/>
          </a:bodyPr>
          <a:lstStyle/>
          <a:p>
            <a:r>
              <a:rPr lang="en-US" b="1" i="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(Judges 15:10–16).</a:t>
            </a:r>
          </a:p>
        </p:txBody>
      </p:sp>
      <p:sp>
        <p:nvSpPr>
          <p:cNvPr id="10" name="Rectangle 9">
            <a:extLst>
              <a:ext uri="{FF2B5EF4-FFF2-40B4-BE49-F238E27FC236}">
                <a16:creationId xmlns:a16="http://schemas.microsoft.com/office/drawing/2014/main" id="{6DCD3CE3-6F4B-4303-BDB8-D7172E0671A8}"/>
              </a:ext>
            </a:extLst>
          </p:cNvPr>
          <p:cNvSpPr/>
          <p:nvPr/>
        </p:nvSpPr>
        <p:spPr>
          <a:xfrm>
            <a:off x="5125220" y="4438722"/>
            <a:ext cx="1941557" cy="369332"/>
          </a:xfrm>
          <a:prstGeom prst="rect">
            <a:avLst/>
          </a:prstGeom>
        </p:spPr>
        <p:txBody>
          <a:bodyPr wrap="none">
            <a:spAutoFit/>
          </a:bodyPr>
          <a:lstStyle/>
          <a:p>
            <a:r>
              <a:rPr lang="en-US" b="1" i="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(Judges 15:6-8).</a:t>
            </a:r>
          </a:p>
        </p:txBody>
      </p:sp>
      <p:sp>
        <p:nvSpPr>
          <p:cNvPr id="11" name="Rectangle 10">
            <a:extLst>
              <a:ext uri="{FF2B5EF4-FFF2-40B4-BE49-F238E27FC236}">
                <a16:creationId xmlns:a16="http://schemas.microsoft.com/office/drawing/2014/main" id="{62537150-0A3F-4030-B210-D57A70B808C8}"/>
              </a:ext>
            </a:extLst>
          </p:cNvPr>
          <p:cNvSpPr/>
          <p:nvPr/>
        </p:nvSpPr>
        <p:spPr>
          <a:xfrm>
            <a:off x="4868740" y="3140727"/>
            <a:ext cx="2454518" cy="369332"/>
          </a:xfrm>
          <a:prstGeom prst="rect">
            <a:avLst/>
          </a:prstGeom>
        </p:spPr>
        <p:txBody>
          <a:bodyPr wrap="none">
            <a:spAutoFit/>
          </a:bodyPr>
          <a:lstStyle/>
          <a:p>
            <a:r>
              <a:rPr lang="en-US" b="1" i="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(see Judges 15:1-5).</a:t>
            </a:r>
          </a:p>
        </p:txBody>
      </p:sp>
      <p:sp>
        <p:nvSpPr>
          <p:cNvPr id="12" name="Rectangle 11">
            <a:extLst>
              <a:ext uri="{FF2B5EF4-FFF2-40B4-BE49-F238E27FC236}">
                <a16:creationId xmlns:a16="http://schemas.microsoft.com/office/drawing/2014/main" id="{83C2BEA7-0C3F-46C1-BEEA-72D6A28CF0E4}"/>
              </a:ext>
            </a:extLst>
          </p:cNvPr>
          <p:cNvSpPr/>
          <p:nvPr/>
        </p:nvSpPr>
        <p:spPr>
          <a:xfrm>
            <a:off x="4541728" y="1909556"/>
            <a:ext cx="3108543" cy="369332"/>
          </a:xfrm>
          <a:prstGeom prst="rect">
            <a:avLst/>
          </a:prstGeom>
        </p:spPr>
        <p:txBody>
          <a:bodyPr wrap="none">
            <a:spAutoFit/>
          </a:bodyPr>
          <a:lstStyle/>
          <a:p>
            <a:pPr algn="just"/>
            <a:r>
              <a:rPr lang="en-US" b="1" i="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(Judges 14:16–20; 15:1–2).</a:t>
            </a:r>
          </a:p>
        </p:txBody>
      </p:sp>
    </p:spTree>
    <p:extLst>
      <p:ext uri="{BB962C8B-B14F-4D97-AF65-F5344CB8AC3E}">
        <p14:creationId xmlns:p14="http://schemas.microsoft.com/office/powerpoint/2010/main" val="3349417819"/>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750"/>
                                        <p:tgtEl>
                                          <p:spTgt spid="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left)">
                                      <p:cBhvr>
                                        <p:cTn id="10" dur="1750"/>
                                        <p:tgtEl>
                                          <p:spTgt spid="6"/>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left)">
                                      <p:cBhvr>
                                        <p:cTn id="13" dur="1750"/>
                                        <p:tgtEl>
                                          <p:spTgt spid="7"/>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left)">
                                      <p:cBhvr>
                                        <p:cTn id="16" dur="175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2000"/>
                                        <p:tgtEl>
                                          <p:spTgt spid="10"/>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2000"/>
                                        <p:tgtEl>
                                          <p:spTgt spid="9"/>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2000"/>
                                        <p:tgtEl>
                                          <p:spTgt spid="11"/>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fade">
                                      <p:cBhvr>
                                        <p:cTn id="30"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7" grpId="0"/>
      <p:bldP spid="8" grpId="0"/>
      <p:bldP spid="9" grpId="0"/>
      <p:bldP spid="10" grpId="0"/>
      <p:bldP spid="11" grpId="0"/>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4115DF6-0F7C-4870-8F80-949BDE9F0CCF}"/>
              </a:ext>
            </a:extLst>
          </p:cNvPr>
          <p:cNvSpPr/>
          <p:nvPr/>
        </p:nvSpPr>
        <p:spPr>
          <a:xfrm>
            <a:off x="940906" y="1577009"/>
            <a:ext cx="7991061"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desires or emotions do you think motivated Samson’s actions? </a:t>
            </a:r>
          </a:p>
        </p:txBody>
      </p:sp>
      <p:sp>
        <p:nvSpPr>
          <p:cNvPr id="4" name="Rectangle 3">
            <a:extLst>
              <a:ext uri="{FF2B5EF4-FFF2-40B4-BE49-F238E27FC236}">
                <a16:creationId xmlns:a16="http://schemas.microsoft.com/office/drawing/2014/main" id="{E7908443-2BD0-4124-833F-551782150D75}"/>
              </a:ext>
            </a:extLst>
          </p:cNvPr>
          <p:cNvSpPr/>
          <p:nvPr/>
        </p:nvSpPr>
        <p:spPr>
          <a:xfrm>
            <a:off x="940905" y="2098670"/>
            <a:ext cx="9382539" cy="353943"/>
          </a:xfrm>
          <a:prstGeom prst="rect">
            <a:avLst/>
          </a:prstGeom>
        </p:spPr>
        <p:txBody>
          <a:bodyPr wrap="square">
            <a:spAutoFit/>
          </a:bodyPr>
          <a:lstStyle/>
          <a:p>
            <a:pPr algn="just"/>
            <a:r>
              <a:rPr lang="en-US" sz="1700" b="1" dirty="0">
                <a:solidFill>
                  <a:schemeClr val="bg1"/>
                </a:solidFill>
                <a:latin typeface="Arial" panose="020B0604020202020204" pitchFamily="34" charset="0"/>
                <a:cs typeface="Arial" panose="020B0604020202020204" pitchFamily="34" charset="0"/>
              </a:rPr>
              <a:t>How did Samson’s choices to act in anger and seek revenge affect him and his family? </a:t>
            </a:r>
          </a:p>
        </p:txBody>
      </p:sp>
      <p:sp>
        <p:nvSpPr>
          <p:cNvPr id="5" name="Rectangle 4">
            <a:extLst>
              <a:ext uri="{FF2B5EF4-FFF2-40B4-BE49-F238E27FC236}">
                <a16:creationId xmlns:a16="http://schemas.microsoft.com/office/drawing/2014/main" id="{144A0C64-8A16-4779-96AC-7147A2962A51}"/>
              </a:ext>
            </a:extLst>
          </p:cNvPr>
          <p:cNvSpPr/>
          <p:nvPr/>
        </p:nvSpPr>
        <p:spPr>
          <a:xfrm>
            <a:off x="940904" y="2604942"/>
            <a:ext cx="9488557"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principle can we learn from Samson’s actions about the consequences of choices that are based on anger or vengeance? </a:t>
            </a:r>
          </a:p>
        </p:txBody>
      </p:sp>
      <p:sp>
        <p:nvSpPr>
          <p:cNvPr id="6" name="Rectangle 5">
            <a:extLst>
              <a:ext uri="{FF2B5EF4-FFF2-40B4-BE49-F238E27FC236}">
                <a16:creationId xmlns:a16="http://schemas.microsoft.com/office/drawing/2014/main" id="{C34C613F-1078-4EEB-9DBF-24FE2705F72A}"/>
              </a:ext>
            </a:extLst>
          </p:cNvPr>
          <p:cNvSpPr/>
          <p:nvPr/>
        </p:nvSpPr>
        <p:spPr>
          <a:xfrm>
            <a:off x="940903" y="3403602"/>
            <a:ext cx="8693427" cy="369332"/>
          </a:xfrm>
          <a:prstGeom prst="rect">
            <a:avLst/>
          </a:prstGeom>
        </p:spPr>
        <p:txBody>
          <a:bodyPr wrap="square">
            <a:spAutoFit/>
          </a:bodyPr>
          <a:lstStyle/>
          <a:p>
            <a:pPr algn="just"/>
            <a:r>
              <a:rPr lang="en-US" i="1"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Anger and vengeance can lead us to make choices that hurt others and ourselves.</a:t>
            </a:r>
          </a:p>
        </p:txBody>
      </p:sp>
    </p:spTree>
    <p:extLst>
      <p:ext uri="{BB962C8B-B14F-4D97-AF65-F5344CB8AC3E}">
        <p14:creationId xmlns:p14="http://schemas.microsoft.com/office/powerpoint/2010/main" val="3505703006"/>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arn(inVertical)">
                                      <p:cBhvr>
                                        <p:cTn id="14" dur="10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randombar(horizontal)">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randombar(horizontal)">
                                      <p:cBhvr>
                                        <p:cTn id="2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6"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8D1E14"/>
      </a:dk2>
      <a:lt2>
        <a:srgbClr val="FF744E"/>
      </a:lt2>
      <a:accent1>
        <a:srgbClr val="E9B758"/>
      </a:accent1>
      <a:accent2>
        <a:srgbClr val="FE8943"/>
      </a:accent2>
      <a:accent3>
        <a:srgbClr val="AEA27C"/>
      </a:accent3>
      <a:accent4>
        <a:srgbClr val="90B46E"/>
      </a:accent4>
      <a:accent5>
        <a:srgbClr val="71AEC1"/>
      </a:accent5>
      <a:accent6>
        <a:srgbClr val="C98DE7"/>
      </a:accent6>
      <a:hlink>
        <a:srgbClr val="FF7A22"/>
      </a:hlink>
      <a:folHlink>
        <a:srgbClr val="FDCD86"/>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88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2000"/>
                <a:satMod val="150000"/>
                <a:lumMod val="15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14971C58-AB76-4A2A-B231-5F8CA03CF49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Circuit</Template>
  <TotalTime>1</TotalTime>
  <Words>1278</Words>
  <Application>Microsoft Office PowerPoint</Application>
  <PresentationFormat>Widescreen</PresentationFormat>
  <Paragraphs>61</Paragraphs>
  <Slides>12</Slides>
  <Notes>0</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Arial</vt:lpstr>
      <vt:lpstr>Calibri</vt:lpstr>
      <vt:lpstr>Calibri Light</vt:lpstr>
      <vt:lpstr>Open Sans</vt:lpstr>
      <vt:lpstr>Tw Cen MT</vt:lpstr>
      <vt:lpstr>Wingdings 3</vt:lpstr>
      <vt:lpstr>Circuit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plan of Salvation</dc:title>
  <dc:creator>Ronald Esquerra</dc:creator>
  <cp:lastModifiedBy>Raumel Reyes</cp:lastModifiedBy>
  <cp:revision>4447</cp:revision>
  <dcterms:created xsi:type="dcterms:W3CDTF">2018-08-29T04:26:39Z</dcterms:created>
  <dcterms:modified xsi:type="dcterms:W3CDTF">2022-02-05T01:00:48Z</dcterms:modified>
</cp:coreProperties>
</file>