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2" r:id="rId14"/>
    <p:sldId id="393" r:id="rId15"/>
    <p:sldId id="394" r:id="rId16"/>
    <p:sldId id="39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59"/>
    <a:srgbClr val="D6E513"/>
    <a:srgbClr val="FF6600"/>
    <a:srgbClr val="D88028"/>
    <a:srgbClr val="59C7E9"/>
    <a:srgbClr val="6F7CBF"/>
    <a:srgbClr val="FFD757"/>
    <a:srgbClr val="0BA2C5"/>
    <a:srgbClr val="B9DF63"/>
    <a:srgbClr val="801A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Rr8xvw0cgw0?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0C2D93-A66E-412D-9B7B-14F9C6D545FC}"/>
              </a:ext>
            </a:extLst>
          </p:cNvPr>
          <p:cNvSpPr txBox="1"/>
          <p:nvPr/>
        </p:nvSpPr>
        <p:spPr>
          <a:xfrm>
            <a:off x="12196354" y="7590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Ink Free" panose="03080402000500000000" pitchFamily="66" charset="0"/>
                <a:ea typeface="MS Gothic" panose="020B0609070205080204" pitchFamily="49" charset="-128"/>
                <a:cs typeface="Calibri Light" panose="020F0302020204030204" pitchFamily="34" charset="0"/>
              </a:rPr>
              <a:t>SEMINARY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Calibri Light" panose="020F0302020204030204" pitchFamily="34" charset="0"/>
                <a:ea typeface="MS Gothic" panose="020B0609070205080204" pitchFamily="49" charset="-128"/>
                <a:cs typeface="Calibri Light" panose="020F0302020204030204"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
        <p:nvSpPr>
          <p:cNvPr id="7" name="TextBox 6">
            <a:extLst>
              <a:ext uri="{FF2B5EF4-FFF2-40B4-BE49-F238E27FC236}">
                <a16:creationId xmlns:a16="http://schemas.microsoft.com/office/drawing/2014/main" id="{ED8B8A16-0889-44BF-BCBB-04A1F9D5C9DF}"/>
              </a:ext>
            </a:extLst>
          </p:cNvPr>
          <p:cNvSpPr txBox="1"/>
          <p:nvPr/>
        </p:nvSpPr>
        <p:spPr>
          <a:xfrm>
            <a:off x="6904383" y="4961787"/>
            <a:ext cx="4227443"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Blackadder ITC" panose="04020505050007020D02" pitchFamily="82" charset="0"/>
                <a:ea typeface="MS Gothic" panose="020B0609070205080204" pitchFamily="49" charset="-128"/>
                <a:cs typeface="Calibri Light" panose="020F03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grpId="0" nodeType="after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par>
                          <p:cTn id="10" fill="hold">
                            <p:stCondLst>
                              <p:cond delay="1000"/>
                            </p:stCondLst>
                            <p:childTnLst>
                              <p:par>
                                <p:cTn id="11" presetID="56" presetClass="path" presetSubtype="0" accel="50000" decel="50000" fill="hold" grpId="0" nodeType="afterEffect">
                                  <p:stCondLst>
                                    <p:cond delay="0"/>
                                  </p:stCondLst>
                                  <p:childTnLst>
                                    <p:animMotion origin="layout" path="M 1.25E-6 -1.11111E-6 L -0.86849 -0.88472 " pathEditMode="relative" rAng="0" ptsTypes="AA">
                                      <p:cBhvr>
                                        <p:cTn id="12" dur="3000" fill="hold"/>
                                        <p:tgtEl>
                                          <p:spTgt spid="6"/>
                                        </p:tgtEl>
                                        <p:attrNameLst>
                                          <p:attrName>ppt_x</p:attrName>
                                          <p:attrName>ppt_y</p:attrName>
                                        </p:attrNameLst>
                                      </p:cBhvr>
                                      <p:rCtr x="-43424" y="-44236"/>
                                    </p:animMotion>
                                  </p:childTnLst>
                                </p:cTn>
                              </p:par>
                            </p:childTnLst>
                          </p:cTn>
                        </p:par>
                        <p:par>
                          <p:cTn id="13" fill="hold">
                            <p:stCondLst>
                              <p:cond delay="4000"/>
                            </p:stCondLst>
                            <p:childTnLst>
                              <p:par>
                                <p:cTn id="14" presetID="16" presetClass="entr" presetSubtype="2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6797D7-E097-458B-A0A2-1D3FC509CF97}"/>
              </a:ext>
            </a:extLst>
          </p:cNvPr>
          <p:cNvSpPr/>
          <p:nvPr/>
        </p:nvSpPr>
        <p:spPr>
          <a:xfrm>
            <a:off x="1855305" y="2136338"/>
            <a:ext cx="8481391" cy="2585323"/>
          </a:xfrm>
          <a:prstGeom prst="rect">
            <a:avLst/>
          </a:prstGeom>
        </p:spPr>
        <p:txBody>
          <a:bodyPr wrap="square">
            <a:spAutoFit/>
          </a:bodyPr>
          <a:lstStyle/>
          <a:p>
            <a:pPr algn="ctr" fontAlgn="base"/>
            <a:r>
              <a:rPr lang="en-US" sz="5400" dirty="0">
                <a:solidFill>
                  <a:schemeClr val="tx2">
                    <a:lumMod val="50000"/>
                  </a:schemeClr>
                </a:solidFill>
                <a:effectLst>
                  <a:outerShdw blurRad="38100" dist="38100" dir="2700000" algn="tl">
                    <a:srgbClr val="000000">
                      <a:alpha val="43137"/>
                    </a:srgbClr>
                  </a:outerShdw>
                </a:effectLst>
                <a:latin typeface="Yu Gothic UI Light" panose="020B0300000000000000" pitchFamily="34" charset="-128"/>
                <a:ea typeface="Yu Gothic UI Light" panose="020B0300000000000000" pitchFamily="34" charset="-128"/>
              </a:rPr>
              <a:t>“The Lord delivers the Midianites into the hands of the Israelites”</a:t>
            </a:r>
          </a:p>
        </p:txBody>
      </p:sp>
      <p:sp>
        <p:nvSpPr>
          <p:cNvPr id="4" name="Rectangle 3">
            <a:extLst>
              <a:ext uri="{FF2B5EF4-FFF2-40B4-BE49-F238E27FC236}">
                <a16:creationId xmlns:a16="http://schemas.microsoft.com/office/drawing/2014/main" id="{76E97D19-B1D8-41FA-81FA-D24132F5BFB2}"/>
              </a:ext>
            </a:extLst>
          </p:cNvPr>
          <p:cNvSpPr/>
          <p:nvPr/>
        </p:nvSpPr>
        <p:spPr>
          <a:xfrm>
            <a:off x="1075646" y="783607"/>
            <a:ext cx="1184940"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013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1E9937-7151-4F29-8E71-44E5AF030FB7}"/>
              </a:ext>
            </a:extLst>
          </p:cNvPr>
          <p:cNvSpPr/>
          <p:nvPr/>
        </p:nvSpPr>
        <p:spPr>
          <a:xfrm>
            <a:off x="912232" y="741456"/>
            <a:ext cx="1582484" cy="637436"/>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3C522C3-42C9-42CA-9B27-36B649A3B529}"/>
              </a:ext>
            </a:extLst>
          </p:cNvPr>
          <p:cNvSpPr/>
          <p:nvPr/>
        </p:nvSpPr>
        <p:spPr>
          <a:xfrm flipV="1">
            <a:off x="917596" y="2080419"/>
            <a:ext cx="1582484" cy="69249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29934E7-1695-40EF-BB80-11F9D27562EF}"/>
              </a:ext>
            </a:extLst>
          </p:cNvPr>
          <p:cNvSpPr/>
          <p:nvPr/>
        </p:nvSpPr>
        <p:spPr>
          <a:xfrm>
            <a:off x="914397" y="1060174"/>
            <a:ext cx="9687340" cy="9233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CB81B38-EEAF-4431-BA05-3997F901054D}"/>
              </a:ext>
            </a:extLst>
          </p:cNvPr>
          <p:cNvSpPr/>
          <p:nvPr/>
        </p:nvSpPr>
        <p:spPr>
          <a:xfrm>
            <a:off x="914396" y="2403577"/>
            <a:ext cx="9863531" cy="2585322"/>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B5FDFF3-21CC-4929-A650-62E5CCBF2169}"/>
              </a:ext>
            </a:extLst>
          </p:cNvPr>
          <p:cNvSpPr/>
          <p:nvPr/>
        </p:nvSpPr>
        <p:spPr>
          <a:xfrm>
            <a:off x="914400" y="738637"/>
            <a:ext cx="158248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Judges 7:12 </a:t>
            </a:r>
          </a:p>
        </p:txBody>
      </p:sp>
      <p:sp>
        <p:nvSpPr>
          <p:cNvPr id="4" name="Rectangle 3">
            <a:extLst>
              <a:ext uri="{FF2B5EF4-FFF2-40B4-BE49-F238E27FC236}">
                <a16:creationId xmlns:a16="http://schemas.microsoft.com/office/drawing/2014/main" id="{3D7029CE-FB8D-4C99-A911-50050DED72EF}"/>
              </a:ext>
            </a:extLst>
          </p:cNvPr>
          <p:cNvSpPr/>
          <p:nvPr/>
        </p:nvSpPr>
        <p:spPr>
          <a:xfrm>
            <a:off x="914399" y="1060174"/>
            <a:ext cx="968733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Midianites and the Amalekites and all the children of the east lay along in the valley like grasshoppers for multitude; and their camels were without number, as the sand by the sea side for multitude.</a:t>
            </a:r>
          </a:p>
        </p:txBody>
      </p:sp>
      <p:sp>
        <p:nvSpPr>
          <p:cNvPr id="5" name="Rectangle 4">
            <a:extLst>
              <a:ext uri="{FF2B5EF4-FFF2-40B4-BE49-F238E27FC236}">
                <a16:creationId xmlns:a16="http://schemas.microsoft.com/office/drawing/2014/main" id="{B454FB9B-639A-460D-855C-F2130E70BA1C}"/>
              </a:ext>
            </a:extLst>
          </p:cNvPr>
          <p:cNvSpPr/>
          <p:nvPr/>
        </p:nvSpPr>
        <p:spPr>
          <a:xfrm>
            <a:off x="914397" y="2036512"/>
            <a:ext cx="15953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Judges 7:1-3</a:t>
            </a:r>
          </a:p>
        </p:txBody>
      </p:sp>
      <p:sp>
        <p:nvSpPr>
          <p:cNvPr id="6" name="Rectangle 5">
            <a:extLst>
              <a:ext uri="{FF2B5EF4-FFF2-40B4-BE49-F238E27FC236}">
                <a16:creationId xmlns:a16="http://schemas.microsoft.com/office/drawing/2014/main" id="{B6D3A427-3152-455C-A0C4-7BB42350B47E}"/>
              </a:ext>
            </a:extLst>
          </p:cNvPr>
          <p:cNvSpPr/>
          <p:nvPr/>
        </p:nvSpPr>
        <p:spPr>
          <a:xfrm>
            <a:off x="912232" y="5151495"/>
            <a:ext cx="956871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have thought when the Lord said you had too many soldiers in your army?</a:t>
            </a:r>
          </a:p>
        </p:txBody>
      </p:sp>
      <p:sp>
        <p:nvSpPr>
          <p:cNvPr id="7" name="Rectangle 6">
            <a:extLst>
              <a:ext uri="{FF2B5EF4-FFF2-40B4-BE49-F238E27FC236}">
                <a16:creationId xmlns:a16="http://schemas.microsoft.com/office/drawing/2014/main" id="{FD745704-1D82-4E31-8E17-0F7505E8457E}"/>
              </a:ext>
            </a:extLst>
          </p:cNvPr>
          <p:cNvSpPr/>
          <p:nvPr/>
        </p:nvSpPr>
        <p:spPr>
          <a:xfrm>
            <a:off x="914398" y="2352836"/>
            <a:ext cx="9687339"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Jerubbaal, who is Gideon, and all the people that were with him, rose up early, and pitched beside the well of Harod: so that the host of the Midianites were on the north side of them, by the hill of Moreh, in the valley.</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Gideon, The people that are with thee are too many for me to give the Midianites into their hands, lest Israel vaunt themselves against me, saying, Mine own hand hath saved me.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Now therefore go to, proclaim in the ears of the people, saying, Whosoever is fearful and afraid, let him return and depart early from mount Gilead. And there returned of the people twenty and two thousand; and there remained ten thousand.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B744591-A258-495D-A75B-3C5E4FE1A3CD}"/>
              </a:ext>
            </a:extLst>
          </p:cNvPr>
          <p:cNvSpPr/>
          <p:nvPr/>
        </p:nvSpPr>
        <p:spPr>
          <a:xfrm>
            <a:off x="912232" y="5931878"/>
            <a:ext cx="762695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did the Lord tell Gideon to reduce the size of Israel’s army? </a:t>
            </a:r>
          </a:p>
        </p:txBody>
      </p:sp>
    </p:spTree>
    <p:extLst>
      <p:ext uri="{BB962C8B-B14F-4D97-AF65-F5344CB8AC3E}">
        <p14:creationId xmlns:p14="http://schemas.microsoft.com/office/powerpoint/2010/main" val="47271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Right)">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E2C0B7-E9AF-4167-9EE5-289E13A0476B}"/>
              </a:ext>
            </a:extLst>
          </p:cNvPr>
          <p:cNvSpPr/>
          <p:nvPr/>
        </p:nvSpPr>
        <p:spPr>
          <a:xfrm>
            <a:off x="1076985" y="5876246"/>
            <a:ext cx="862360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you think about the Lord reducing your army from 32,000 to 300?</a:t>
            </a:r>
          </a:p>
        </p:txBody>
      </p:sp>
      <p:sp>
        <p:nvSpPr>
          <p:cNvPr id="11" name="Rectangle 10">
            <a:extLst>
              <a:ext uri="{FF2B5EF4-FFF2-40B4-BE49-F238E27FC236}">
                <a16:creationId xmlns:a16="http://schemas.microsoft.com/office/drawing/2014/main" id="{75B86107-680C-4E16-A09C-7EE9B918858E}"/>
              </a:ext>
            </a:extLst>
          </p:cNvPr>
          <p:cNvSpPr/>
          <p:nvPr/>
        </p:nvSpPr>
        <p:spPr>
          <a:xfrm>
            <a:off x="869429" y="1784111"/>
            <a:ext cx="1866985" cy="1018720"/>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4DB5E7C-F78E-4860-8A69-1274827B6CA5}"/>
              </a:ext>
            </a:extLst>
          </p:cNvPr>
          <p:cNvSpPr/>
          <p:nvPr/>
        </p:nvSpPr>
        <p:spPr>
          <a:xfrm>
            <a:off x="869430" y="2108473"/>
            <a:ext cx="9923488" cy="353943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B3EA8D-8B1D-4079-A1B3-665BB615F606}"/>
              </a:ext>
            </a:extLst>
          </p:cNvPr>
          <p:cNvSpPr/>
          <p:nvPr/>
        </p:nvSpPr>
        <p:spPr>
          <a:xfrm>
            <a:off x="1076985" y="1237802"/>
            <a:ext cx="2660127"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How many remained? </a:t>
            </a:r>
          </a:p>
        </p:txBody>
      </p:sp>
      <p:sp>
        <p:nvSpPr>
          <p:cNvPr id="4" name="Rectangle 3">
            <a:extLst>
              <a:ext uri="{FF2B5EF4-FFF2-40B4-BE49-F238E27FC236}">
                <a16:creationId xmlns:a16="http://schemas.microsoft.com/office/drawing/2014/main" id="{4D872C88-3785-4BBA-B4DE-55D2E933E972}"/>
              </a:ext>
            </a:extLst>
          </p:cNvPr>
          <p:cNvSpPr/>
          <p:nvPr/>
        </p:nvSpPr>
        <p:spPr>
          <a:xfrm>
            <a:off x="1076986" y="805934"/>
            <a:ext cx="44933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many were in the army originally? </a:t>
            </a:r>
          </a:p>
        </p:txBody>
      </p:sp>
      <p:sp>
        <p:nvSpPr>
          <p:cNvPr id="5" name="Rectangle 4">
            <a:extLst>
              <a:ext uri="{FF2B5EF4-FFF2-40B4-BE49-F238E27FC236}">
                <a16:creationId xmlns:a16="http://schemas.microsoft.com/office/drawing/2014/main" id="{682CC5DE-036F-47E0-98C4-28B082857DF2}"/>
              </a:ext>
            </a:extLst>
          </p:cNvPr>
          <p:cNvSpPr/>
          <p:nvPr/>
        </p:nvSpPr>
        <p:spPr>
          <a:xfrm>
            <a:off x="5570331" y="805934"/>
            <a:ext cx="117211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(32,000.) </a:t>
            </a:r>
          </a:p>
        </p:txBody>
      </p:sp>
      <p:sp>
        <p:nvSpPr>
          <p:cNvPr id="6" name="Rectangle 5">
            <a:extLst>
              <a:ext uri="{FF2B5EF4-FFF2-40B4-BE49-F238E27FC236}">
                <a16:creationId xmlns:a16="http://schemas.microsoft.com/office/drawing/2014/main" id="{58DD2263-5B35-4689-919E-E99FA2C06766}"/>
              </a:ext>
            </a:extLst>
          </p:cNvPr>
          <p:cNvSpPr/>
          <p:nvPr/>
        </p:nvSpPr>
        <p:spPr>
          <a:xfrm>
            <a:off x="4126259" y="1237802"/>
            <a:ext cx="1144865"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(10,000.)</a:t>
            </a:r>
          </a:p>
        </p:txBody>
      </p:sp>
      <p:sp>
        <p:nvSpPr>
          <p:cNvPr id="7" name="Rectangle 6">
            <a:extLst>
              <a:ext uri="{FF2B5EF4-FFF2-40B4-BE49-F238E27FC236}">
                <a16:creationId xmlns:a16="http://schemas.microsoft.com/office/drawing/2014/main" id="{8D2D6931-D863-459E-B2BC-FABF7507BC9A}"/>
              </a:ext>
            </a:extLst>
          </p:cNvPr>
          <p:cNvSpPr/>
          <p:nvPr/>
        </p:nvSpPr>
        <p:spPr>
          <a:xfrm>
            <a:off x="1076985" y="1769315"/>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7:4-8.</a:t>
            </a:r>
          </a:p>
        </p:txBody>
      </p:sp>
      <p:sp>
        <p:nvSpPr>
          <p:cNvPr id="8" name="Rectangle 7">
            <a:extLst>
              <a:ext uri="{FF2B5EF4-FFF2-40B4-BE49-F238E27FC236}">
                <a16:creationId xmlns:a16="http://schemas.microsoft.com/office/drawing/2014/main" id="{E098124F-160E-4995-B7B4-7C08FADF7688}"/>
              </a:ext>
            </a:extLst>
          </p:cNvPr>
          <p:cNvSpPr/>
          <p:nvPr/>
        </p:nvSpPr>
        <p:spPr>
          <a:xfrm>
            <a:off x="1076985" y="2108473"/>
            <a:ext cx="9551259" cy="3539430"/>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Gideon, The people are yet too many; bring them down unto the water, and I will try them for thee there: and it shall be, that of whom I say unto thee, This shall go with thee, the same shall go with thee; and of whomsoever I say unto thee, This shall not go with thee, the same shall not go.</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So he brought down the people unto the water: and the </a:t>
            </a:r>
            <a:r>
              <a:rPr lang="en-US" sz="1600" cap="small" dirty="0">
                <a:solidFill>
                  <a:schemeClr val="bg1"/>
                </a:solidFill>
                <a:latin typeface="Arial" panose="020B0604020202020204" pitchFamily="34" charset="0"/>
                <a:cs typeface="Arial" panose="020B0604020202020204" pitchFamily="34" charset="0"/>
              </a:rPr>
              <a:t>Lord </a:t>
            </a:r>
            <a:r>
              <a:rPr lang="en-US" sz="1600" dirty="0">
                <a:solidFill>
                  <a:schemeClr val="bg1"/>
                </a:solidFill>
                <a:latin typeface="Arial" panose="020B0604020202020204" pitchFamily="34" charset="0"/>
                <a:cs typeface="Arial" panose="020B0604020202020204" pitchFamily="34" charset="0"/>
              </a:rPr>
              <a:t>said unto Gideon, Every one that lappeth of the water with his tongue, as a dog lappeth, him shalt thou set by himself; likewise every one that boweth down upon his knees to drink.</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the number of them that lapped, putting their hand to their mouth, were three hundred men: but all the rest of the people bowed down upon their knees to drink water.</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said unto Gideon, By the three hundred men that lapped will I save you, and deliver the Midianites into thine hand: and let all the other people go every man unto his place.</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So the people took victuals in their hand, and their trumpets: and he sent all the rest of Israel every man unto his tent, and retained those three hundred men: and the host of Midian was beneath him in the valley.</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9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vertical)">
                                      <p:cBhvr>
                                        <p:cTn id="22" dur="1750"/>
                                        <p:tgtEl>
                                          <p:spTgt spid="11"/>
                                        </p:tgtEl>
                                      </p:cBhvr>
                                    </p:animEffect>
                                  </p:childTnLst>
                                </p:cTn>
                              </p:par>
                              <p:par>
                                <p:cTn id="23" presetID="14" presetClass="entr" presetSubtype="5"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1750"/>
                                        <p:tgtEl>
                                          <p:spTgt spid="7"/>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vertical)">
                                      <p:cBhvr>
                                        <p:cTn id="28" dur="1750"/>
                                        <p:tgtEl>
                                          <p:spTgt spid="8"/>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vertical)">
                                      <p:cBhvr>
                                        <p:cTn id="31" dur="175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2000" fill="hold"/>
                                        <p:tgtEl>
                                          <p:spTgt spid="9"/>
                                        </p:tgtEl>
                                        <p:attrNameLst>
                                          <p:attrName>ppt_w</p:attrName>
                                        </p:attrNameLst>
                                      </p:cBhvr>
                                      <p:tavLst>
                                        <p:tav tm="0">
                                          <p:val>
                                            <p:fltVal val="0"/>
                                          </p:val>
                                        </p:tav>
                                        <p:tav tm="100000">
                                          <p:val>
                                            <p:strVal val="#ppt_w"/>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9"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0" grpId="0" animBg="1"/>
      <p:bldP spid="2"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63828D-95A4-42B8-919D-E0273D40282B}"/>
              </a:ext>
            </a:extLst>
          </p:cNvPr>
          <p:cNvSpPr/>
          <p:nvPr/>
        </p:nvSpPr>
        <p:spPr>
          <a:xfrm>
            <a:off x="479685" y="3435521"/>
            <a:ext cx="1982601" cy="928526"/>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54172D5-F308-4E24-B534-477FB5B8AF14}"/>
              </a:ext>
            </a:extLst>
          </p:cNvPr>
          <p:cNvSpPr/>
          <p:nvPr/>
        </p:nvSpPr>
        <p:spPr>
          <a:xfrm>
            <a:off x="470125" y="3770221"/>
            <a:ext cx="10252900" cy="2308324"/>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D5D855-EBE7-48F0-8267-80B1367E0C88}"/>
              </a:ext>
            </a:extLst>
          </p:cNvPr>
          <p:cNvSpPr/>
          <p:nvPr/>
        </p:nvSpPr>
        <p:spPr>
          <a:xfrm>
            <a:off x="580517" y="3445859"/>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7:15-18</a:t>
            </a:r>
          </a:p>
        </p:txBody>
      </p:sp>
      <p:sp>
        <p:nvSpPr>
          <p:cNvPr id="2" name="Rectangle 1">
            <a:extLst>
              <a:ext uri="{FF2B5EF4-FFF2-40B4-BE49-F238E27FC236}">
                <a16:creationId xmlns:a16="http://schemas.microsoft.com/office/drawing/2014/main" id="{285F6513-EEEA-4204-A518-87D7376F3283}"/>
              </a:ext>
            </a:extLst>
          </p:cNvPr>
          <p:cNvSpPr/>
          <p:nvPr/>
        </p:nvSpPr>
        <p:spPr>
          <a:xfrm>
            <a:off x="3596349" y="6179267"/>
            <a:ext cx="407034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instructions did Gideon give?</a:t>
            </a:r>
          </a:p>
        </p:txBody>
      </p:sp>
      <p:sp>
        <p:nvSpPr>
          <p:cNvPr id="6" name="Rectangle 5">
            <a:extLst>
              <a:ext uri="{FF2B5EF4-FFF2-40B4-BE49-F238E27FC236}">
                <a16:creationId xmlns:a16="http://schemas.microsoft.com/office/drawing/2014/main" id="{FB62125A-0583-4094-87A7-FAEACF37B35B}"/>
              </a:ext>
            </a:extLst>
          </p:cNvPr>
          <p:cNvSpPr/>
          <p:nvPr/>
        </p:nvSpPr>
        <p:spPr>
          <a:xfrm>
            <a:off x="569999" y="3766526"/>
            <a:ext cx="10123046" cy="2308324"/>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 And it was so, when Gideon heard the telling of the dream, and the interpretation thereof, that he worshipped, and returned into the host of Israel, and said, Arise; for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hath delivered into your hand the host of Midian.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he divided the three hundred men into three companies, and he put a trumpet in every man’s hand, with empty pitchers, and lamps within the pitchers.</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he said unto them, Look on me, and do likewise: and, behold, when I come to the outside of the camp, it shall be that, as I do, so shall ye do.</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When I blow with a trumpet, I and all that are with me, then blow ye the trumpets also on every side of all the camp, and say, The sword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of Gideon.</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8" name="Picture 2" descr="https://www.lds.org/bc/content/shared/content/images/gospel-library/manual/PD60004368/13478_000_c03-L77-TrumpLampPitcher.jpg">
            <a:extLst>
              <a:ext uri="{FF2B5EF4-FFF2-40B4-BE49-F238E27FC236}">
                <a16:creationId xmlns:a16="http://schemas.microsoft.com/office/drawing/2014/main" id="{53BA7905-112B-4E42-9001-D8027365F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55" y="808044"/>
            <a:ext cx="9112141" cy="240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52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1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ppt_w</p:attrName>
                                        </p:attrNameLst>
                                      </p:cBhvr>
                                      <p:tavLst>
                                        <p:tav tm="0" fmla="#ppt_w*sin(2.5*pi*$)">
                                          <p:val>
                                            <p:fltVal val="0"/>
                                          </p:val>
                                        </p:tav>
                                        <p:tav tm="100000">
                                          <p:val>
                                            <p:fltVal val="1"/>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5F2A0F-FEF6-422E-A754-F65C00684EBE}"/>
              </a:ext>
            </a:extLst>
          </p:cNvPr>
          <p:cNvSpPr/>
          <p:nvPr/>
        </p:nvSpPr>
        <p:spPr>
          <a:xfrm>
            <a:off x="564223" y="809468"/>
            <a:ext cx="2059056" cy="104931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75356A1-040F-42C2-A003-D18A3CE27E27}"/>
              </a:ext>
            </a:extLst>
          </p:cNvPr>
          <p:cNvSpPr/>
          <p:nvPr/>
        </p:nvSpPr>
        <p:spPr>
          <a:xfrm>
            <a:off x="549233" y="1152939"/>
            <a:ext cx="10378597" cy="2800767"/>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CAD48FB-E622-4867-A8E4-6114E16714FD}"/>
              </a:ext>
            </a:extLst>
          </p:cNvPr>
          <p:cNvSpPr/>
          <p:nvPr/>
        </p:nvSpPr>
        <p:spPr>
          <a:xfrm>
            <a:off x="623871" y="4377051"/>
            <a:ext cx="1017664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this account about what happens when we faithfully follow the Lord’s commands? </a:t>
            </a:r>
          </a:p>
        </p:txBody>
      </p:sp>
      <p:sp>
        <p:nvSpPr>
          <p:cNvPr id="4" name="Rectangle 3">
            <a:extLst>
              <a:ext uri="{FF2B5EF4-FFF2-40B4-BE49-F238E27FC236}">
                <a16:creationId xmlns:a16="http://schemas.microsoft.com/office/drawing/2014/main" id="{F79AA607-2D09-40FA-A8B5-E90D3C8F3661}"/>
              </a:ext>
            </a:extLst>
          </p:cNvPr>
          <p:cNvSpPr/>
          <p:nvPr/>
        </p:nvSpPr>
        <p:spPr>
          <a:xfrm>
            <a:off x="993912" y="5369059"/>
            <a:ext cx="971384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follow the Lord’s commands with exactness and always acknowledge our dependence on Him, then He will help us overcome our challenges.</a:t>
            </a:r>
          </a:p>
        </p:txBody>
      </p:sp>
      <p:sp>
        <p:nvSpPr>
          <p:cNvPr id="5" name="Rectangle 4">
            <a:extLst>
              <a:ext uri="{FF2B5EF4-FFF2-40B4-BE49-F238E27FC236}">
                <a16:creationId xmlns:a16="http://schemas.microsoft.com/office/drawing/2014/main" id="{C1940612-271D-45D4-973D-DF5CD1032D97}"/>
              </a:ext>
            </a:extLst>
          </p:cNvPr>
          <p:cNvSpPr/>
          <p:nvPr/>
        </p:nvSpPr>
        <p:spPr>
          <a:xfrm>
            <a:off x="549233" y="842610"/>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 Judges 7:19-23</a:t>
            </a:r>
          </a:p>
        </p:txBody>
      </p:sp>
      <p:sp>
        <p:nvSpPr>
          <p:cNvPr id="6" name="Rectangle 5">
            <a:extLst>
              <a:ext uri="{FF2B5EF4-FFF2-40B4-BE49-F238E27FC236}">
                <a16:creationId xmlns:a16="http://schemas.microsoft.com/office/drawing/2014/main" id="{D3A8793B-0BD8-4485-A962-0B24480C5E90}"/>
              </a:ext>
            </a:extLst>
          </p:cNvPr>
          <p:cNvSpPr/>
          <p:nvPr/>
        </p:nvSpPr>
        <p:spPr>
          <a:xfrm>
            <a:off x="623871" y="1152939"/>
            <a:ext cx="10176648" cy="2800767"/>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So Gideon, and the hundred men that were with him, came unto the outside of the camp in the beginning of the middle watch; and they had but newly set the watch: and they blew the trumpets, and brake the pitchers that were in their hands.</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And the three companies blew the trumpets, and brake the pitchers, and held the lamps in their left hands, and the trumpets in their right hands to blow withal: and they cried, The sword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and of Gideon.</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they stood every man in his place round about the camp: and all the host ran, and cried, and fled.</a:t>
            </a:r>
          </a:p>
          <a:p>
            <a:pPr algn="just" fontAlgn="base"/>
            <a:r>
              <a:rPr lang="en-US" sz="1600" b="1" dirty="0">
                <a:solidFill>
                  <a:schemeClr val="bg1"/>
                </a:solidFill>
                <a:latin typeface="Arial" panose="020B0604020202020204" pitchFamily="34" charset="0"/>
                <a:cs typeface="Arial" panose="020B0604020202020204" pitchFamily="34" charset="0"/>
              </a:rPr>
              <a:t>22 </a:t>
            </a:r>
            <a:r>
              <a:rPr lang="en-US" sz="1600" dirty="0">
                <a:solidFill>
                  <a:schemeClr val="bg1"/>
                </a:solidFill>
                <a:latin typeface="Arial" panose="020B0604020202020204" pitchFamily="34" charset="0"/>
                <a:cs typeface="Arial" panose="020B0604020202020204" pitchFamily="34" charset="0"/>
              </a:rPr>
              <a:t>And the three hundred blew the trumpets, and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set every man’s sword against his fellow, even throughout all the host: and the host fled to Beth-shittah in Zererath, and to the border of Abel-</a:t>
            </a:r>
            <a:r>
              <a:rPr lang="en-US" sz="1600" dirty="0" err="1">
                <a:solidFill>
                  <a:schemeClr val="bg1"/>
                </a:solidFill>
                <a:latin typeface="Arial" panose="020B0604020202020204" pitchFamily="34" charset="0"/>
                <a:cs typeface="Arial" panose="020B0604020202020204" pitchFamily="34" charset="0"/>
              </a:rPr>
              <a:t>meholah</a:t>
            </a:r>
            <a:r>
              <a:rPr lang="en-US" sz="1600" dirty="0">
                <a:solidFill>
                  <a:schemeClr val="bg1"/>
                </a:solidFill>
                <a:latin typeface="Arial" panose="020B0604020202020204" pitchFamily="34" charset="0"/>
                <a:cs typeface="Arial" panose="020B0604020202020204" pitchFamily="34" charset="0"/>
              </a:rPr>
              <a:t>, unto Tabbath.</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the men of Israel gathered themselves together out of Naphtali, and out of Asher, and out of all Manasseh, and pursued after the Midianites.</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903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BAC4C-60DA-481E-A258-DE49ACA9476D}"/>
              </a:ext>
            </a:extLst>
          </p:cNvPr>
          <p:cNvSpPr/>
          <p:nvPr/>
        </p:nvSpPr>
        <p:spPr>
          <a:xfrm>
            <a:off x="1921565" y="2136338"/>
            <a:ext cx="8348870" cy="2585323"/>
          </a:xfrm>
          <a:prstGeom prst="rect">
            <a:avLst/>
          </a:prstGeom>
        </p:spPr>
        <p:txBody>
          <a:bodyPr wrap="square">
            <a:spAutoFit/>
          </a:bodyPr>
          <a:lstStyle/>
          <a:p>
            <a:pPr algn="ctr" fontAlgn="base"/>
            <a:r>
              <a:rPr lang="en-US" sz="5400" b="1" dirty="0">
                <a:solidFill>
                  <a:schemeClr val="bg2"/>
                </a:solidFill>
                <a:latin typeface="Yu Gothic UI Light" panose="020B0300000000000000" pitchFamily="34" charset="-128"/>
                <a:ea typeface="Yu Gothic UI Light" panose="020B0300000000000000" pitchFamily="34" charset="-128"/>
              </a:rPr>
              <a:t>“Israel enjoys peace for many years but returns to idolatry after Gideon dies”</a:t>
            </a:r>
            <a:endParaRPr lang="en-US" sz="5400" b="1" dirty="0">
              <a:solidFill>
                <a:schemeClr val="bg2"/>
              </a:solidFill>
              <a:effectLst/>
              <a:latin typeface="Yu Gothic UI Light" panose="020B0300000000000000" pitchFamily="34" charset="-128"/>
              <a:ea typeface="Yu Gothic UI Light" panose="020B0300000000000000" pitchFamily="34" charset="-128"/>
            </a:endParaRPr>
          </a:p>
        </p:txBody>
      </p:sp>
      <p:sp>
        <p:nvSpPr>
          <p:cNvPr id="4" name="Rectangle 3">
            <a:extLst>
              <a:ext uri="{FF2B5EF4-FFF2-40B4-BE49-F238E27FC236}">
                <a16:creationId xmlns:a16="http://schemas.microsoft.com/office/drawing/2014/main" id="{78ECF918-85E3-493C-988F-2783F674813F}"/>
              </a:ext>
            </a:extLst>
          </p:cNvPr>
          <p:cNvSpPr/>
          <p:nvPr/>
        </p:nvSpPr>
        <p:spPr>
          <a:xfrm>
            <a:off x="914400" y="783607"/>
            <a:ext cx="139012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8-9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976092"/>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The Will of God">
            <a:hlinkClick r:id="" action="ppaction://media"/>
            <a:extLst>
              <a:ext uri="{FF2B5EF4-FFF2-40B4-BE49-F238E27FC236}">
                <a16:creationId xmlns:a16="http://schemas.microsoft.com/office/drawing/2014/main" id="{8E8D4931-B0C1-44FA-8284-1434DE3D8A46}"/>
              </a:ext>
            </a:extLst>
          </p:cNvPr>
          <p:cNvPicPr>
            <a:picLocks noRot="1" noChangeAspect="1"/>
          </p:cNvPicPr>
          <p:nvPr>
            <a:videoFile r:link="rId1"/>
          </p:nvPr>
        </p:nvPicPr>
        <p:blipFill>
          <a:blip r:embed="rId3"/>
          <a:stretch>
            <a:fillRect/>
          </a:stretch>
        </p:blipFill>
        <p:spPr>
          <a:xfrm>
            <a:off x="1802295" y="1152939"/>
            <a:ext cx="8587409" cy="48304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24369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76</a:t>
            </a:r>
          </a:p>
        </p:txBody>
      </p:sp>
      <p:sp>
        <p:nvSpPr>
          <p:cNvPr id="2" name="Rectangle 1">
            <a:extLst>
              <a:ext uri="{FF2B5EF4-FFF2-40B4-BE49-F238E27FC236}">
                <a16:creationId xmlns:a16="http://schemas.microsoft.com/office/drawing/2014/main" id="{6806E519-67FE-4054-BF3D-D9CEC85C6443}"/>
              </a:ext>
            </a:extLst>
          </p:cNvPr>
          <p:cNvSpPr/>
          <p:nvPr/>
        </p:nvSpPr>
        <p:spPr>
          <a:xfrm>
            <a:off x="4117734" y="2921168"/>
            <a:ext cx="3956532" cy="1015663"/>
          </a:xfrm>
          <a:prstGeom prst="rect">
            <a:avLst/>
          </a:prstGeom>
        </p:spPr>
        <p:txBody>
          <a:bodyPr wrap="none">
            <a:spAutoFit/>
          </a:bodyPr>
          <a:lstStyle/>
          <a:p>
            <a:pPr fontAlgn="base"/>
            <a:r>
              <a:rPr lang="en-US" sz="6000" dirty="0">
                <a:solidFill>
                  <a:schemeClr val="bg2">
                    <a:lumMod val="60000"/>
                    <a:lumOff val="40000"/>
                  </a:schemeClr>
                </a:solidFill>
                <a:latin typeface="Ink Free" panose="03080402000500000000" pitchFamily="66" charset="0"/>
                <a:ea typeface="Ebrima" panose="02000000000000000000" pitchFamily="2" charset="0"/>
                <a:cs typeface="Ebrima" panose="02000000000000000000" pitchFamily="2" charset="0"/>
              </a:rPr>
              <a:t>Judges 1–9</a:t>
            </a:r>
            <a:endParaRPr lang="en-US" sz="6000" b="0" i="0" dirty="0">
              <a:solidFill>
                <a:schemeClr val="bg2">
                  <a:lumMod val="60000"/>
                  <a:lumOff val="40000"/>
                </a:schemeClr>
              </a:solidFill>
              <a:effectLst/>
              <a:latin typeface="Ink Free" panose="03080402000500000000" pitchFamily="66"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57516-F052-42D1-A552-67A36734287C}"/>
              </a:ext>
            </a:extLst>
          </p:cNvPr>
          <p:cNvSpPr/>
          <p:nvPr/>
        </p:nvSpPr>
        <p:spPr>
          <a:xfrm>
            <a:off x="914400" y="783607"/>
            <a:ext cx="177484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1–6:16</a:t>
            </a:r>
            <a:endParaRPr lang="en-US"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4D1E75B-1C40-40FD-8BD5-CA036CDCAAE4}"/>
              </a:ext>
            </a:extLst>
          </p:cNvPr>
          <p:cNvSpPr/>
          <p:nvPr/>
        </p:nvSpPr>
        <p:spPr>
          <a:xfrm>
            <a:off x="2299252" y="2136338"/>
            <a:ext cx="7593496" cy="2585323"/>
          </a:xfrm>
          <a:prstGeom prst="rect">
            <a:avLst/>
          </a:prstGeom>
        </p:spPr>
        <p:txBody>
          <a:bodyPr wrap="square">
            <a:spAutoFit/>
          </a:bodyPr>
          <a:lstStyle/>
          <a:p>
            <a:pPr algn="ctr" fontAlgn="base"/>
            <a:r>
              <a:rPr lang="en-US" sz="5400" b="1" dirty="0">
                <a:solidFill>
                  <a:schemeClr val="accent2">
                    <a:lumMod val="50000"/>
                  </a:schemeClr>
                </a:solidFill>
                <a:latin typeface="Yu Gothic UI Light" panose="020B0300000000000000" pitchFamily="34" charset="-128"/>
                <a:ea typeface="Yu Gothic UI Light" panose="020B0300000000000000" pitchFamily="34" charset="-128"/>
              </a:rPr>
              <a:t>“The Israelites settle in the promised land and begin to worship false gods”</a:t>
            </a:r>
            <a:endParaRPr lang="en-US" sz="5400" b="1" dirty="0">
              <a:solidFill>
                <a:schemeClr val="accent2">
                  <a:lumMod val="50000"/>
                </a:schemeClr>
              </a:solidFill>
              <a:effectLst/>
              <a:latin typeface="Yu Gothic UI Light" panose="020B0300000000000000" pitchFamily="34" charset="-128"/>
              <a:ea typeface="Yu Gothic UI Light" panose="020B0300000000000000" pitchFamily="34" charset="-128"/>
            </a:endParaRPr>
          </a:p>
        </p:txBody>
      </p:sp>
    </p:spTree>
    <p:extLst>
      <p:ext uri="{BB962C8B-B14F-4D97-AF65-F5344CB8AC3E}">
        <p14:creationId xmlns:p14="http://schemas.microsoft.com/office/powerpoint/2010/main" val="14351281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descr="https://www.lds.org/bc/content/shared/content/images/gospel-library/manual/PD60004368/GOSSIPaltcrp.jpg">
            <a:extLst>
              <a:ext uri="{FF2B5EF4-FFF2-40B4-BE49-F238E27FC236}">
                <a16:creationId xmlns:a16="http://schemas.microsoft.com/office/drawing/2014/main" id="{387C7826-5D86-4512-BB51-1C2DC2F6895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8C5C69E2-3B6E-48BD-83AD-5EECA1339208}"/>
              </a:ext>
            </a:extLst>
          </p:cNvPr>
          <p:cNvSpPr/>
          <p:nvPr/>
        </p:nvSpPr>
        <p:spPr>
          <a:xfrm>
            <a:off x="1214427" y="3347806"/>
            <a:ext cx="3494867"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What point might this  </a:t>
            </a:r>
          </a:p>
        </p:txBody>
      </p:sp>
      <p:sp>
        <p:nvSpPr>
          <p:cNvPr id="6" name="AutoShape 4" descr="https://www.lds.org/bc/content/shared/content/images/gospel-library/manual/PD60004368/GOSSIPaltcrp.jpg">
            <a:extLst>
              <a:ext uri="{FF2B5EF4-FFF2-40B4-BE49-F238E27FC236}">
                <a16:creationId xmlns:a16="http://schemas.microsoft.com/office/drawing/2014/main" id="{10272DC7-129F-48BB-B075-B18F49A852E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www.lds.org/bc/content/shared/content/images/gospel-library/manual/PD60004368/GOSSIPaltcrp.jpg">
            <a:extLst>
              <a:ext uri="{FF2B5EF4-FFF2-40B4-BE49-F238E27FC236}">
                <a16:creationId xmlns:a16="http://schemas.microsoft.com/office/drawing/2014/main" id="{87866F21-68B6-40B3-912B-CE5650840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48691"/>
            <a:ext cx="4094922" cy="54598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830E2AE-38AD-41BB-B70F-4EDD8480E9F9}"/>
              </a:ext>
            </a:extLst>
          </p:cNvPr>
          <p:cNvSpPr/>
          <p:nvPr/>
        </p:nvSpPr>
        <p:spPr>
          <a:xfrm>
            <a:off x="6248400" y="3733800"/>
            <a:ext cx="4030270" cy="461665"/>
          </a:xfrm>
          <a:prstGeom prst="rect">
            <a:avLst/>
          </a:prstGeom>
        </p:spPr>
        <p:txBody>
          <a:bodyPr wrap="none">
            <a:spAutoFit/>
          </a:bodyPr>
          <a:lstStyle/>
          <a:p>
            <a:r>
              <a:rPr lang="en-US" sz="2400" b="1" dirty="0">
                <a:solidFill>
                  <a:schemeClr val="bg1"/>
                </a:solidFill>
                <a:latin typeface="Arial" panose="020B0604020202020204" pitchFamily="34" charset="0"/>
                <a:cs typeface="Arial" panose="020B0604020202020204" pitchFamily="34" charset="0"/>
              </a:rPr>
              <a:t>picture be trying to make?</a:t>
            </a:r>
            <a:endParaRPr lang="en-US" sz="2400" dirty="0"/>
          </a:p>
        </p:txBody>
      </p:sp>
    </p:spTree>
    <p:extLst>
      <p:ext uri="{BB962C8B-B14F-4D97-AF65-F5344CB8AC3E}">
        <p14:creationId xmlns:p14="http://schemas.microsoft.com/office/powerpoint/2010/main" val="3742593935"/>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1.45833E-6 7.40741E-7 L 0.43216 0.00046 " pathEditMode="relative" rAng="0" ptsTypes="AA">
                                      <p:cBhvr>
                                        <p:cTn id="6" dur="2000" fill="hold"/>
                                        <p:tgtEl>
                                          <p:spTgt spid="4"/>
                                        </p:tgtEl>
                                        <p:attrNameLst>
                                          <p:attrName>ppt_x</p:attrName>
                                          <p:attrName>ppt_y</p:attrName>
                                        </p:attrNameLst>
                                      </p:cBhvr>
                                      <p:rCtr x="21602" y="23"/>
                                    </p:animMotion>
                                  </p:childTnLst>
                                </p:cTn>
                              </p:par>
                            </p:childTnLst>
                          </p:cTn>
                        </p:par>
                        <p:par>
                          <p:cTn id="7" fill="hold">
                            <p:stCondLst>
                              <p:cond delay="2000"/>
                            </p:stCondLst>
                            <p:childTnLst>
                              <p:par>
                                <p:cTn id="8" presetID="14" presetClass="entr" presetSubtype="1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96767D-9CA6-4E8C-9804-CADAB4DA9FEC}"/>
              </a:ext>
            </a:extLst>
          </p:cNvPr>
          <p:cNvSpPr/>
          <p:nvPr/>
        </p:nvSpPr>
        <p:spPr>
          <a:xfrm>
            <a:off x="479685" y="704537"/>
            <a:ext cx="2459190" cy="12741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53CC3B5-0472-42DF-B9AB-8A87A99EB963}"/>
              </a:ext>
            </a:extLst>
          </p:cNvPr>
          <p:cNvSpPr/>
          <p:nvPr/>
        </p:nvSpPr>
        <p:spPr>
          <a:xfrm>
            <a:off x="478431" y="1086679"/>
            <a:ext cx="10799169" cy="439650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215AD7A-33C0-4C23-BB45-0DCAD660CB34}"/>
              </a:ext>
            </a:extLst>
          </p:cNvPr>
          <p:cNvSpPr/>
          <p:nvPr/>
        </p:nvSpPr>
        <p:spPr>
          <a:xfrm>
            <a:off x="690466" y="1086679"/>
            <a:ext cx="10084905" cy="427809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And the children of Benjamin did not drive out the Jebusites that inhabited Jerusalem; but the Jebusites dwell with the children of Benjamin in Jerusalem unto this day. </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 Neither did Manasseh drive out the inhabitants of Beth-</a:t>
            </a:r>
            <a:r>
              <a:rPr lang="en-US" sz="1600" dirty="0" err="1">
                <a:solidFill>
                  <a:schemeClr val="bg1"/>
                </a:solidFill>
                <a:latin typeface="Arial" panose="020B0604020202020204" pitchFamily="34" charset="0"/>
                <a:cs typeface="Arial" panose="020B0604020202020204" pitchFamily="34" charset="0"/>
              </a:rPr>
              <a:t>shean</a:t>
            </a:r>
            <a:r>
              <a:rPr lang="en-US" sz="1600" dirty="0">
                <a:solidFill>
                  <a:schemeClr val="bg1"/>
                </a:solidFill>
                <a:latin typeface="Arial" panose="020B0604020202020204" pitchFamily="34" charset="0"/>
                <a:cs typeface="Arial" panose="020B0604020202020204" pitchFamily="34" charset="0"/>
              </a:rPr>
              <a:t> and her towns, nor Taanach and her towns, nor the inhabitants of Dor and her towns, nor the inhabitants of Ibleam and her towns, nor the inhabitants of Megiddo and her towns: but the Canaanites would dwell in that land.</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it came to pass, when Israel was strong, that they put the Canaanites to tribute, and did not utterly drive them out.</a:t>
            </a:r>
          </a:p>
          <a:p>
            <a:pPr algn="just" fontAlgn="base"/>
            <a:r>
              <a:rPr lang="en-US" sz="1600" b="1" dirty="0">
                <a:solidFill>
                  <a:schemeClr val="bg1"/>
                </a:solidFill>
                <a:latin typeface="Arial" panose="020B0604020202020204" pitchFamily="34" charset="0"/>
                <a:cs typeface="Arial" panose="020B0604020202020204" pitchFamily="34" charset="0"/>
              </a:rPr>
              <a:t>29 </a:t>
            </a:r>
            <a:r>
              <a:rPr lang="en-US" sz="1600" dirty="0">
                <a:solidFill>
                  <a:schemeClr val="bg1"/>
                </a:solidFill>
                <a:latin typeface="Arial" panose="020B0604020202020204" pitchFamily="34" charset="0"/>
                <a:cs typeface="Arial" panose="020B0604020202020204" pitchFamily="34" charset="0"/>
              </a:rPr>
              <a:t>¶ Neither did Ephraim drive out the Canaanites that dwelt in Gezer; but the Canaanites dwelt in Gezer among them.</a:t>
            </a:r>
          </a:p>
          <a:p>
            <a:pPr algn="just" fontAlgn="base"/>
            <a:r>
              <a:rPr lang="en-US" sz="1600" b="1" dirty="0">
                <a:solidFill>
                  <a:schemeClr val="bg1"/>
                </a:solidFill>
                <a:latin typeface="Arial" panose="020B0604020202020204" pitchFamily="34" charset="0"/>
                <a:cs typeface="Arial" panose="020B0604020202020204" pitchFamily="34" charset="0"/>
              </a:rPr>
              <a:t>30 </a:t>
            </a:r>
            <a:r>
              <a:rPr lang="en-US" sz="1600" dirty="0">
                <a:solidFill>
                  <a:schemeClr val="bg1"/>
                </a:solidFill>
                <a:latin typeface="Arial" panose="020B0604020202020204" pitchFamily="34" charset="0"/>
                <a:cs typeface="Arial" panose="020B0604020202020204" pitchFamily="34" charset="0"/>
              </a:rPr>
              <a:t>¶ Neither did Zebulun drive out the inhabitants of Kitron, nor the inhabitants of Nahalol; but the Canaanites dwelt among them, and became tributaries.</a:t>
            </a:r>
          </a:p>
          <a:p>
            <a:pPr algn="just" fontAlgn="base"/>
            <a:r>
              <a:rPr lang="en-US" sz="1600" b="1" dirty="0">
                <a:solidFill>
                  <a:schemeClr val="bg1"/>
                </a:solidFill>
                <a:latin typeface="Arial" panose="020B0604020202020204" pitchFamily="34" charset="0"/>
                <a:cs typeface="Arial" panose="020B0604020202020204" pitchFamily="34" charset="0"/>
              </a:rPr>
              <a:t>31 </a:t>
            </a:r>
            <a:r>
              <a:rPr lang="en-US" sz="1600" dirty="0">
                <a:solidFill>
                  <a:schemeClr val="bg1"/>
                </a:solidFill>
                <a:latin typeface="Arial" panose="020B0604020202020204" pitchFamily="34" charset="0"/>
                <a:cs typeface="Arial" panose="020B0604020202020204" pitchFamily="34" charset="0"/>
              </a:rPr>
              <a:t>¶ Neither did Asher drive out the inhabitants of Accho, nor the inhabitants of </a:t>
            </a:r>
            <a:r>
              <a:rPr lang="en-US" sz="1600" dirty="0" err="1">
                <a:solidFill>
                  <a:schemeClr val="bg1"/>
                </a:solidFill>
                <a:latin typeface="Arial" panose="020B0604020202020204" pitchFamily="34" charset="0"/>
                <a:cs typeface="Arial" panose="020B0604020202020204" pitchFamily="34" charset="0"/>
              </a:rPr>
              <a:t>Zidon</a:t>
            </a:r>
            <a:r>
              <a:rPr lang="en-US" sz="1600" dirty="0">
                <a:solidFill>
                  <a:schemeClr val="bg1"/>
                </a:solidFill>
                <a:latin typeface="Arial" panose="020B0604020202020204" pitchFamily="34" charset="0"/>
                <a:cs typeface="Arial" panose="020B0604020202020204" pitchFamily="34" charset="0"/>
              </a:rPr>
              <a:t>, nor of </a:t>
            </a:r>
            <a:r>
              <a:rPr lang="en-US" sz="1600" dirty="0" err="1">
                <a:solidFill>
                  <a:schemeClr val="bg1"/>
                </a:solidFill>
                <a:latin typeface="Arial" panose="020B0604020202020204" pitchFamily="34" charset="0"/>
                <a:cs typeface="Arial" panose="020B0604020202020204" pitchFamily="34" charset="0"/>
              </a:rPr>
              <a:t>Ahlab</a:t>
            </a:r>
            <a:r>
              <a:rPr lang="en-US" sz="1600" dirty="0">
                <a:solidFill>
                  <a:schemeClr val="bg1"/>
                </a:solidFill>
                <a:latin typeface="Arial" panose="020B0604020202020204" pitchFamily="34" charset="0"/>
                <a:cs typeface="Arial" panose="020B0604020202020204" pitchFamily="34" charset="0"/>
              </a:rPr>
              <a:t>, nor of Achzib, nor of Helbah, nor of Aphik, nor of Rehob:</a:t>
            </a:r>
          </a:p>
          <a:p>
            <a:pPr algn="just" fontAlgn="base"/>
            <a:r>
              <a:rPr lang="en-US" sz="1600" b="1" dirty="0">
                <a:solidFill>
                  <a:schemeClr val="bg1"/>
                </a:solidFill>
                <a:latin typeface="Arial" panose="020B0604020202020204" pitchFamily="34" charset="0"/>
                <a:cs typeface="Arial" panose="020B0604020202020204" pitchFamily="34" charset="0"/>
              </a:rPr>
              <a:t>32 </a:t>
            </a:r>
            <a:r>
              <a:rPr lang="en-US" sz="1600" dirty="0">
                <a:solidFill>
                  <a:schemeClr val="bg1"/>
                </a:solidFill>
                <a:latin typeface="Arial" panose="020B0604020202020204" pitchFamily="34" charset="0"/>
                <a:cs typeface="Arial" panose="020B0604020202020204" pitchFamily="34" charset="0"/>
              </a:rPr>
              <a:t>But the Asherites dwelt among the Canaanites, the inhabitants of the land: for they did not drive them out.</a:t>
            </a:r>
          </a:p>
          <a:p>
            <a:pPr algn="just" fontAlgn="base"/>
            <a:r>
              <a:rPr lang="en-US" sz="1600" b="1" dirty="0">
                <a:solidFill>
                  <a:schemeClr val="bg1"/>
                </a:solidFill>
                <a:latin typeface="Arial" panose="020B0604020202020204" pitchFamily="34" charset="0"/>
                <a:cs typeface="Arial" panose="020B0604020202020204" pitchFamily="34" charset="0"/>
              </a:rPr>
              <a:t>33 </a:t>
            </a:r>
            <a:r>
              <a:rPr lang="en-US" sz="1600" dirty="0">
                <a:solidFill>
                  <a:schemeClr val="bg1"/>
                </a:solidFill>
                <a:latin typeface="Arial" panose="020B0604020202020204" pitchFamily="34" charset="0"/>
                <a:cs typeface="Arial" panose="020B0604020202020204" pitchFamily="34" charset="0"/>
              </a:rPr>
              <a:t>¶ Neither did Naphtali drive out the inhabitants of Beth-</a:t>
            </a:r>
            <a:r>
              <a:rPr lang="en-US" sz="1600" dirty="0" err="1">
                <a:solidFill>
                  <a:schemeClr val="bg1"/>
                </a:solidFill>
                <a:latin typeface="Arial" panose="020B0604020202020204" pitchFamily="34" charset="0"/>
                <a:cs typeface="Arial" panose="020B0604020202020204" pitchFamily="34" charset="0"/>
              </a:rPr>
              <a:t>shemesh</a:t>
            </a:r>
            <a:r>
              <a:rPr lang="en-US" sz="1600" dirty="0">
                <a:solidFill>
                  <a:schemeClr val="bg1"/>
                </a:solidFill>
                <a:latin typeface="Arial" panose="020B0604020202020204" pitchFamily="34" charset="0"/>
                <a:cs typeface="Arial" panose="020B0604020202020204" pitchFamily="34" charset="0"/>
              </a:rPr>
              <a:t>, nor the inhabitants of Beth-</a:t>
            </a:r>
            <a:r>
              <a:rPr lang="en-US" sz="1600" dirty="0" err="1">
                <a:solidFill>
                  <a:schemeClr val="bg1"/>
                </a:solidFill>
                <a:latin typeface="Arial" panose="020B0604020202020204" pitchFamily="34" charset="0"/>
                <a:cs typeface="Arial" panose="020B0604020202020204" pitchFamily="34" charset="0"/>
              </a:rPr>
              <a:t>anath</a:t>
            </a:r>
            <a:r>
              <a:rPr lang="en-US" sz="1600" dirty="0">
                <a:solidFill>
                  <a:schemeClr val="bg1"/>
                </a:solidFill>
                <a:latin typeface="Arial" panose="020B0604020202020204" pitchFamily="34" charset="0"/>
                <a:cs typeface="Arial" panose="020B0604020202020204" pitchFamily="34" charset="0"/>
              </a:rPr>
              <a:t>; but he dwelt among the Canaanites, the inhabitants of the land: nevertheless the inhabitants of Beth-</a:t>
            </a:r>
            <a:r>
              <a:rPr lang="en-US" sz="1600" dirty="0" err="1">
                <a:solidFill>
                  <a:schemeClr val="bg1"/>
                </a:solidFill>
                <a:latin typeface="Arial" panose="020B0604020202020204" pitchFamily="34" charset="0"/>
                <a:cs typeface="Arial" panose="020B0604020202020204" pitchFamily="34" charset="0"/>
              </a:rPr>
              <a:t>shemesh</a:t>
            </a:r>
            <a:r>
              <a:rPr lang="en-US" sz="1600" dirty="0">
                <a:solidFill>
                  <a:schemeClr val="bg1"/>
                </a:solidFill>
                <a:latin typeface="Arial" panose="020B0604020202020204" pitchFamily="34" charset="0"/>
                <a:cs typeface="Arial" panose="020B0604020202020204" pitchFamily="34" charset="0"/>
              </a:rPr>
              <a:t> and of Beth-</a:t>
            </a:r>
            <a:r>
              <a:rPr lang="en-US" sz="1600" dirty="0" err="1">
                <a:solidFill>
                  <a:schemeClr val="bg1"/>
                </a:solidFill>
                <a:latin typeface="Arial" panose="020B0604020202020204" pitchFamily="34" charset="0"/>
                <a:cs typeface="Arial" panose="020B0604020202020204" pitchFamily="34" charset="0"/>
              </a:rPr>
              <a:t>anath</a:t>
            </a:r>
            <a:r>
              <a:rPr lang="en-US" sz="1600" dirty="0">
                <a:solidFill>
                  <a:schemeClr val="bg1"/>
                </a:solidFill>
                <a:latin typeface="Arial" panose="020B0604020202020204" pitchFamily="34" charset="0"/>
                <a:cs typeface="Arial" panose="020B0604020202020204" pitchFamily="34" charset="0"/>
              </a:rPr>
              <a:t> became tributaries unto them.</a:t>
            </a:r>
          </a:p>
        </p:txBody>
      </p:sp>
      <p:sp>
        <p:nvSpPr>
          <p:cNvPr id="2" name="Rectangle 1">
            <a:extLst>
              <a:ext uri="{FF2B5EF4-FFF2-40B4-BE49-F238E27FC236}">
                <a16:creationId xmlns:a16="http://schemas.microsoft.com/office/drawing/2014/main" id="{A304282F-DEF9-4103-A8A1-2098D659CA1C}"/>
              </a:ext>
            </a:extLst>
          </p:cNvPr>
          <p:cNvSpPr/>
          <p:nvPr/>
        </p:nvSpPr>
        <p:spPr>
          <a:xfrm>
            <a:off x="702365" y="738637"/>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1:21, 27-33</a:t>
            </a:r>
          </a:p>
        </p:txBody>
      </p:sp>
      <p:sp>
        <p:nvSpPr>
          <p:cNvPr id="5" name="Rectangle 4">
            <a:extLst>
              <a:ext uri="{FF2B5EF4-FFF2-40B4-BE49-F238E27FC236}">
                <a16:creationId xmlns:a16="http://schemas.microsoft.com/office/drawing/2014/main" id="{A6C63738-5498-4628-9348-F8367932A199}"/>
              </a:ext>
            </a:extLst>
          </p:cNvPr>
          <p:cNvSpPr/>
          <p:nvPr/>
        </p:nvSpPr>
        <p:spPr>
          <a:xfrm>
            <a:off x="690466" y="5629222"/>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from Judges 1:21, 27-33?</a:t>
            </a:r>
          </a:p>
        </p:txBody>
      </p:sp>
    </p:spTree>
    <p:extLst>
      <p:ext uri="{BB962C8B-B14F-4D97-AF65-F5344CB8AC3E}">
        <p14:creationId xmlns:p14="http://schemas.microsoft.com/office/powerpoint/2010/main" val="3645729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2BF8CB-41F7-4DFD-B9A9-E059C8A04B8E}"/>
              </a:ext>
            </a:extLst>
          </p:cNvPr>
          <p:cNvSpPr/>
          <p:nvPr/>
        </p:nvSpPr>
        <p:spPr>
          <a:xfrm>
            <a:off x="1085515" y="1863641"/>
            <a:ext cx="51603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new generation of Israelites do?</a:t>
            </a:r>
          </a:p>
        </p:txBody>
      </p:sp>
      <p:sp>
        <p:nvSpPr>
          <p:cNvPr id="12" name="Rectangle 11">
            <a:extLst>
              <a:ext uri="{FF2B5EF4-FFF2-40B4-BE49-F238E27FC236}">
                <a16:creationId xmlns:a16="http://schemas.microsoft.com/office/drawing/2014/main" id="{0E75F6A0-ADDD-47C4-A2C6-45E42258CC32}"/>
              </a:ext>
            </a:extLst>
          </p:cNvPr>
          <p:cNvSpPr/>
          <p:nvPr/>
        </p:nvSpPr>
        <p:spPr>
          <a:xfrm>
            <a:off x="794479" y="3841257"/>
            <a:ext cx="1903150" cy="852828"/>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C354DD31-3D06-4E53-A909-C83229F8D640}"/>
              </a:ext>
            </a:extLst>
          </p:cNvPr>
          <p:cNvSpPr/>
          <p:nvPr/>
        </p:nvSpPr>
        <p:spPr>
          <a:xfrm>
            <a:off x="794479" y="4144539"/>
            <a:ext cx="9983449" cy="1553580"/>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00F5F6-49C9-4336-A2FB-B32B7D2192EC}"/>
              </a:ext>
            </a:extLst>
          </p:cNvPr>
          <p:cNvSpPr/>
          <p:nvPr/>
        </p:nvSpPr>
        <p:spPr>
          <a:xfrm>
            <a:off x="914399" y="826070"/>
            <a:ext cx="1659429" cy="852828"/>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1F44F134-9A07-4E92-9F2B-EFDD67CB0349}"/>
              </a:ext>
            </a:extLst>
          </p:cNvPr>
          <p:cNvSpPr/>
          <p:nvPr/>
        </p:nvSpPr>
        <p:spPr>
          <a:xfrm>
            <a:off x="914399" y="1159881"/>
            <a:ext cx="9863529" cy="198537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54AE14E-4F24-4241-A0A8-A10F1AF65BA1}"/>
              </a:ext>
            </a:extLst>
          </p:cNvPr>
          <p:cNvSpPr/>
          <p:nvPr/>
        </p:nvSpPr>
        <p:spPr>
          <a:xfrm>
            <a:off x="914399" y="1114911"/>
            <a:ext cx="9753600"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an angel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came up from Gilgal to </a:t>
            </a:r>
            <a:r>
              <a:rPr lang="en-US" dirty="0" err="1">
                <a:solidFill>
                  <a:schemeClr val="bg1"/>
                </a:solidFill>
                <a:latin typeface="Arial" panose="020B0604020202020204" pitchFamily="34" charset="0"/>
                <a:cs typeface="Arial" panose="020B0604020202020204" pitchFamily="34" charset="0"/>
              </a:rPr>
              <a:t>Bochim</a:t>
            </a:r>
            <a:r>
              <a:rPr lang="en-US" dirty="0">
                <a:solidFill>
                  <a:schemeClr val="bg1"/>
                </a:solidFill>
                <a:latin typeface="Arial" panose="020B0604020202020204" pitchFamily="34" charset="0"/>
                <a:cs typeface="Arial" panose="020B0604020202020204" pitchFamily="34" charset="0"/>
              </a:rPr>
              <a:t>, and said, I made you to go up out of Egypt, and have brought you unto the land which I sware unto your fathers; and I said, I will never break my covenant with you.</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ye shall make no league with the inhabitants of this land; ye shall throw down their altars: but ye have not obeyed my voice: why have ye done this?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Wherefore I also said, I will not drive them out from before you; but they shall be as thorns in your sides, and their gods shall be a snare unto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B05C214-AB94-4F5A-8450-6732F16475AA}"/>
              </a:ext>
            </a:extLst>
          </p:cNvPr>
          <p:cNvSpPr/>
          <p:nvPr/>
        </p:nvSpPr>
        <p:spPr>
          <a:xfrm>
            <a:off x="914399" y="3390107"/>
            <a:ext cx="7553739"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associate with evil influences and temptations, then …</a:t>
            </a:r>
            <a:endParaRPr lang="en-US"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E1F1828-005A-466B-9368-BFF546A93483}"/>
              </a:ext>
            </a:extLst>
          </p:cNvPr>
          <p:cNvSpPr/>
          <p:nvPr/>
        </p:nvSpPr>
        <p:spPr>
          <a:xfrm>
            <a:off x="914399" y="826070"/>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2:1-3 </a:t>
            </a:r>
          </a:p>
        </p:txBody>
      </p:sp>
      <p:sp>
        <p:nvSpPr>
          <p:cNvPr id="6" name="Rectangle 5">
            <a:extLst>
              <a:ext uri="{FF2B5EF4-FFF2-40B4-BE49-F238E27FC236}">
                <a16:creationId xmlns:a16="http://schemas.microsoft.com/office/drawing/2014/main" id="{F754DBDA-00FA-480A-97CC-F4FF072D4D73}"/>
              </a:ext>
            </a:extLst>
          </p:cNvPr>
          <p:cNvSpPr/>
          <p:nvPr/>
        </p:nvSpPr>
        <p:spPr>
          <a:xfrm>
            <a:off x="914399" y="3824739"/>
            <a:ext cx="190315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2:11-13 </a:t>
            </a:r>
          </a:p>
        </p:txBody>
      </p:sp>
      <p:sp>
        <p:nvSpPr>
          <p:cNvPr id="7" name="Rectangle 6">
            <a:extLst>
              <a:ext uri="{FF2B5EF4-FFF2-40B4-BE49-F238E27FC236}">
                <a16:creationId xmlns:a16="http://schemas.microsoft.com/office/drawing/2014/main" id="{8CCC6C71-B16B-4F3B-80CA-347F859CC31A}"/>
              </a:ext>
            </a:extLst>
          </p:cNvPr>
          <p:cNvSpPr/>
          <p:nvPr/>
        </p:nvSpPr>
        <p:spPr>
          <a:xfrm>
            <a:off x="914399" y="4144539"/>
            <a:ext cx="97536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 And the children of Israel did evil in the sight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served Baalim:</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And they forsook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God of their fathers, which brought them out of the land of Egypt, and followed other gods, of the gods of the people that were round about them, and bowed themselves unto them, and provoked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to anger.</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And they forsook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served Baal and Ashtaroth.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7833619"/>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1.04167E-6 -1.11111E-6 L -0.01172 0.59537 " pathEditMode="relative" rAng="0" ptsTypes="AA">
                                      <p:cBhvr>
                                        <p:cTn id="37" dur="3000" fill="hold"/>
                                        <p:tgtEl>
                                          <p:spTgt spid="8"/>
                                        </p:tgtEl>
                                        <p:attrNameLst>
                                          <p:attrName>ppt_x</p:attrName>
                                          <p:attrName>ppt_y</p:attrName>
                                        </p:attrNameLst>
                                      </p:cBhvr>
                                      <p:rCtr x="-586" y="297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1" grpId="0" animBg="1"/>
      <p:bldP spid="4"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25AE08-5F80-4B27-8F90-A684B546311C}"/>
              </a:ext>
            </a:extLst>
          </p:cNvPr>
          <p:cNvSpPr/>
          <p:nvPr/>
        </p:nvSpPr>
        <p:spPr>
          <a:xfrm>
            <a:off x="3149326" y="968273"/>
            <a:ext cx="889987"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Baalim</a:t>
            </a:r>
          </a:p>
        </p:txBody>
      </p:sp>
      <p:sp>
        <p:nvSpPr>
          <p:cNvPr id="4" name="Rectangle 3">
            <a:extLst>
              <a:ext uri="{FF2B5EF4-FFF2-40B4-BE49-F238E27FC236}">
                <a16:creationId xmlns:a16="http://schemas.microsoft.com/office/drawing/2014/main" id="{569B917D-035E-447E-A507-F5B6710AE5A3}"/>
              </a:ext>
            </a:extLst>
          </p:cNvPr>
          <p:cNvSpPr/>
          <p:nvPr/>
        </p:nvSpPr>
        <p:spPr>
          <a:xfrm>
            <a:off x="6838449" y="968273"/>
            <a:ext cx="736099" cy="369332"/>
          </a:xfrm>
          <a:prstGeom prst="rect">
            <a:avLst/>
          </a:prstGeom>
        </p:spPr>
        <p:txBody>
          <a:bodyPr wrap="none">
            <a:spAutoFit/>
          </a:bodyPr>
          <a:lstStyle/>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Baal</a:t>
            </a:r>
          </a:p>
        </p:txBody>
      </p:sp>
      <p:cxnSp>
        <p:nvCxnSpPr>
          <p:cNvPr id="6" name="Straight Arrow Connector 5">
            <a:extLst>
              <a:ext uri="{FF2B5EF4-FFF2-40B4-BE49-F238E27FC236}">
                <a16:creationId xmlns:a16="http://schemas.microsoft.com/office/drawing/2014/main" id="{0B016215-8F61-43D8-995D-D64E0D4706FE}"/>
              </a:ext>
            </a:extLst>
          </p:cNvPr>
          <p:cNvCxnSpPr/>
          <p:nvPr/>
        </p:nvCxnSpPr>
        <p:spPr>
          <a:xfrm>
            <a:off x="4227443" y="1152939"/>
            <a:ext cx="2385392"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5F18D5B-8E86-44CA-B5C1-8E5074E09A0D}"/>
              </a:ext>
            </a:extLst>
          </p:cNvPr>
          <p:cNvSpPr/>
          <p:nvPr/>
        </p:nvSpPr>
        <p:spPr>
          <a:xfrm>
            <a:off x="1208446" y="1707081"/>
            <a:ext cx="605806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would you complete the principle on the board? </a:t>
            </a:r>
          </a:p>
        </p:txBody>
      </p:sp>
      <p:sp>
        <p:nvSpPr>
          <p:cNvPr id="8" name="Rectangle 7">
            <a:extLst>
              <a:ext uri="{FF2B5EF4-FFF2-40B4-BE49-F238E27FC236}">
                <a16:creationId xmlns:a16="http://schemas.microsoft.com/office/drawing/2014/main" id="{49BDF417-A2E8-4574-B046-518B11C356A0}"/>
              </a:ext>
            </a:extLst>
          </p:cNvPr>
          <p:cNvSpPr/>
          <p:nvPr/>
        </p:nvSpPr>
        <p:spPr>
          <a:xfrm>
            <a:off x="1189480" y="2122723"/>
            <a:ext cx="6755308" cy="353943"/>
          </a:xfrm>
          <a:prstGeom prst="rect">
            <a:avLst/>
          </a:prstGeom>
        </p:spPr>
        <p:txBody>
          <a:bodyPr wrap="square">
            <a:spAutoFit/>
          </a:bodyPr>
          <a:lstStyle/>
          <a:p>
            <a:pPr algn="just"/>
            <a:r>
              <a:rPr lang="en-US" sz="1700"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choose to associate with evil influences and temptations, then</a:t>
            </a:r>
          </a:p>
        </p:txBody>
      </p:sp>
      <p:pic>
        <p:nvPicPr>
          <p:cNvPr id="9" name="Picture 2" descr="https://www.lds.org/bc/content/shared/content/images/gospel-library/manual/PD60004368/PD60004368_000_c04-L78-CycleOfSin.jpg">
            <a:extLst>
              <a:ext uri="{FF2B5EF4-FFF2-40B4-BE49-F238E27FC236}">
                <a16:creationId xmlns:a16="http://schemas.microsoft.com/office/drawing/2014/main" id="{118A08C5-DAF2-430D-BFB7-DF197E291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709" y="3047138"/>
            <a:ext cx="8152546" cy="303385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414F9CD-B142-4822-A787-C03979DD91F1}"/>
              </a:ext>
            </a:extLst>
          </p:cNvPr>
          <p:cNvSpPr/>
          <p:nvPr/>
        </p:nvSpPr>
        <p:spPr>
          <a:xfrm>
            <a:off x="7698310" y="2123664"/>
            <a:ext cx="2608406" cy="369332"/>
          </a:xfrm>
          <a:prstGeom prst="rect">
            <a:avLst/>
          </a:prstGeom>
        </p:spPr>
        <p:txBody>
          <a:bodyPr wrap="none">
            <a:spAutoFit/>
          </a:bodyPr>
          <a:lstStyle/>
          <a:p>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may lead us to sin.</a:t>
            </a:r>
            <a:endParaRPr lang="en-US" dirty="0"/>
          </a:p>
        </p:txBody>
      </p:sp>
    </p:spTree>
    <p:extLst>
      <p:ext uri="{BB962C8B-B14F-4D97-AF65-F5344CB8AC3E}">
        <p14:creationId xmlns:p14="http://schemas.microsoft.com/office/powerpoint/2010/main" val="269946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par>
                          <p:cTn id="27" fill="hold">
                            <p:stCondLst>
                              <p:cond delay="1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3000" fill="hold"/>
                                        <p:tgtEl>
                                          <p:spTgt spid="9"/>
                                        </p:tgtEl>
                                        <p:attrNameLst>
                                          <p:attrName>ppt_w</p:attrName>
                                        </p:attrNameLst>
                                      </p:cBhvr>
                                      <p:tavLst>
                                        <p:tav tm="0">
                                          <p:val>
                                            <p:fltVal val="0"/>
                                          </p:val>
                                        </p:tav>
                                        <p:tav tm="100000">
                                          <p:val>
                                            <p:strVal val="#ppt_w"/>
                                          </p:val>
                                        </p:tav>
                                      </p:tavLst>
                                    </p:anim>
                                    <p:anim calcmode="lin" valueType="num">
                                      <p:cBhvr>
                                        <p:cTn id="40" dur="3000" fill="hold"/>
                                        <p:tgtEl>
                                          <p:spTgt spid="9"/>
                                        </p:tgtEl>
                                        <p:attrNameLst>
                                          <p:attrName>ppt_h</p:attrName>
                                        </p:attrNameLst>
                                      </p:cBhvr>
                                      <p:tavLst>
                                        <p:tav tm="0">
                                          <p:val>
                                            <p:fltVal val="0"/>
                                          </p:val>
                                        </p:tav>
                                        <p:tav tm="100000">
                                          <p:val>
                                            <p:strVal val="#ppt_h"/>
                                          </p:val>
                                        </p:tav>
                                      </p:tavLst>
                                    </p:anim>
                                    <p:animEffect transition="in" filter="fade">
                                      <p:cBhvr>
                                        <p:cTn id="4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74A02D-52A3-4CA9-BD37-DF7361FA0C8F}"/>
              </a:ext>
            </a:extLst>
          </p:cNvPr>
          <p:cNvSpPr/>
          <p:nvPr/>
        </p:nvSpPr>
        <p:spPr>
          <a:xfrm>
            <a:off x="1742661" y="2136338"/>
            <a:ext cx="8706678" cy="2585323"/>
          </a:xfrm>
          <a:prstGeom prst="rect">
            <a:avLst/>
          </a:prstGeom>
        </p:spPr>
        <p:txBody>
          <a:bodyPr wrap="square">
            <a:spAutoFit/>
          </a:bodyPr>
          <a:lstStyle/>
          <a:p>
            <a:pPr algn="ctr" fontAlgn="base"/>
            <a:r>
              <a:rPr lang="en-US" sz="5400" b="1" dirty="0">
                <a:solidFill>
                  <a:schemeClr val="accent2">
                    <a:lumMod val="50000"/>
                  </a:schemeClr>
                </a:solidFill>
                <a:latin typeface="Yu Gothic UI Light" panose="020B0300000000000000" pitchFamily="34" charset="-128"/>
                <a:ea typeface="Yu Gothic UI Light" panose="020B0300000000000000" pitchFamily="34" charset="-128"/>
              </a:rPr>
              <a:t>“In obedience to the Lord, Gideon removes false idols and prepares for battle”</a:t>
            </a:r>
            <a:endParaRPr lang="en-US" sz="5400" b="1" dirty="0">
              <a:solidFill>
                <a:schemeClr val="accent2">
                  <a:lumMod val="50000"/>
                </a:schemeClr>
              </a:solidFill>
              <a:effectLst/>
              <a:latin typeface="Yu Gothic UI Light" panose="020B0300000000000000" pitchFamily="34" charset="-128"/>
              <a:ea typeface="Yu Gothic UI Light" panose="020B0300000000000000" pitchFamily="34" charset="-128"/>
            </a:endParaRPr>
          </a:p>
        </p:txBody>
      </p:sp>
      <p:sp>
        <p:nvSpPr>
          <p:cNvPr id="4" name="Rectangle 3">
            <a:extLst>
              <a:ext uri="{FF2B5EF4-FFF2-40B4-BE49-F238E27FC236}">
                <a16:creationId xmlns:a16="http://schemas.microsoft.com/office/drawing/2014/main" id="{6A7B7CCD-B8F9-4883-9ACF-4C78AADCF60D}"/>
              </a:ext>
            </a:extLst>
          </p:cNvPr>
          <p:cNvSpPr/>
          <p:nvPr/>
        </p:nvSpPr>
        <p:spPr>
          <a:xfrm>
            <a:off x="914400" y="968273"/>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Judges 6:17-40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5525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A915953-4D8B-4AB8-9F82-E4F267D1060C}"/>
              </a:ext>
            </a:extLst>
          </p:cNvPr>
          <p:cNvSpPr/>
          <p:nvPr/>
        </p:nvSpPr>
        <p:spPr>
          <a:xfrm>
            <a:off x="914387" y="909227"/>
            <a:ext cx="1881815" cy="746511"/>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B8324E8-5FF2-4680-B978-FE9EBB35CC3F}"/>
              </a:ext>
            </a:extLst>
          </p:cNvPr>
          <p:cNvSpPr/>
          <p:nvPr/>
        </p:nvSpPr>
        <p:spPr>
          <a:xfrm>
            <a:off x="914394" y="1284597"/>
            <a:ext cx="9713841" cy="1801296"/>
          </a:xfrm>
          <a:prstGeom prst="roundRect">
            <a:avLst/>
          </a:prstGeom>
          <a:solidFill>
            <a:srgbClr val="D6E5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D975720-63CA-4B3F-BB88-57CFCE603453}"/>
              </a:ext>
            </a:extLst>
          </p:cNvPr>
          <p:cNvSpPr/>
          <p:nvPr/>
        </p:nvSpPr>
        <p:spPr>
          <a:xfrm>
            <a:off x="914400" y="968273"/>
            <a:ext cx="19159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Judges 6:25-26 </a:t>
            </a:r>
          </a:p>
        </p:txBody>
      </p:sp>
      <p:sp>
        <p:nvSpPr>
          <p:cNvPr id="4" name="Rectangle 3">
            <a:extLst>
              <a:ext uri="{FF2B5EF4-FFF2-40B4-BE49-F238E27FC236}">
                <a16:creationId xmlns:a16="http://schemas.microsoft.com/office/drawing/2014/main" id="{6B3072CC-6BD7-4BEC-B6EC-2ACA7748A635}"/>
              </a:ext>
            </a:extLst>
          </p:cNvPr>
          <p:cNvSpPr/>
          <p:nvPr/>
        </p:nvSpPr>
        <p:spPr>
          <a:xfrm>
            <a:off x="914387" y="3217551"/>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Gideon to do?</a:t>
            </a:r>
          </a:p>
        </p:txBody>
      </p:sp>
      <p:sp>
        <p:nvSpPr>
          <p:cNvPr id="5" name="Rectangle 4">
            <a:extLst>
              <a:ext uri="{FF2B5EF4-FFF2-40B4-BE49-F238E27FC236}">
                <a16:creationId xmlns:a16="http://schemas.microsoft.com/office/drawing/2014/main" id="{314F4D95-4313-4212-9971-DE37BC3F746C}"/>
              </a:ext>
            </a:extLst>
          </p:cNvPr>
          <p:cNvSpPr/>
          <p:nvPr/>
        </p:nvSpPr>
        <p:spPr>
          <a:xfrm>
            <a:off x="914399" y="1284597"/>
            <a:ext cx="971384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 And it came to pass the same night,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him, Take thy father’s young bullock, even the second bullock of seven years old, and throw down the altar of Baal that thy father hath, and cut down the grove that is by it:</a:t>
            </a:r>
          </a:p>
          <a:p>
            <a:pPr algn="just" fontAlgn="base"/>
            <a:r>
              <a:rPr lang="en-US" b="1" dirty="0">
                <a:solidFill>
                  <a:schemeClr val="bg1"/>
                </a:solidFill>
                <a:latin typeface="Arial" panose="020B0604020202020204" pitchFamily="34" charset="0"/>
                <a:cs typeface="Arial" panose="020B0604020202020204" pitchFamily="34" charset="0"/>
              </a:rPr>
              <a:t>26 </a:t>
            </a:r>
            <a:r>
              <a:rPr lang="en-US" dirty="0">
                <a:solidFill>
                  <a:schemeClr val="bg1"/>
                </a:solidFill>
                <a:latin typeface="Arial" panose="020B0604020202020204" pitchFamily="34" charset="0"/>
                <a:cs typeface="Arial" panose="020B0604020202020204" pitchFamily="34" charset="0"/>
              </a:rPr>
              <a:t>And build an altar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upon the top of this rock, in the ordered place, and take the second bullock, and offer a burnt sacrifice with the wood of the grove which thou shalt cut down.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BC9CF9D-36A4-4D01-B8BC-3D5D181F9B7A}"/>
              </a:ext>
            </a:extLst>
          </p:cNvPr>
          <p:cNvSpPr/>
          <p:nvPr/>
        </p:nvSpPr>
        <p:spPr>
          <a:xfrm>
            <a:off x="914392" y="3762360"/>
            <a:ext cx="9713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was important for Gideon to destroy the altar of the false god Baal, which the Israelites had made, before he gathered an army to drive out the Midianites?</a:t>
            </a:r>
          </a:p>
        </p:txBody>
      </p:sp>
      <p:sp>
        <p:nvSpPr>
          <p:cNvPr id="7" name="Rectangle 6">
            <a:extLst>
              <a:ext uri="{FF2B5EF4-FFF2-40B4-BE49-F238E27FC236}">
                <a16:creationId xmlns:a16="http://schemas.microsoft.com/office/drawing/2014/main" id="{412E6AFC-A1EA-465F-99C5-18E82686F3B6}"/>
              </a:ext>
            </a:extLst>
          </p:cNvPr>
          <p:cNvSpPr/>
          <p:nvPr/>
        </p:nvSpPr>
        <p:spPr>
          <a:xfrm>
            <a:off x="914387" y="4615937"/>
            <a:ext cx="78187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Lord’s instruction to Gideon? </a:t>
            </a:r>
          </a:p>
        </p:txBody>
      </p:sp>
      <p:sp>
        <p:nvSpPr>
          <p:cNvPr id="9" name="Rectangle 8">
            <a:extLst>
              <a:ext uri="{FF2B5EF4-FFF2-40B4-BE49-F238E27FC236}">
                <a16:creationId xmlns:a16="http://schemas.microsoft.com/office/drawing/2014/main" id="{7836F4AF-BC21-40FA-8C99-CAE2FEC4B0D0}"/>
              </a:ext>
            </a:extLst>
          </p:cNvPr>
          <p:cNvSpPr/>
          <p:nvPr/>
        </p:nvSpPr>
        <p:spPr>
          <a:xfrm>
            <a:off x="914394" y="5192515"/>
            <a:ext cx="971384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it important to not just remove evil habits or practices from our lives but to replace them with righteous practices?</a:t>
            </a:r>
          </a:p>
        </p:txBody>
      </p:sp>
    </p:spTree>
    <p:extLst>
      <p:ext uri="{BB962C8B-B14F-4D97-AF65-F5344CB8AC3E}">
        <p14:creationId xmlns:p14="http://schemas.microsoft.com/office/powerpoint/2010/main" val="286961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1763</Words>
  <Application>Microsoft Office PowerPoint</Application>
  <PresentationFormat>Widescreen</PresentationFormat>
  <Paragraphs>81</Paragraphs>
  <Slides>16</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Yu Gothic UI Light</vt:lpstr>
      <vt:lpstr>Arial</vt:lpstr>
      <vt:lpstr>Blackadder ITC</vt:lpstr>
      <vt:lpstr>Calibri</vt:lpstr>
      <vt:lpstr>Calibri Light</vt:lpstr>
      <vt:lpstr>Ink Free</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4454</cp:revision>
  <dcterms:created xsi:type="dcterms:W3CDTF">2018-08-29T04:26:39Z</dcterms:created>
  <dcterms:modified xsi:type="dcterms:W3CDTF">2022-02-05T00:59:29Z</dcterms:modified>
</cp:coreProperties>
</file>