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9E918A-661C-4898-B4C8-5DC1727F599E}"/>
              </a:ext>
            </a:extLst>
          </p:cNvPr>
          <p:cNvSpPr/>
          <p:nvPr/>
        </p:nvSpPr>
        <p:spPr>
          <a:xfrm>
            <a:off x="2054087" y="2367171"/>
            <a:ext cx="8083826" cy="2123658"/>
          </a:xfrm>
          <a:prstGeom prst="rect">
            <a:avLst/>
          </a:prstGeom>
        </p:spPr>
        <p:txBody>
          <a:bodyPr wrap="square">
            <a:spAutoFit/>
          </a:bodyPr>
          <a:lstStyle/>
          <a:p>
            <a:pPr algn="ctr" fontAlgn="base"/>
            <a:r>
              <a:rPr lang="en-US" sz="4400" b="1" dirty="0">
                <a:solidFill>
                  <a:srgbClr val="FF0000"/>
                </a:solidFill>
                <a:latin typeface="Arial" panose="020B0604020202020204" pitchFamily="34" charset="0"/>
                <a:cs typeface="Arial" panose="020B0604020202020204" pitchFamily="34" charset="0"/>
              </a:rPr>
              <a:t>“Achan’s disobedience leads to Israel’s defeat by the people of Ai”</a:t>
            </a:r>
            <a:endParaRPr lang="en-US" sz="4400" b="1" dirty="0">
              <a:solidFill>
                <a:srgbClr val="FF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08D5893-FCF8-4C6C-8B9F-7B522E454C9E}"/>
              </a:ext>
            </a:extLst>
          </p:cNvPr>
          <p:cNvSpPr/>
          <p:nvPr/>
        </p:nvSpPr>
        <p:spPr>
          <a:xfrm>
            <a:off x="1039095" y="779683"/>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5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93F4B-52FE-4D92-B589-DADF91B8B0FC}"/>
              </a:ext>
            </a:extLst>
          </p:cNvPr>
          <p:cNvSpPr/>
          <p:nvPr/>
        </p:nvSpPr>
        <p:spPr>
          <a:xfrm>
            <a:off x="5926827" y="1480790"/>
            <a:ext cx="4200939"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wanted to do if you saw some valuable items in Jericho?</a:t>
            </a:r>
          </a:p>
        </p:txBody>
      </p:sp>
      <p:sp>
        <p:nvSpPr>
          <p:cNvPr id="8" name="Rectangle 7">
            <a:extLst>
              <a:ext uri="{FF2B5EF4-FFF2-40B4-BE49-F238E27FC236}">
                <a16:creationId xmlns:a16="http://schemas.microsoft.com/office/drawing/2014/main" id="{2CEF0ADF-1593-42C4-9612-E1C44FA57273}"/>
              </a:ext>
            </a:extLst>
          </p:cNvPr>
          <p:cNvSpPr/>
          <p:nvPr/>
        </p:nvSpPr>
        <p:spPr>
          <a:xfrm>
            <a:off x="640668" y="2400516"/>
            <a:ext cx="1465074" cy="923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398C478-26AB-4375-B85A-8670E97A801E}"/>
              </a:ext>
            </a:extLst>
          </p:cNvPr>
          <p:cNvSpPr/>
          <p:nvPr/>
        </p:nvSpPr>
        <p:spPr>
          <a:xfrm>
            <a:off x="640668" y="2750296"/>
            <a:ext cx="4275889" cy="21497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www.lds.org/bc/content/shared/content/images/gospel-library/manual/PD60004368/13478_000_c03-L74-CloakCoins.jpg">
            <a:extLst>
              <a:ext uri="{FF2B5EF4-FFF2-40B4-BE49-F238E27FC236}">
                <a16:creationId xmlns:a16="http://schemas.microsoft.com/office/drawing/2014/main" id="{0D707307-E122-421D-8733-2BAE72B18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835" y="1152939"/>
            <a:ext cx="5876925" cy="4333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C2C2CC-B0F3-4DF5-9DB7-C29E04397C74}"/>
              </a:ext>
            </a:extLst>
          </p:cNvPr>
          <p:cNvSpPr/>
          <p:nvPr/>
        </p:nvSpPr>
        <p:spPr>
          <a:xfrm>
            <a:off x="715618" y="2690336"/>
            <a:ext cx="4061377"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the children of Israel committed a trespass in the accursed thing: for Achan, the son of Carmi, the son of Zabdi, the son of Zerah, of the tribe of Judah, took of the accursed thing: and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kindled against the children of Israel.</a:t>
            </a:r>
          </a:p>
        </p:txBody>
      </p:sp>
      <p:sp>
        <p:nvSpPr>
          <p:cNvPr id="6" name="Rectangle 5">
            <a:extLst>
              <a:ext uri="{FF2B5EF4-FFF2-40B4-BE49-F238E27FC236}">
                <a16:creationId xmlns:a16="http://schemas.microsoft.com/office/drawing/2014/main" id="{DFEA4F25-1BB2-44C4-A925-8AA97F3FEDC5}"/>
              </a:ext>
            </a:extLst>
          </p:cNvPr>
          <p:cNvSpPr/>
          <p:nvPr/>
        </p:nvSpPr>
        <p:spPr>
          <a:xfrm>
            <a:off x="715618" y="2400516"/>
            <a:ext cx="13901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CED183-0F4D-48A0-A42A-0106C2AFCC30}"/>
              </a:ext>
            </a:extLst>
          </p:cNvPr>
          <p:cNvSpPr/>
          <p:nvPr/>
        </p:nvSpPr>
        <p:spPr>
          <a:xfrm>
            <a:off x="715618" y="5011481"/>
            <a:ext cx="40613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choice did Achan make? What was wrong with his choice?</a:t>
            </a:r>
          </a:p>
        </p:txBody>
      </p:sp>
    </p:spTree>
    <p:extLst>
      <p:ext uri="{BB962C8B-B14F-4D97-AF65-F5344CB8AC3E}">
        <p14:creationId xmlns:p14="http://schemas.microsoft.com/office/powerpoint/2010/main" val="3219742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grpId="0" nodeType="clickEffect">
                                  <p:stCondLst>
                                    <p:cond delay="0"/>
                                  </p:stCondLst>
                                  <p:childTnLst>
                                    <p:animMotion origin="layout" path="M -0.02591 -0.01852 C -0.01106 -0.00972 0.00599 -0.00092 0.01328 0.01019 C 0.02071 0.02246 0.02435 0.03681 0.02826 0.05116 C 0.0319 0.06551 0.02826 0.07801 0.02435 0.09121 C 0.02071 0.10324 0.01524 0.11667 0.00209 0.12778 C -0.00911 0.13866 -0.02786 0.14769 -0.04817 0.1544 C -0.06692 0.16111 -0.08932 0.16551 -0.11172 0.16783 C -0.13398 0.16991 -0.15664 0.16991 -0.17695 0.16783 C -0.19935 0.16551 -0.22005 0.16019 -0.23685 0.15116 C -0.25351 0.14329 -0.26836 0.13334 -0.27591 0.12107 C -0.28541 0.10996 -0.28906 0.09468 -0.28906 0.08218 C -0.29101 0.07014 -0.28906 0.05556 -0.27955 0.04352 C -0.27031 0.03241 -0.25351 0.02338 -0.23125 0.01921 C -0.20885 0.01574 -0.18619 0.02014 -0.17148 0.02778 C -0.15833 0.03588 -0.14909 0.04792 -0.14713 0.06227 C -0.14713 0.07685 -0.14909 0.09005 -0.15833 0.10139 C -0.16784 0.11227 -0.16588 0.11435 -0.20325 0.12894 C -0.23685 0.14445 -0.27031 0.14005 -0.29101 0.14097 C -0.31132 0.14097 -0.32812 0.13681 -0.34882 0.13241 C -0.37109 0.12662 -0.38984 0.11667 -0.40273 0.10764 C -0.41588 0.09908 -0.42148 0.08796 -0.42903 0.07014 C -0.4345 0.05232 -0.4345 0.04352 -0.4345 0.03009 C -0.4345 0.0169 -0.4345 0.00347 -0.4345 -0.00972 " pathEditMode="relative" rAng="0" ptsTypes="AAAAAAAAAAAAAAAAAAAAAAA">
                                      <p:cBhvr>
                                        <p:cTn id="6" dur="2000" fill="hold"/>
                                        <p:tgtEl>
                                          <p:spTgt spid="2"/>
                                        </p:tgtEl>
                                        <p:attrNameLst>
                                          <p:attrName>ppt_x</p:attrName>
                                          <p:attrName>ppt_y</p:attrName>
                                        </p:attrNameLst>
                                      </p:cBhvr>
                                      <p:rCtr x="-17643" y="939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3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3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7" grpId="0" animBg="1"/>
      <p:bldP spid="4" grpId="0"/>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FD6C5-02D3-4074-B44E-73EC89560AA9}"/>
              </a:ext>
            </a:extLst>
          </p:cNvPr>
          <p:cNvSpPr/>
          <p:nvPr/>
        </p:nvSpPr>
        <p:spPr>
          <a:xfrm>
            <a:off x="887896" y="4232618"/>
            <a:ext cx="99391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Israelites send fewer soldiers against the city of Ai than they sent against Jericho?</a:t>
            </a:r>
          </a:p>
        </p:txBody>
      </p:sp>
      <p:sp>
        <p:nvSpPr>
          <p:cNvPr id="8" name="Rectangle 7">
            <a:extLst>
              <a:ext uri="{FF2B5EF4-FFF2-40B4-BE49-F238E27FC236}">
                <a16:creationId xmlns:a16="http://schemas.microsoft.com/office/drawing/2014/main" id="{A4E38A9F-9749-4449-9942-E472AFAB08A8}"/>
              </a:ext>
            </a:extLst>
          </p:cNvPr>
          <p:cNvSpPr/>
          <p:nvPr/>
        </p:nvSpPr>
        <p:spPr>
          <a:xfrm>
            <a:off x="713230" y="856499"/>
            <a:ext cx="1725005" cy="8973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A5AFBA4-5119-41B6-9DA8-42C70A7A49B1}"/>
              </a:ext>
            </a:extLst>
          </p:cNvPr>
          <p:cNvSpPr/>
          <p:nvPr/>
        </p:nvSpPr>
        <p:spPr>
          <a:xfrm>
            <a:off x="719527" y="1182919"/>
            <a:ext cx="10343213" cy="286232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D5D3223-43DF-456D-98C7-CA8FD47F36F0}"/>
              </a:ext>
            </a:extLst>
          </p:cNvPr>
          <p:cNvSpPr/>
          <p:nvPr/>
        </p:nvSpPr>
        <p:spPr>
          <a:xfrm>
            <a:off x="887896" y="1152939"/>
            <a:ext cx="1004514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Joshua sent men from Jericho to Ai, which is beside Beth-</a:t>
            </a:r>
            <a:r>
              <a:rPr lang="en-US" dirty="0" err="1">
                <a:solidFill>
                  <a:schemeClr val="bg1"/>
                </a:solidFill>
                <a:latin typeface="Arial" panose="020B0604020202020204" pitchFamily="34" charset="0"/>
                <a:cs typeface="Arial" panose="020B0604020202020204" pitchFamily="34" charset="0"/>
              </a:rPr>
              <a:t>aven</a:t>
            </a:r>
            <a:r>
              <a:rPr lang="en-US" dirty="0">
                <a:solidFill>
                  <a:schemeClr val="bg1"/>
                </a:solidFill>
                <a:latin typeface="Arial" panose="020B0604020202020204" pitchFamily="34" charset="0"/>
                <a:cs typeface="Arial" panose="020B0604020202020204" pitchFamily="34" charset="0"/>
              </a:rPr>
              <a:t>, on the east side of Beth-el, and spake unto them, saying, Go up and view the country. And the men went up and viewed Ai.</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returned to Joshua, and said unto him, Let not all the people go up; but let about two or three thousand men go up and smite Ai; and make not all the people to labour thither; for they are but few.</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So there went up thither of the people about three thousand men: and they fled before the men of Ai.</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men of Ai smote of them about thirty and six men: for they chased them from before the gate even unto Shebarim, and smote them in the going down: wherefore the hearts of the people melted, and became as water.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D05D72-69CC-4169-84F9-28A77EF13093}"/>
              </a:ext>
            </a:extLst>
          </p:cNvPr>
          <p:cNvSpPr/>
          <p:nvPr/>
        </p:nvSpPr>
        <p:spPr>
          <a:xfrm>
            <a:off x="887896" y="856499"/>
            <a:ext cx="15953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7:2-5</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12CADAA-671F-4AF5-9E24-07623CD6A57A}"/>
              </a:ext>
            </a:extLst>
          </p:cNvPr>
          <p:cNvSpPr/>
          <p:nvPr/>
        </p:nvSpPr>
        <p:spPr>
          <a:xfrm>
            <a:off x="887896" y="5066326"/>
            <a:ext cx="6851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Israelites died in the battle against the men of Ai?</a:t>
            </a:r>
          </a:p>
        </p:txBody>
      </p:sp>
    </p:spTree>
    <p:extLst>
      <p:ext uri="{BB962C8B-B14F-4D97-AF65-F5344CB8AC3E}">
        <p14:creationId xmlns:p14="http://schemas.microsoft.com/office/powerpoint/2010/main" val="307195366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FD0A7-A1C8-417B-826A-A436B508DA86}"/>
              </a:ext>
            </a:extLst>
          </p:cNvPr>
          <p:cNvSpPr/>
          <p:nvPr/>
        </p:nvSpPr>
        <p:spPr>
          <a:xfrm>
            <a:off x="874644" y="939880"/>
            <a:ext cx="1842051" cy="9419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1DE40AD-827B-4847-B81C-9DED39D5738D}"/>
              </a:ext>
            </a:extLst>
          </p:cNvPr>
          <p:cNvSpPr/>
          <p:nvPr/>
        </p:nvSpPr>
        <p:spPr>
          <a:xfrm>
            <a:off x="874643" y="1325217"/>
            <a:ext cx="9660834" cy="1808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988CAF8-8E52-4072-9FDE-88138911178A}"/>
              </a:ext>
            </a:extLst>
          </p:cNvPr>
          <p:cNvSpPr/>
          <p:nvPr/>
        </p:nvSpPr>
        <p:spPr>
          <a:xfrm>
            <a:off x="874643" y="1325217"/>
            <a:ext cx="966083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Israel hath sinned, and they have also transgressed my covenant which I commanded them: for they have even taken of the accursed thing, and have also stolen, and dissembled also, and they have put it even among their own stuff.</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Therefore the children of Israel could not stand before their enemies, but turned their backs before their enemies, because they were accursed: neither will I be with you any more, except ye destroy the accursed from among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6FF3F7-1CA1-4B2B-820D-47E9584F0D8E}"/>
              </a:ext>
            </a:extLst>
          </p:cNvPr>
          <p:cNvSpPr/>
          <p:nvPr/>
        </p:nvSpPr>
        <p:spPr>
          <a:xfrm>
            <a:off x="874643" y="955885"/>
            <a:ext cx="183903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7:11-12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9E0434-031D-44F5-A960-D6C148782ACC}"/>
              </a:ext>
            </a:extLst>
          </p:cNvPr>
          <p:cNvSpPr/>
          <p:nvPr/>
        </p:nvSpPr>
        <p:spPr>
          <a:xfrm>
            <a:off x="874643" y="3133715"/>
            <a:ext cx="71031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could Israel “not stand before their enemies” (verse 12)?</a:t>
            </a:r>
          </a:p>
        </p:txBody>
      </p:sp>
      <p:sp>
        <p:nvSpPr>
          <p:cNvPr id="6" name="Rectangle 5">
            <a:extLst>
              <a:ext uri="{FF2B5EF4-FFF2-40B4-BE49-F238E27FC236}">
                <a16:creationId xmlns:a16="http://schemas.microsoft.com/office/drawing/2014/main" id="{09A34922-B923-4DE9-96A6-F20F2642B41D}"/>
              </a:ext>
            </a:extLst>
          </p:cNvPr>
          <p:cNvSpPr/>
          <p:nvPr/>
        </p:nvSpPr>
        <p:spPr>
          <a:xfrm>
            <a:off x="874643" y="3598564"/>
            <a:ext cx="71031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Achan’s choice affect the rest of the children of Israel?</a:t>
            </a:r>
          </a:p>
        </p:txBody>
      </p:sp>
      <p:sp>
        <p:nvSpPr>
          <p:cNvPr id="7" name="Rectangle 6">
            <a:extLst>
              <a:ext uri="{FF2B5EF4-FFF2-40B4-BE49-F238E27FC236}">
                <a16:creationId xmlns:a16="http://schemas.microsoft.com/office/drawing/2014/main" id="{12F83EC2-9AD8-4159-A4A7-698D13F6EC05}"/>
              </a:ext>
            </a:extLst>
          </p:cNvPr>
          <p:cNvSpPr/>
          <p:nvPr/>
        </p:nvSpPr>
        <p:spPr>
          <a:xfrm>
            <a:off x="874643" y="4063413"/>
            <a:ext cx="96608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the consequences of choosing to disobey the Lord?</a:t>
            </a:r>
          </a:p>
        </p:txBody>
      </p:sp>
      <p:sp>
        <p:nvSpPr>
          <p:cNvPr id="8" name="Rectangle 7">
            <a:extLst>
              <a:ext uri="{FF2B5EF4-FFF2-40B4-BE49-F238E27FC236}">
                <a16:creationId xmlns:a16="http://schemas.microsoft.com/office/drawing/2014/main" id="{4330281E-8F8D-4650-B18E-AE224C462C94}"/>
              </a:ext>
            </a:extLst>
          </p:cNvPr>
          <p:cNvSpPr/>
          <p:nvPr/>
        </p:nvSpPr>
        <p:spPr>
          <a:xfrm>
            <a:off x="874643" y="4709744"/>
            <a:ext cx="9660834"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disobey the commandments, it brings negative consequences upon ourselves and others.</a:t>
            </a:r>
          </a:p>
        </p:txBody>
      </p:sp>
    </p:spTree>
    <p:extLst>
      <p:ext uri="{BB962C8B-B14F-4D97-AF65-F5344CB8AC3E}">
        <p14:creationId xmlns:p14="http://schemas.microsoft.com/office/powerpoint/2010/main" val="26952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1" dur="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A4DC6F-BEDB-4471-8C77-F6408E80CDC6}"/>
              </a:ext>
            </a:extLst>
          </p:cNvPr>
          <p:cNvSpPr/>
          <p:nvPr/>
        </p:nvSpPr>
        <p:spPr>
          <a:xfrm>
            <a:off x="1073424" y="822356"/>
            <a:ext cx="1518365" cy="57531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0120CC1-6CA9-4A86-852F-0C7F2F8248AE}"/>
              </a:ext>
            </a:extLst>
          </p:cNvPr>
          <p:cNvSpPr/>
          <p:nvPr/>
        </p:nvSpPr>
        <p:spPr>
          <a:xfrm>
            <a:off x="1073424" y="1215023"/>
            <a:ext cx="9501809"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006AAC-734B-4A8A-AB44-B95DE61DF420}"/>
              </a:ext>
            </a:extLst>
          </p:cNvPr>
          <p:cNvSpPr/>
          <p:nvPr/>
        </p:nvSpPr>
        <p:spPr>
          <a:xfrm>
            <a:off x="1073424" y="3059668"/>
            <a:ext cx="1832900" cy="923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CB5A40-D986-4FED-A1DD-13221A0BB85E}"/>
              </a:ext>
            </a:extLst>
          </p:cNvPr>
          <p:cNvSpPr/>
          <p:nvPr/>
        </p:nvSpPr>
        <p:spPr>
          <a:xfrm>
            <a:off x="1073424" y="3429000"/>
            <a:ext cx="9501809" cy="20313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AB4525-18E1-4EF0-A13E-7B89CFEEFDBF}"/>
              </a:ext>
            </a:extLst>
          </p:cNvPr>
          <p:cNvSpPr/>
          <p:nvPr/>
        </p:nvSpPr>
        <p:spPr>
          <a:xfrm>
            <a:off x="1073425" y="1215023"/>
            <a:ext cx="950180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Up, sanctify the people, and say, Sanctify yourselves against to morrow: for thus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There is an accursed thing in the midst of thee, O Israel: thou canst not stand before thine enemies, until ye take away the accursed thing from among you.</a:t>
            </a:r>
          </a:p>
        </p:txBody>
      </p:sp>
      <p:sp>
        <p:nvSpPr>
          <p:cNvPr id="4" name="Rectangle 3">
            <a:extLst>
              <a:ext uri="{FF2B5EF4-FFF2-40B4-BE49-F238E27FC236}">
                <a16:creationId xmlns:a16="http://schemas.microsoft.com/office/drawing/2014/main" id="{F535FE4D-B811-4BB2-8BDF-4C32E71E64A3}"/>
              </a:ext>
            </a:extLst>
          </p:cNvPr>
          <p:cNvSpPr/>
          <p:nvPr/>
        </p:nvSpPr>
        <p:spPr>
          <a:xfrm>
            <a:off x="1073425" y="872195"/>
            <a:ext cx="151836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7:13</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439B9D4-8F3A-446C-BA4D-2B7556D564CF}"/>
              </a:ext>
            </a:extLst>
          </p:cNvPr>
          <p:cNvSpPr/>
          <p:nvPr/>
        </p:nvSpPr>
        <p:spPr>
          <a:xfrm>
            <a:off x="1073425" y="2428173"/>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the Israelites to do?</a:t>
            </a:r>
          </a:p>
        </p:txBody>
      </p:sp>
      <p:sp>
        <p:nvSpPr>
          <p:cNvPr id="6" name="Rectangle 5">
            <a:extLst>
              <a:ext uri="{FF2B5EF4-FFF2-40B4-BE49-F238E27FC236}">
                <a16:creationId xmlns:a16="http://schemas.microsoft.com/office/drawing/2014/main" id="{E00AF85B-73D1-4E38-B9A7-A7B8F1FFAEEC}"/>
              </a:ext>
            </a:extLst>
          </p:cNvPr>
          <p:cNvSpPr/>
          <p:nvPr/>
        </p:nvSpPr>
        <p:spPr>
          <a:xfrm>
            <a:off x="1073424" y="3429000"/>
            <a:ext cx="950180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Joshua said unto Achan, My son, give, I pray thee, glory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and make confession unto him; and tell me now what thou hast done; hide it not from 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Achan answered Joshua, and said, Indeed I have sinned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and thus and thus have I done:</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When I saw among the spoils a goodly Babylonish garment, and two hundred shekels of silver, and a wedge of gold of fifty shekels weight, then I coveted them, and took them; and, behold, they are hid in the earth in the midst of my tent, and the silver under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BD500B-C59A-48CF-B669-725C579A2B51}"/>
              </a:ext>
            </a:extLst>
          </p:cNvPr>
          <p:cNvSpPr/>
          <p:nvPr/>
        </p:nvSpPr>
        <p:spPr>
          <a:xfrm>
            <a:off x="1073424" y="3059668"/>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7:19-21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49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5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50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6A3E93-B9FE-499A-83A6-BF896539937E}"/>
              </a:ext>
            </a:extLst>
          </p:cNvPr>
          <p:cNvSpPr/>
          <p:nvPr/>
        </p:nvSpPr>
        <p:spPr>
          <a:xfrm>
            <a:off x="914398" y="4689849"/>
            <a:ext cx="96740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understanding that we cannot hide our sins from the Lord affect our choices?</a:t>
            </a:r>
          </a:p>
        </p:txBody>
      </p:sp>
      <p:sp>
        <p:nvSpPr>
          <p:cNvPr id="8" name="Rectangle: Top Corners Rounded 7">
            <a:extLst>
              <a:ext uri="{FF2B5EF4-FFF2-40B4-BE49-F238E27FC236}">
                <a16:creationId xmlns:a16="http://schemas.microsoft.com/office/drawing/2014/main" id="{71771C9B-9B18-421A-95F7-742108FC11D3}"/>
              </a:ext>
            </a:extLst>
          </p:cNvPr>
          <p:cNvSpPr/>
          <p:nvPr/>
        </p:nvSpPr>
        <p:spPr>
          <a:xfrm>
            <a:off x="2133600" y="2271229"/>
            <a:ext cx="7858538" cy="2031325"/>
          </a:xfrm>
          <a:prstGeom prst="round2Same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B884C6-51C6-4695-816D-5BE26D15C8DD}"/>
              </a:ext>
            </a:extLst>
          </p:cNvPr>
          <p:cNvSpPr/>
          <p:nvPr/>
        </p:nvSpPr>
        <p:spPr>
          <a:xfrm>
            <a:off x="914399" y="985487"/>
            <a:ext cx="9077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can we learn from Joshua’s words to Achan that applies to us today? </a:t>
            </a:r>
          </a:p>
        </p:txBody>
      </p:sp>
      <p:sp>
        <p:nvSpPr>
          <p:cNvPr id="4" name="Rectangle 3">
            <a:extLst>
              <a:ext uri="{FF2B5EF4-FFF2-40B4-BE49-F238E27FC236}">
                <a16:creationId xmlns:a16="http://schemas.microsoft.com/office/drawing/2014/main" id="{3184367F-8D9A-457C-8C8B-11C60085E37B}"/>
              </a:ext>
            </a:extLst>
          </p:cNvPr>
          <p:cNvSpPr/>
          <p:nvPr/>
        </p:nvSpPr>
        <p:spPr>
          <a:xfrm>
            <a:off x="3375295" y="1556834"/>
            <a:ext cx="415594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cannot hide our sins from the Lord.</a:t>
            </a:r>
          </a:p>
        </p:txBody>
      </p:sp>
      <p:sp>
        <p:nvSpPr>
          <p:cNvPr id="5" name="Rectangle 4">
            <a:extLst>
              <a:ext uri="{FF2B5EF4-FFF2-40B4-BE49-F238E27FC236}">
                <a16:creationId xmlns:a16="http://schemas.microsoft.com/office/drawing/2014/main" id="{C5C8AD68-E9B4-4179-96C0-4BB5A91B0C15}"/>
              </a:ext>
            </a:extLst>
          </p:cNvPr>
          <p:cNvSpPr/>
          <p:nvPr/>
        </p:nvSpPr>
        <p:spPr>
          <a:xfrm>
            <a:off x="3763618" y="2271229"/>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“Do not take comfort in the fact that your transgressions are not known by others. That is like an ostrich with his head buried in the sand. He sees only darkness and feels comfortably hidden. In reality he is ridiculously conspicuous. Likewise our every act is seen by our Father in Heaven and His Beloved Son” (Richard G. Scott, “Finding Forgiveness,” </a:t>
            </a:r>
            <a:r>
              <a:rPr lang="en-US" i="1" dirty="0">
                <a:solidFill>
                  <a:schemeClr val="bg1"/>
                </a:solidFill>
                <a:latin typeface="Arial" panose="020B0604020202020204" pitchFamily="34" charset="0"/>
                <a:cs typeface="Arial" panose="020B0604020202020204" pitchFamily="34" charset="0"/>
              </a:rPr>
              <a:t>Ensign, </a:t>
            </a:r>
            <a:r>
              <a:rPr lang="en-US" dirty="0">
                <a:solidFill>
                  <a:schemeClr val="bg1"/>
                </a:solidFill>
                <a:latin typeface="Arial" panose="020B0604020202020204" pitchFamily="34" charset="0"/>
                <a:cs typeface="Arial" panose="020B0604020202020204" pitchFamily="34" charset="0"/>
              </a:rPr>
              <a:t>May 1995, 77).</a:t>
            </a:r>
          </a:p>
        </p:txBody>
      </p:sp>
      <p:pic>
        <p:nvPicPr>
          <p:cNvPr id="4098" name="Picture 2" descr="Richard G. Scott">
            <a:extLst>
              <a:ext uri="{FF2B5EF4-FFF2-40B4-BE49-F238E27FC236}">
                <a16:creationId xmlns:a16="http://schemas.microsoft.com/office/drawing/2014/main" id="{3D50D371-F7AD-4CD0-8993-9A9148F99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536" y="2354815"/>
            <a:ext cx="1042078" cy="1385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5C62C74-23A8-4E20-B8CE-03E3005E1718}"/>
              </a:ext>
            </a:extLst>
          </p:cNvPr>
          <p:cNvSpPr/>
          <p:nvPr/>
        </p:nvSpPr>
        <p:spPr>
          <a:xfrm>
            <a:off x="2263389" y="3778347"/>
            <a:ext cx="139172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a:t>
            </a:r>
          </a:p>
          <a:p>
            <a:pPr algn="ctr"/>
            <a:r>
              <a:rPr lang="en-US" sz="1200" b="1" dirty="0">
                <a:solidFill>
                  <a:schemeClr val="bg1"/>
                </a:solidFill>
                <a:latin typeface="Arial" panose="020B0604020202020204" pitchFamily="34" charset="0"/>
                <a:cs typeface="Arial" panose="020B0604020202020204" pitchFamily="34" charset="0"/>
              </a:rPr>
              <a:t>Richard G. Scott</a:t>
            </a:r>
            <a:endParaRPr lang="en-US" sz="1200" b="1" dirty="0"/>
          </a:p>
        </p:txBody>
      </p:sp>
    </p:spTree>
    <p:extLst>
      <p:ext uri="{BB962C8B-B14F-4D97-AF65-F5344CB8AC3E}">
        <p14:creationId xmlns:p14="http://schemas.microsoft.com/office/powerpoint/2010/main" val="427280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par>
                                <p:cTn id="16" presetID="14" presetClass="entr" presetSubtype="5"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vertical)">
                                      <p:cBhvr>
                                        <p:cTn id="18" dur="500"/>
                                        <p:tgtEl>
                                          <p:spTgt spid="4098"/>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87D25-41EA-4C00-A7DE-0747337E95D7}"/>
              </a:ext>
            </a:extLst>
          </p:cNvPr>
          <p:cNvSpPr/>
          <p:nvPr/>
        </p:nvSpPr>
        <p:spPr>
          <a:xfrm>
            <a:off x="2040835" y="2367171"/>
            <a:ext cx="8110330" cy="2123658"/>
          </a:xfrm>
          <a:prstGeom prst="rect">
            <a:avLst/>
          </a:prstGeom>
        </p:spPr>
        <p:txBody>
          <a:bodyPr wrap="square">
            <a:spAutoFit/>
          </a:bodyPr>
          <a:lstStyle/>
          <a:p>
            <a:pPr algn="ctr" fontAlgn="base"/>
            <a:r>
              <a:rPr lang="en-US" sz="4400" b="1" dirty="0">
                <a:solidFill>
                  <a:srgbClr val="FF0000"/>
                </a:solidFill>
                <a:latin typeface="Arial" panose="020B0604020202020204" pitchFamily="34" charset="0"/>
                <a:cs typeface="Arial" panose="020B0604020202020204" pitchFamily="34" charset="0"/>
              </a:rPr>
              <a:t>“The Lord helps Israel defeat the people of Ai and the Amorites”</a:t>
            </a:r>
            <a:endParaRPr lang="en-US" sz="4400" b="1" dirty="0">
              <a:solidFill>
                <a:srgbClr val="FF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482CB9E-B512-4B73-9844-9ECA26C05363}"/>
              </a:ext>
            </a:extLst>
          </p:cNvPr>
          <p:cNvSpPr/>
          <p:nvPr/>
        </p:nvSpPr>
        <p:spPr>
          <a:xfrm>
            <a:off x="1285660" y="968273"/>
            <a:ext cx="151836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8-10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7655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19BC11-86E4-4832-B23A-47BD89E729BC}"/>
              </a:ext>
            </a:extLst>
          </p:cNvPr>
          <p:cNvSpPr/>
          <p:nvPr/>
        </p:nvSpPr>
        <p:spPr>
          <a:xfrm>
            <a:off x="1384892" y="2413337"/>
            <a:ext cx="1710725" cy="646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E0918C6-99A1-474E-9265-EE6E6454D254}"/>
              </a:ext>
            </a:extLst>
          </p:cNvPr>
          <p:cNvSpPr/>
          <p:nvPr/>
        </p:nvSpPr>
        <p:spPr>
          <a:xfrm>
            <a:off x="1384812" y="2782669"/>
            <a:ext cx="9183756" cy="63610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D76F32-31B8-433F-9F47-3F01A60CC574}"/>
              </a:ext>
            </a:extLst>
          </p:cNvPr>
          <p:cNvSpPr/>
          <p:nvPr/>
        </p:nvSpPr>
        <p:spPr>
          <a:xfrm>
            <a:off x="1424568" y="2413337"/>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10:42 </a:t>
            </a:r>
          </a:p>
        </p:txBody>
      </p:sp>
      <p:sp>
        <p:nvSpPr>
          <p:cNvPr id="4" name="Rectangle 3">
            <a:extLst>
              <a:ext uri="{FF2B5EF4-FFF2-40B4-BE49-F238E27FC236}">
                <a16:creationId xmlns:a16="http://schemas.microsoft.com/office/drawing/2014/main" id="{A7062C98-3A80-472B-B5F4-A3D50B14C53D}"/>
              </a:ext>
            </a:extLst>
          </p:cNvPr>
          <p:cNvSpPr/>
          <p:nvPr/>
        </p:nvSpPr>
        <p:spPr>
          <a:xfrm>
            <a:off x="1345136" y="2782669"/>
            <a:ext cx="916383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all these kings and their land did Joshua take at one time, because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fought for Israel.</a:t>
            </a:r>
          </a:p>
        </p:txBody>
      </p:sp>
    </p:spTree>
    <p:extLst>
      <p:ext uri="{BB962C8B-B14F-4D97-AF65-F5344CB8AC3E}">
        <p14:creationId xmlns:p14="http://schemas.microsoft.com/office/powerpoint/2010/main" val="3575893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A5034395-FA80-4527-97FA-59766727BCF8}"/>
              </a:ext>
            </a:extLst>
          </p:cNvPr>
          <p:cNvSpPr/>
          <p:nvPr/>
        </p:nvSpPr>
        <p:spPr>
          <a:xfrm>
            <a:off x="3563896" y="2921168"/>
            <a:ext cx="5064207" cy="1015663"/>
          </a:xfrm>
          <a:prstGeom prst="rect">
            <a:avLst/>
          </a:prstGeom>
        </p:spPr>
        <p:txBody>
          <a:bodyPr wrap="none">
            <a:spAutoFit/>
          </a:bodyPr>
          <a:lstStyle/>
          <a:p>
            <a:pPr fontAlgn="base"/>
            <a:r>
              <a:rPr lang="en-US" sz="6000" dirty="0">
                <a:solidFill>
                  <a:srgbClr val="C00000"/>
                </a:solidFill>
                <a:latin typeface="Verdana" panose="020B0604030504040204" pitchFamily="34" charset="0"/>
                <a:ea typeface="Verdana" panose="020B0604030504040204" pitchFamily="34" charset="0"/>
              </a:rPr>
              <a:t>Joshua 6–10</a:t>
            </a:r>
            <a:endParaRPr lang="en-US" sz="6000" b="0" i="0" dirty="0">
              <a:solidFill>
                <a:srgbClr val="C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E35FC-5D22-4B57-9B4F-182FD57E2F2A}"/>
              </a:ext>
            </a:extLst>
          </p:cNvPr>
          <p:cNvSpPr/>
          <p:nvPr/>
        </p:nvSpPr>
        <p:spPr>
          <a:xfrm>
            <a:off x="2557669" y="2274838"/>
            <a:ext cx="7076661" cy="2308324"/>
          </a:xfrm>
          <a:prstGeom prst="rect">
            <a:avLst/>
          </a:prstGeom>
        </p:spPr>
        <p:txBody>
          <a:bodyPr wrap="square">
            <a:spAutoFit/>
          </a:bodyPr>
          <a:lstStyle/>
          <a:p>
            <a:pPr algn="ctr" fontAlgn="base"/>
            <a:r>
              <a:rPr lang="en-US" sz="4800" b="1" dirty="0">
                <a:solidFill>
                  <a:srgbClr val="C00000"/>
                </a:solidFill>
                <a:latin typeface="Open Sans"/>
              </a:rPr>
              <a:t>“Israel destroys the city of Jericho according to the Lord’s commands”</a:t>
            </a:r>
            <a:endParaRPr lang="en-US" sz="4800" b="1" dirty="0">
              <a:solidFill>
                <a:srgbClr val="C00000"/>
              </a:solidFill>
              <a:effectLst/>
              <a:latin typeface="Open Sans"/>
            </a:endParaRPr>
          </a:p>
        </p:txBody>
      </p:sp>
      <p:sp>
        <p:nvSpPr>
          <p:cNvPr id="4" name="Rectangle 3">
            <a:extLst>
              <a:ext uri="{FF2B5EF4-FFF2-40B4-BE49-F238E27FC236}">
                <a16:creationId xmlns:a16="http://schemas.microsoft.com/office/drawing/2014/main" id="{7AF6E97F-F30F-4A1C-B480-F34D34620B5B}"/>
              </a:ext>
            </a:extLst>
          </p:cNvPr>
          <p:cNvSpPr/>
          <p:nvPr/>
        </p:nvSpPr>
        <p:spPr>
          <a:xfrm>
            <a:off x="1039095" y="783607"/>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70334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la imagen para la fortaleza de la juventud.">
            <a:extLst>
              <a:ext uri="{FF2B5EF4-FFF2-40B4-BE49-F238E27FC236}">
                <a16:creationId xmlns:a16="http://schemas.microsoft.com/office/drawing/2014/main" id="{BFFA5B14-AD3B-4C4D-9C84-65B25EAC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061" y="909161"/>
            <a:ext cx="3750365" cy="55424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A226E16-C456-4A42-8B90-13B546655194}"/>
              </a:ext>
            </a:extLst>
          </p:cNvPr>
          <p:cNvSpPr/>
          <p:nvPr/>
        </p:nvSpPr>
        <p:spPr>
          <a:xfrm>
            <a:off x="5645426" y="909161"/>
            <a:ext cx="4064900" cy="55424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ACE569-023D-49B6-9B8C-A36E3245210C}"/>
              </a:ext>
            </a:extLst>
          </p:cNvPr>
          <p:cNvSpPr/>
          <p:nvPr/>
        </p:nvSpPr>
        <p:spPr>
          <a:xfrm>
            <a:off x="5813564" y="1040934"/>
            <a:ext cx="3750365" cy="5215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C9C857-6DBB-4381-91FC-46481E5BB9CD}"/>
              </a:ext>
            </a:extLst>
          </p:cNvPr>
          <p:cNvSpPr/>
          <p:nvPr/>
        </p:nvSpPr>
        <p:spPr>
          <a:xfrm>
            <a:off x="5853318" y="1964459"/>
            <a:ext cx="3582227" cy="738664"/>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“You should not date until you are at least 16 years old. … Avoid going on frequent dates with the same person.”</a:t>
            </a:r>
          </a:p>
        </p:txBody>
      </p:sp>
      <p:sp>
        <p:nvSpPr>
          <p:cNvPr id="6" name="Rectangle 5">
            <a:extLst>
              <a:ext uri="{FF2B5EF4-FFF2-40B4-BE49-F238E27FC236}">
                <a16:creationId xmlns:a16="http://schemas.microsoft.com/office/drawing/2014/main" id="{FF787208-EC49-4204-B37D-0B7DDF7511B5}"/>
              </a:ext>
            </a:extLst>
          </p:cNvPr>
          <p:cNvSpPr/>
          <p:nvPr/>
        </p:nvSpPr>
        <p:spPr>
          <a:xfrm>
            <a:off x="5853318" y="3138341"/>
            <a:ext cx="3582227" cy="954107"/>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“Do not disfigure yourself with tattoos or body piercings. Young women, if you desire to have your ears pierced, wear only one pair of earrings.”</a:t>
            </a:r>
          </a:p>
        </p:txBody>
      </p:sp>
      <p:sp>
        <p:nvSpPr>
          <p:cNvPr id="7" name="Rectangle 6">
            <a:extLst>
              <a:ext uri="{FF2B5EF4-FFF2-40B4-BE49-F238E27FC236}">
                <a16:creationId xmlns:a16="http://schemas.microsoft.com/office/drawing/2014/main" id="{724561AA-73B7-4602-89EB-95220A278BAF}"/>
              </a:ext>
            </a:extLst>
          </p:cNvPr>
          <p:cNvSpPr/>
          <p:nvPr/>
        </p:nvSpPr>
        <p:spPr>
          <a:xfrm>
            <a:off x="5853319" y="4543178"/>
            <a:ext cx="3582227" cy="954107"/>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“Honoring the Sabbath day includes attending all your Church meetings. … Sunday is not a day for shopping, recreation, or athletic events.”</a:t>
            </a:r>
          </a:p>
        </p:txBody>
      </p:sp>
    </p:spTree>
    <p:extLst>
      <p:ext uri="{BB962C8B-B14F-4D97-AF65-F5344CB8AC3E}">
        <p14:creationId xmlns:p14="http://schemas.microsoft.com/office/powerpoint/2010/main" val="2739436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591006-39F1-40E6-8AC3-BBE625994FA9}"/>
              </a:ext>
            </a:extLst>
          </p:cNvPr>
          <p:cNvSpPr/>
          <p:nvPr/>
        </p:nvSpPr>
        <p:spPr>
          <a:xfrm>
            <a:off x="689548" y="1761102"/>
            <a:ext cx="2083632" cy="100600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D89D7A4-51F3-4C67-8C62-EA06198D3DE6}"/>
              </a:ext>
            </a:extLst>
          </p:cNvPr>
          <p:cNvSpPr/>
          <p:nvPr/>
        </p:nvSpPr>
        <p:spPr>
          <a:xfrm>
            <a:off x="679880" y="2134633"/>
            <a:ext cx="10103370" cy="313932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3DBED7A-FB10-4508-9544-D91AE30C94C7}"/>
              </a:ext>
            </a:extLst>
          </p:cNvPr>
          <p:cNvSpPr/>
          <p:nvPr/>
        </p:nvSpPr>
        <p:spPr>
          <a:xfrm>
            <a:off x="914400" y="1007165"/>
            <a:ext cx="96343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other commandments or standards has the Lord given that some may question the importance of?</a:t>
            </a:r>
          </a:p>
        </p:txBody>
      </p:sp>
      <p:sp>
        <p:nvSpPr>
          <p:cNvPr id="4" name="Rectangle 3">
            <a:extLst>
              <a:ext uri="{FF2B5EF4-FFF2-40B4-BE49-F238E27FC236}">
                <a16:creationId xmlns:a16="http://schemas.microsoft.com/office/drawing/2014/main" id="{487C1066-F9AD-41F0-B1F6-A885725A7C1F}"/>
              </a:ext>
            </a:extLst>
          </p:cNvPr>
          <p:cNvSpPr/>
          <p:nvPr/>
        </p:nvSpPr>
        <p:spPr>
          <a:xfrm>
            <a:off x="940048" y="1769198"/>
            <a:ext cx="16594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6:1-5.</a:t>
            </a:r>
          </a:p>
        </p:txBody>
      </p:sp>
      <p:sp>
        <p:nvSpPr>
          <p:cNvPr id="5" name="Rectangle 4">
            <a:extLst>
              <a:ext uri="{FF2B5EF4-FFF2-40B4-BE49-F238E27FC236}">
                <a16:creationId xmlns:a16="http://schemas.microsoft.com/office/drawing/2014/main" id="{AEAC1D8F-FF61-4478-B832-23F778DB0D72}"/>
              </a:ext>
            </a:extLst>
          </p:cNvPr>
          <p:cNvSpPr/>
          <p:nvPr/>
        </p:nvSpPr>
        <p:spPr>
          <a:xfrm>
            <a:off x="914400" y="2206586"/>
            <a:ext cx="972709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Jericho was straitly shut up because of the children of Israel: none went out, and none came in.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Joshua, See, I have given into thine hand Jericho, and the king thereof, and the mighty men of valour.</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ye shall compass the city, all ye men of war, and go round about the city once. Thus shalt thou do six days.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seven priests shall bear before the ark seven trumpets of rams’ horns: and the seventh day ye shall compass the city seven times, and the priests shall blow with the trumpets.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shall come to pass, that when they make a long blast with the ram’s horn, and when ye hear the sound of the trumpet, all the people shall shout with a great shout; and the wall of the city shall fall down flat, and the people shall ascend up every man straight before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8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1250"/>
                                        <p:tgtEl>
                                          <p:spTgt spid="7"/>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1250"/>
                                        <p:tgtEl>
                                          <p:spTgt spid="6"/>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1250"/>
                                        <p:tgtEl>
                                          <p:spTgt spid="4"/>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030B56-B474-4DB4-AF97-F30AC6822EEA}"/>
              </a:ext>
            </a:extLst>
          </p:cNvPr>
          <p:cNvSpPr/>
          <p:nvPr/>
        </p:nvSpPr>
        <p:spPr>
          <a:xfrm>
            <a:off x="974970" y="2795349"/>
            <a:ext cx="2054981" cy="9623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8F9E473-418A-443B-8A16-5E4B48C0BA07}"/>
              </a:ext>
            </a:extLst>
          </p:cNvPr>
          <p:cNvSpPr/>
          <p:nvPr/>
        </p:nvSpPr>
        <p:spPr>
          <a:xfrm>
            <a:off x="974971" y="3164681"/>
            <a:ext cx="9817948" cy="26814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31017F-300F-4F07-89F3-1FB88C68EB8C}"/>
              </a:ext>
            </a:extLst>
          </p:cNvPr>
          <p:cNvSpPr/>
          <p:nvPr/>
        </p:nvSpPr>
        <p:spPr>
          <a:xfrm>
            <a:off x="1049922" y="968273"/>
            <a:ext cx="53014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instruct the Israelites to do?</a:t>
            </a:r>
          </a:p>
        </p:txBody>
      </p:sp>
      <p:sp>
        <p:nvSpPr>
          <p:cNvPr id="4" name="Rectangle 3">
            <a:extLst>
              <a:ext uri="{FF2B5EF4-FFF2-40B4-BE49-F238E27FC236}">
                <a16:creationId xmlns:a16="http://schemas.microsoft.com/office/drawing/2014/main" id="{8876AD09-EAC4-46C5-89AB-0B8EC5424CAC}"/>
              </a:ext>
            </a:extLst>
          </p:cNvPr>
          <p:cNvSpPr/>
          <p:nvPr/>
        </p:nvSpPr>
        <p:spPr>
          <a:xfrm>
            <a:off x="1049922" y="1561308"/>
            <a:ext cx="66351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seem strange to you about these instructions?</a:t>
            </a:r>
          </a:p>
        </p:txBody>
      </p:sp>
      <p:sp>
        <p:nvSpPr>
          <p:cNvPr id="5" name="Rectangle 4">
            <a:extLst>
              <a:ext uri="{FF2B5EF4-FFF2-40B4-BE49-F238E27FC236}">
                <a16:creationId xmlns:a16="http://schemas.microsoft.com/office/drawing/2014/main" id="{7A42D09E-5B62-41C1-8FD5-41F02755623A}"/>
              </a:ext>
            </a:extLst>
          </p:cNvPr>
          <p:cNvSpPr/>
          <p:nvPr/>
        </p:nvSpPr>
        <p:spPr>
          <a:xfrm>
            <a:off x="1049922" y="2052935"/>
            <a:ext cx="94988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soldiers could have been thinking that first night as they finished walking around Jericho and then returned to camp?</a:t>
            </a:r>
          </a:p>
        </p:txBody>
      </p:sp>
      <p:sp>
        <p:nvSpPr>
          <p:cNvPr id="6" name="Rectangle 5">
            <a:extLst>
              <a:ext uri="{FF2B5EF4-FFF2-40B4-BE49-F238E27FC236}">
                <a16:creationId xmlns:a16="http://schemas.microsoft.com/office/drawing/2014/main" id="{C528AF66-6A51-4692-8F9C-47F5FF3BB2A7}"/>
              </a:ext>
            </a:extLst>
          </p:cNvPr>
          <p:cNvSpPr/>
          <p:nvPr/>
        </p:nvSpPr>
        <p:spPr>
          <a:xfrm>
            <a:off x="1049922" y="2830636"/>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Joshua 6:12-15 </a:t>
            </a:r>
          </a:p>
        </p:txBody>
      </p:sp>
      <p:sp>
        <p:nvSpPr>
          <p:cNvPr id="7" name="Rectangle 6">
            <a:extLst>
              <a:ext uri="{FF2B5EF4-FFF2-40B4-BE49-F238E27FC236}">
                <a16:creationId xmlns:a16="http://schemas.microsoft.com/office/drawing/2014/main" id="{843D0D80-E317-491F-BC45-EAF7979F7CD4}"/>
              </a:ext>
            </a:extLst>
          </p:cNvPr>
          <p:cNvSpPr/>
          <p:nvPr/>
        </p:nvSpPr>
        <p:spPr>
          <a:xfrm>
            <a:off x="1049921" y="3164681"/>
            <a:ext cx="971084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And Joshua rose early in the morning, and the priests took up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seven priests bearing seven trumpets of rams’ horns before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went on continually, and blew with the trumpets: and the armed men went before them; but the rearward came after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priests going on, and blowing with the trumpets.</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 second day they compassed the city once, and returned into the camp: so they did six days.</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it came to pass on the seventh day, that they rose early about the dawning of the day, and compassed the city after the same manner seven times: only on that day they compassed the city seven times.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1D6E110-450B-443A-AF85-66AA926E2BCA}"/>
              </a:ext>
            </a:extLst>
          </p:cNvPr>
          <p:cNvSpPr/>
          <p:nvPr/>
        </p:nvSpPr>
        <p:spPr>
          <a:xfrm>
            <a:off x="1049921" y="5942170"/>
            <a:ext cx="39677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Israelites show faith? </a:t>
            </a:r>
          </a:p>
        </p:txBody>
      </p:sp>
    </p:spTree>
    <p:extLst>
      <p:ext uri="{BB962C8B-B14F-4D97-AF65-F5344CB8AC3E}">
        <p14:creationId xmlns:p14="http://schemas.microsoft.com/office/powerpoint/2010/main" val="36210177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543246-8C87-4F60-B76E-BDBA03C76F88}"/>
              </a:ext>
            </a:extLst>
          </p:cNvPr>
          <p:cNvSpPr/>
          <p:nvPr/>
        </p:nvSpPr>
        <p:spPr>
          <a:xfrm>
            <a:off x="1094331" y="4033088"/>
            <a:ext cx="84604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because Joshua and the Israelites obeyed with exactness?</a:t>
            </a:r>
          </a:p>
        </p:txBody>
      </p:sp>
      <p:sp>
        <p:nvSpPr>
          <p:cNvPr id="9" name="Rectangle 8">
            <a:extLst>
              <a:ext uri="{FF2B5EF4-FFF2-40B4-BE49-F238E27FC236}">
                <a16:creationId xmlns:a16="http://schemas.microsoft.com/office/drawing/2014/main" id="{4F7F9D92-E350-4483-811A-BA626586D022}"/>
              </a:ext>
            </a:extLst>
          </p:cNvPr>
          <p:cNvSpPr/>
          <p:nvPr/>
        </p:nvSpPr>
        <p:spPr>
          <a:xfrm>
            <a:off x="989351" y="968273"/>
            <a:ext cx="2938072" cy="99543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51A190B-2F87-4456-AA6A-30FC0C1AB7BC}"/>
              </a:ext>
            </a:extLst>
          </p:cNvPr>
          <p:cNvSpPr/>
          <p:nvPr/>
        </p:nvSpPr>
        <p:spPr>
          <a:xfrm>
            <a:off x="989351" y="1337605"/>
            <a:ext cx="9593705" cy="263148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389FEB-E17A-4A79-93B1-002F1FAEF608}"/>
              </a:ext>
            </a:extLst>
          </p:cNvPr>
          <p:cNvSpPr/>
          <p:nvPr/>
        </p:nvSpPr>
        <p:spPr>
          <a:xfrm>
            <a:off x="1094331" y="968273"/>
            <a:ext cx="26853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6:16, 20-21, 27.</a:t>
            </a:r>
          </a:p>
        </p:txBody>
      </p:sp>
      <p:sp>
        <p:nvSpPr>
          <p:cNvPr id="4" name="Rectangle 3">
            <a:extLst>
              <a:ext uri="{FF2B5EF4-FFF2-40B4-BE49-F238E27FC236}">
                <a16:creationId xmlns:a16="http://schemas.microsoft.com/office/drawing/2014/main" id="{29BEA523-37D7-4FFA-9820-DE93E734C3C0}"/>
              </a:ext>
            </a:extLst>
          </p:cNvPr>
          <p:cNvSpPr/>
          <p:nvPr/>
        </p:nvSpPr>
        <p:spPr>
          <a:xfrm>
            <a:off x="1094331" y="1337605"/>
            <a:ext cx="9308626" cy="2585323"/>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it came to pass at the seventh time, when the priests blew with the trumpets, Joshua said unto the people, Shout;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the city.</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So the people shouted when the priests blew with the trumpets: and it came to pass, when the people heard the sound of the trumpet, and the people shouted with a great shout, that the wall fell down flat, so that the people went up into the city, every man straight before him, and they took the city.</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they utterly destroyed all that was in the city, both man and woman, young and old, and ox, and sheep, and ass, with the edge of the sword.</a:t>
            </a:r>
          </a:p>
          <a:p>
            <a:pPr algn="just"/>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So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with Joshua; and his fame was noised throughout all the country.</a:t>
            </a:r>
          </a:p>
        </p:txBody>
      </p:sp>
      <p:sp>
        <p:nvSpPr>
          <p:cNvPr id="6" name="Rectangle 5">
            <a:extLst>
              <a:ext uri="{FF2B5EF4-FFF2-40B4-BE49-F238E27FC236}">
                <a16:creationId xmlns:a16="http://schemas.microsoft.com/office/drawing/2014/main" id="{F8A77D68-1110-40DC-A6F9-3D37CA02461B}"/>
              </a:ext>
            </a:extLst>
          </p:cNvPr>
          <p:cNvSpPr/>
          <p:nvPr/>
        </p:nvSpPr>
        <p:spPr>
          <a:xfrm>
            <a:off x="1094331" y="4494752"/>
            <a:ext cx="93086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would you have learned from this experience of following the Lord’s commands?</a:t>
            </a:r>
          </a:p>
        </p:txBody>
      </p:sp>
      <p:sp>
        <p:nvSpPr>
          <p:cNvPr id="7" name="Rectangle 6">
            <a:extLst>
              <a:ext uri="{FF2B5EF4-FFF2-40B4-BE49-F238E27FC236}">
                <a16:creationId xmlns:a16="http://schemas.microsoft.com/office/drawing/2014/main" id="{34CB61DE-61B2-4EBC-9A73-BAC8DB77E2F7}"/>
              </a:ext>
            </a:extLst>
          </p:cNvPr>
          <p:cNvSpPr/>
          <p:nvPr/>
        </p:nvSpPr>
        <p:spPr>
          <a:xfrm>
            <a:off x="1781017" y="5251243"/>
            <a:ext cx="7935253" cy="1200329"/>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having faith in the Lord, we are able to obey His commandments, even when we do not fully understand the purposes for them. As we act in faith to obey the Lord with exactness, He will be with us and help us do things we could not do by ourselves.</a:t>
            </a:r>
          </a:p>
        </p:txBody>
      </p:sp>
    </p:spTree>
    <p:extLst>
      <p:ext uri="{BB962C8B-B14F-4D97-AF65-F5344CB8AC3E}">
        <p14:creationId xmlns:p14="http://schemas.microsoft.com/office/powerpoint/2010/main" val="19629849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3000" fill="hold"/>
                                        <p:tgtEl>
                                          <p:spTgt spid="7"/>
                                        </p:tgtEl>
                                        <p:attrNameLst>
                                          <p:attrName>ppt_w</p:attrName>
                                        </p:attrNameLst>
                                      </p:cBhvr>
                                      <p:tavLst>
                                        <p:tav tm="0">
                                          <p:val>
                                            <p:fltVal val="0"/>
                                          </p:val>
                                        </p:tav>
                                        <p:tav tm="100000">
                                          <p:val>
                                            <p:strVal val="#ppt_w"/>
                                          </p:val>
                                        </p:tav>
                                      </p:tavLst>
                                    </p:anim>
                                    <p:anim calcmode="lin" valueType="num">
                                      <p:cBhvr>
                                        <p:cTn id="23" dur="3000" fill="hold"/>
                                        <p:tgtEl>
                                          <p:spTgt spid="7"/>
                                        </p:tgtEl>
                                        <p:attrNameLst>
                                          <p:attrName>ppt_h</p:attrName>
                                        </p:attrNameLst>
                                      </p:cBhvr>
                                      <p:tavLst>
                                        <p:tav tm="0">
                                          <p:val>
                                            <p:fltVal val="0"/>
                                          </p:val>
                                        </p:tav>
                                        <p:tav tm="100000">
                                          <p:val>
                                            <p:strVal val="#ppt_h"/>
                                          </p:val>
                                        </p:tav>
                                      </p:tavLst>
                                    </p:anim>
                                    <p:animEffect transition="in" filter="fade">
                                      <p:cBhvr>
                                        <p:cTn id="2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Resultado de la imagen para la fortaleza de la juventud.">
            <a:extLst>
              <a:ext uri="{FF2B5EF4-FFF2-40B4-BE49-F238E27FC236}">
                <a16:creationId xmlns:a16="http://schemas.microsoft.com/office/drawing/2014/main" id="{8D7A95DE-36AE-406F-8E57-ED80D8531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085" y="-4515842"/>
            <a:ext cx="2755829" cy="40726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A6C4176-5D7F-48A5-B140-F59B362AD0BE}"/>
              </a:ext>
            </a:extLst>
          </p:cNvPr>
          <p:cNvSpPr/>
          <p:nvPr/>
        </p:nvSpPr>
        <p:spPr>
          <a:xfrm>
            <a:off x="914400" y="913248"/>
            <a:ext cx="9422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shown faith in the Lord by choosing to obey His commandments even when you did not understand the purposes for them?</a:t>
            </a:r>
          </a:p>
        </p:txBody>
      </p:sp>
      <p:sp>
        <p:nvSpPr>
          <p:cNvPr id="4" name="Rectangle 3">
            <a:extLst>
              <a:ext uri="{FF2B5EF4-FFF2-40B4-BE49-F238E27FC236}">
                <a16:creationId xmlns:a16="http://schemas.microsoft.com/office/drawing/2014/main" id="{C65AAD39-9EE5-4A93-B6BC-0A0466310580}"/>
              </a:ext>
            </a:extLst>
          </p:cNvPr>
          <p:cNvSpPr/>
          <p:nvPr/>
        </p:nvSpPr>
        <p:spPr>
          <a:xfrm>
            <a:off x="914399" y="1743233"/>
            <a:ext cx="90644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felt blessed as you have sought to obey the Lord with exactness?</a:t>
            </a:r>
          </a:p>
        </p:txBody>
      </p:sp>
      <p:pic>
        <p:nvPicPr>
          <p:cNvPr id="2050" name="Picture 2" descr="Resultado de la imagen para la fortaleza de la juventud.">
            <a:extLst>
              <a:ext uri="{FF2B5EF4-FFF2-40B4-BE49-F238E27FC236}">
                <a16:creationId xmlns:a16="http://schemas.microsoft.com/office/drawing/2014/main" id="{A37A0942-12D3-48BE-A8CE-13219C623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3785" y="2326199"/>
            <a:ext cx="2755829" cy="4072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la imagen para la fortaleza de la juventud.">
            <a:extLst>
              <a:ext uri="{FF2B5EF4-FFF2-40B4-BE49-F238E27FC236}">
                <a16:creationId xmlns:a16="http://schemas.microsoft.com/office/drawing/2014/main" id="{44EF6BBE-5DFE-405A-BE6B-C67A58217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888" y="2296219"/>
            <a:ext cx="2755829" cy="407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35" presetClass="path" presetSubtype="0" accel="50000" decel="50000" fill="hold" nodeType="withEffect">
                                  <p:stCondLst>
                                    <p:cond delay="0"/>
                                  </p:stCondLst>
                                  <p:childTnLst>
                                    <p:animMotion origin="layout" path="M 3.54167E-6 -1.11111E-6 L -0.68529 -0.00231 " pathEditMode="relative" rAng="0" ptsTypes="AA">
                                      <p:cBhvr>
                                        <p:cTn id="9" dur="2000" fill="hold"/>
                                        <p:tgtEl>
                                          <p:spTgt spid="2050"/>
                                        </p:tgtEl>
                                        <p:attrNameLst>
                                          <p:attrName>ppt_x</p:attrName>
                                          <p:attrName>ppt_y</p:attrName>
                                        </p:attrNameLst>
                                      </p:cBhvr>
                                      <p:rCtr x="-34271" y="-116"/>
                                    </p:animMotion>
                                  </p:childTnLst>
                                </p:cTn>
                              </p:par>
                              <p:par>
                                <p:cTn id="10" presetID="63" presetClass="path" presetSubtype="0" accel="50000" decel="50000" fill="hold" nodeType="withEffect">
                                  <p:stCondLst>
                                    <p:cond delay="0"/>
                                  </p:stCondLst>
                                  <p:childTnLst>
                                    <p:animMotion origin="layout" path="M -3.75E-6 -2.96296E-6 L 0.64766 0.0044 " pathEditMode="relative" rAng="0" ptsTypes="AA">
                                      <p:cBhvr>
                                        <p:cTn id="11" dur="2000" fill="hold"/>
                                        <p:tgtEl>
                                          <p:spTgt spid="6"/>
                                        </p:tgtEl>
                                        <p:attrNameLst>
                                          <p:attrName>ppt_x</p:attrName>
                                          <p:attrName>ppt_y</p:attrName>
                                        </p:attrNameLst>
                                      </p:cBhvr>
                                      <p:rCtr x="32383" y="208"/>
                                    </p:animMotion>
                                  </p:childTnLst>
                                </p:cTn>
                              </p:par>
                              <p:par>
                                <p:cTn id="12" presetID="63" presetClass="path" presetSubtype="0" accel="50000" decel="50000" fill="hold" nodeType="withEffect">
                                  <p:stCondLst>
                                    <p:cond delay="0"/>
                                  </p:stCondLst>
                                  <p:childTnLst>
                                    <p:animMotion origin="layout" path="M 0 4.07407E-6 L 0 0.99976 " pathEditMode="relative" rAng="0" ptsTypes="AA">
                                      <p:cBhvr>
                                        <p:cTn id="13" dur="2000" fill="hold"/>
                                        <p:tgtEl>
                                          <p:spTgt spid="7"/>
                                        </p:tgtEl>
                                        <p:attrNameLst>
                                          <p:attrName>ppt_x</p:attrName>
                                          <p:attrName>ppt_y</p:attrName>
                                        </p:attrNameLst>
                                      </p:cBhvr>
                                      <p:rCtr x="0" y="4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442E60-5FFD-44BA-849A-551D096DCF0C}"/>
              </a:ext>
            </a:extLst>
          </p:cNvPr>
          <p:cNvSpPr/>
          <p:nvPr/>
        </p:nvSpPr>
        <p:spPr>
          <a:xfrm>
            <a:off x="1004339" y="899409"/>
            <a:ext cx="2158586" cy="9743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43A693-5331-4CC9-8FA5-AB86502B8B83}"/>
              </a:ext>
            </a:extLst>
          </p:cNvPr>
          <p:cNvSpPr/>
          <p:nvPr/>
        </p:nvSpPr>
        <p:spPr>
          <a:xfrm>
            <a:off x="1004339" y="1288936"/>
            <a:ext cx="9608211" cy="23083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7FE517-F375-47ED-BFF1-4C97A1DB21F7}"/>
              </a:ext>
            </a:extLst>
          </p:cNvPr>
          <p:cNvSpPr/>
          <p:nvPr/>
        </p:nvSpPr>
        <p:spPr>
          <a:xfrm>
            <a:off x="1139688" y="1258956"/>
            <a:ext cx="938253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the city shall be accursed, even it, and all that are therein,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only Rahab the harlot shall live, she and all that are with her in the house, because she hid the messengers that we sent.</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ye, in any wise keep yourselves from the accursed thing, lest ye make yourselves accursed, when ye take of the accursed thing, and make the camp of Israel a curse, and trouble 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But all the silver, and gold, and vessels of brass and iron, are consecrated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they shall come into the treasury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D2D0FD4-AD25-48DA-B936-CC9A5B1EA135}"/>
              </a:ext>
            </a:extLst>
          </p:cNvPr>
          <p:cNvSpPr/>
          <p:nvPr/>
        </p:nvSpPr>
        <p:spPr>
          <a:xfrm>
            <a:off x="1094331" y="968273"/>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6:17-19.</a:t>
            </a:r>
          </a:p>
        </p:txBody>
      </p:sp>
      <p:sp>
        <p:nvSpPr>
          <p:cNvPr id="5" name="Rectangle 4">
            <a:extLst>
              <a:ext uri="{FF2B5EF4-FFF2-40B4-BE49-F238E27FC236}">
                <a16:creationId xmlns:a16="http://schemas.microsoft.com/office/drawing/2014/main" id="{F98C16B8-6D72-498E-8A9B-9A73CDBA8B77}"/>
              </a:ext>
            </a:extLst>
          </p:cNvPr>
          <p:cNvSpPr/>
          <p:nvPr/>
        </p:nvSpPr>
        <p:spPr>
          <a:xfrm>
            <a:off x="1149295" y="3803648"/>
            <a:ext cx="82561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Joshua instruct the Israelites to do with all that was in Jericho?</a:t>
            </a:r>
          </a:p>
        </p:txBody>
      </p:sp>
      <p:sp>
        <p:nvSpPr>
          <p:cNvPr id="6" name="Rectangle 5">
            <a:extLst>
              <a:ext uri="{FF2B5EF4-FFF2-40B4-BE49-F238E27FC236}">
                <a16:creationId xmlns:a16="http://schemas.microsoft.com/office/drawing/2014/main" id="{B3D04179-9555-4967-8121-97D5FA6F9659}"/>
              </a:ext>
            </a:extLst>
          </p:cNvPr>
          <p:cNvSpPr/>
          <p:nvPr/>
        </p:nvSpPr>
        <p:spPr>
          <a:xfrm>
            <a:off x="1149295" y="4439329"/>
            <a:ext cx="93825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consequence if an Israelite took something that was accursed?</a:t>
            </a:r>
          </a:p>
        </p:txBody>
      </p:sp>
    </p:spTree>
    <p:extLst>
      <p:ext uri="{BB962C8B-B14F-4D97-AF65-F5344CB8AC3E}">
        <p14:creationId xmlns:p14="http://schemas.microsoft.com/office/powerpoint/2010/main" val="1971302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1777</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Dubai</vt:lpstr>
      <vt:lpstr>Open Sans</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4419</cp:revision>
  <dcterms:created xsi:type="dcterms:W3CDTF">2018-08-29T04:26:39Z</dcterms:created>
  <dcterms:modified xsi:type="dcterms:W3CDTF">2022-02-05T00:55:18Z</dcterms:modified>
</cp:coreProperties>
</file>