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lu5L-bEZYWs?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4">
                    <a:lumMod val="75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FB8D4A-67A3-43EB-9223-6C033D7C22D4}"/>
              </a:ext>
            </a:extLst>
          </p:cNvPr>
          <p:cNvSpPr/>
          <p:nvPr/>
        </p:nvSpPr>
        <p:spPr>
          <a:xfrm>
            <a:off x="1152938" y="862475"/>
            <a:ext cx="2093845" cy="847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0A5A04C-893A-4944-A33B-5CC66E36E772}"/>
              </a:ext>
            </a:extLst>
          </p:cNvPr>
          <p:cNvSpPr/>
          <p:nvPr/>
        </p:nvSpPr>
        <p:spPr>
          <a:xfrm>
            <a:off x="1152939" y="1218554"/>
            <a:ext cx="9581322" cy="258532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2E955BF-DAEB-4BDA-AEE4-0BC66969C0E6}"/>
              </a:ext>
            </a:extLst>
          </p:cNvPr>
          <p:cNvSpPr/>
          <p:nvPr/>
        </p:nvSpPr>
        <p:spPr>
          <a:xfrm>
            <a:off x="1285460" y="1192050"/>
            <a:ext cx="935603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those twelve stones, which they took out of Jordan, did Joshua pitch in Gilgal.</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he spake unto the children of Israel, saying, When your children shall ask their fathers in time to come, saying, What mean these stones?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Then ye shall let your children know, saying, Israel came over this Jordan on dry land.</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dried up the waters of Jordan from before you, until ye were passed over,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did to the Red sea, which he dried up from before us, until we were gone over:</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That all the people of the earth might know the hand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it is mighty: that ye might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for ever.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E5D2B2-4801-4455-B4E5-615A27DB1981}"/>
              </a:ext>
            </a:extLst>
          </p:cNvPr>
          <p:cNvSpPr/>
          <p:nvPr/>
        </p:nvSpPr>
        <p:spPr>
          <a:xfrm>
            <a:off x="1285461" y="915483"/>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4:20-24</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36B491-F755-4C08-A095-3231B947B2AE}"/>
              </a:ext>
            </a:extLst>
          </p:cNvPr>
          <p:cNvSpPr/>
          <p:nvPr/>
        </p:nvSpPr>
        <p:spPr>
          <a:xfrm>
            <a:off x="1285460" y="3914217"/>
            <a:ext cx="81103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answers did you find to the question “What mean these stones?”</a:t>
            </a:r>
          </a:p>
        </p:txBody>
      </p:sp>
      <p:sp>
        <p:nvSpPr>
          <p:cNvPr id="6" name="Rectangle 5">
            <a:extLst>
              <a:ext uri="{FF2B5EF4-FFF2-40B4-BE49-F238E27FC236}">
                <a16:creationId xmlns:a16="http://schemas.microsoft.com/office/drawing/2014/main" id="{C2371E8E-C8BF-443E-A274-45D2BB343E9F}"/>
              </a:ext>
            </a:extLst>
          </p:cNvPr>
          <p:cNvSpPr/>
          <p:nvPr/>
        </p:nvSpPr>
        <p:spPr>
          <a:xfrm>
            <a:off x="1285460" y="4420393"/>
            <a:ext cx="92862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effect should remembering this miraculous event have had on the Israelites?</a:t>
            </a:r>
          </a:p>
        </p:txBody>
      </p:sp>
    </p:spTree>
    <p:extLst>
      <p:ext uri="{BB962C8B-B14F-4D97-AF65-F5344CB8AC3E}">
        <p14:creationId xmlns:p14="http://schemas.microsoft.com/office/powerpoint/2010/main" val="12858999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02B21E47-BA10-4DD4-80FC-4BF34929AD69}"/>
              </a:ext>
            </a:extLst>
          </p:cNvPr>
          <p:cNvSpPr/>
          <p:nvPr/>
        </p:nvSpPr>
        <p:spPr>
          <a:xfrm>
            <a:off x="1828799" y="2453077"/>
            <a:ext cx="7474226" cy="1543824"/>
          </a:xfrm>
          <a:prstGeom prst="round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DDBAE2-B74E-4B13-A5AD-27AC1BAC388A}"/>
              </a:ext>
            </a:extLst>
          </p:cNvPr>
          <p:cNvSpPr/>
          <p:nvPr/>
        </p:nvSpPr>
        <p:spPr>
          <a:xfrm>
            <a:off x="914400" y="968272"/>
            <a:ext cx="5173211"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remember what the Lord has done for us,</a:t>
            </a:r>
          </a:p>
        </p:txBody>
      </p:sp>
      <p:sp>
        <p:nvSpPr>
          <p:cNvPr id="4" name="Rectangle 3">
            <a:extLst>
              <a:ext uri="{FF2B5EF4-FFF2-40B4-BE49-F238E27FC236}">
                <a16:creationId xmlns:a16="http://schemas.microsoft.com/office/drawing/2014/main" id="{3FDF8CF3-B61D-4C68-A14B-F837760ABE59}"/>
              </a:ext>
            </a:extLst>
          </p:cNvPr>
          <p:cNvSpPr/>
          <p:nvPr/>
        </p:nvSpPr>
        <p:spPr>
          <a:xfrm>
            <a:off x="5851301" y="968272"/>
            <a:ext cx="400831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reverence for Him increases and</a:t>
            </a:r>
          </a:p>
        </p:txBody>
      </p:sp>
      <p:sp>
        <p:nvSpPr>
          <p:cNvPr id="5" name="Rectangle 4">
            <a:extLst>
              <a:ext uri="{FF2B5EF4-FFF2-40B4-BE49-F238E27FC236}">
                <a16:creationId xmlns:a16="http://schemas.microsoft.com/office/drawing/2014/main" id="{B61D6808-3CE1-49E0-8A64-751C72FE6971}"/>
              </a:ext>
            </a:extLst>
          </p:cNvPr>
          <p:cNvSpPr/>
          <p:nvPr/>
        </p:nvSpPr>
        <p:spPr>
          <a:xfrm>
            <a:off x="914400" y="1337604"/>
            <a:ext cx="3685624"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testimonies are strengthened. </a:t>
            </a:r>
            <a:endParaRPr lang="en-US" dirty="0">
              <a:solidFill>
                <a:schemeClr val="bg2"/>
              </a:solidFill>
            </a:endParaRPr>
          </a:p>
        </p:txBody>
      </p:sp>
      <p:sp>
        <p:nvSpPr>
          <p:cNvPr id="6" name="Rectangle 5">
            <a:extLst>
              <a:ext uri="{FF2B5EF4-FFF2-40B4-BE49-F238E27FC236}">
                <a16:creationId xmlns:a16="http://schemas.microsoft.com/office/drawing/2014/main" id="{92B8B81D-8C1C-4FE2-94C3-46E938C64256}"/>
              </a:ext>
            </a:extLst>
          </p:cNvPr>
          <p:cNvSpPr/>
          <p:nvPr/>
        </p:nvSpPr>
        <p:spPr>
          <a:xfrm>
            <a:off x="914399" y="1706936"/>
            <a:ext cx="95548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remembering previous miracles and spiritual experiences increase our reverence for God and strengthen our testimonies?</a:t>
            </a:r>
          </a:p>
        </p:txBody>
      </p:sp>
      <p:sp>
        <p:nvSpPr>
          <p:cNvPr id="7" name="Rectangle 6">
            <a:extLst>
              <a:ext uri="{FF2B5EF4-FFF2-40B4-BE49-F238E27FC236}">
                <a16:creationId xmlns:a16="http://schemas.microsoft.com/office/drawing/2014/main" id="{DD6E2AAD-E7F5-4307-908C-DD844A9BD940}"/>
              </a:ext>
            </a:extLst>
          </p:cNvPr>
          <p:cNvSpPr/>
          <p:nvPr/>
        </p:nvSpPr>
        <p:spPr>
          <a:xfrm>
            <a:off x="3154017" y="2591577"/>
            <a:ext cx="6096000" cy="1200329"/>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“Remembering enables us to see God’s hand in our past, just as prophecy and faith assure us of God’s hand in our future” (Marlin K. Jensen, “Remember and Perish Not,”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 </a:t>
            </a:r>
            <a:r>
              <a:rPr lang="en-US" dirty="0">
                <a:solidFill>
                  <a:schemeClr val="bg1"/>
                </a:solidFill>
                <a:latin typeface="Arial" panose="020B0604020202020204" pitchFamily="34" charset="0"/>
                <a:cs typeface="Arial" panose="020B0604020202020204" pitchFamily="34" charset="0"/>
              </a:rPr>
              <a:t>May 2007, 38).</a:t>
            </a:r>
          </a:p>
        </p:txBody>
      </p:sp>
      <p:pic>
        <p:nvPicPr>
          <p:cNvPr id="2050" name="Picture 2" descr="Marlin K. Jensen">
            <a:extLst>
              <a:ext uri="{FF2B5EF4-FFF2-40B4-BE49-F238E27FC236}">
                <a16:creationId xmlns:a16="http://schemas.microsoft.com/office/drawing/2014/main" id="{EF402D0D-FB4B-4AEA-961A-DBB15366D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591577"/>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8E38A92-D471-4427-A23C-A07C59B343EE}"/>
              </a:ext>
            </a:extLst>
          </p:cNvPr>
          <p:cNvSpPr/>
          <p:nvPr/>
        </p:nvSpPr>
        <p:spPr>
          <a:xfrm>
            <a:off x="914398" y="4504733"/>
            <a:ext cx="79380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these principles help you as you face challenges in your life?</a:t>
            </a:r>
          </a:p>
        </p:txBody>
      </p:sp>
    </p:spTree>
    <p:extLst>
      <p:ext uri="{BB962C8B-B14F-4D97-AF65-F5344CB8AC3E}">
        <p14:creationId xmlns:p14="http://schemas.microsoft.com/office/powerpoint/2010/main" val="911221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Scale>
                                      <p:cBhvr>
                                        <p:cTn id="2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
                                        </p:tgtEl>
                                        <p:attrNameLst>
                                          <p:attrName>ppt_x</p:attrName>
                                          <p:attrName>ppt_y</p:attrName>
                                        </p:attrNameLst>
                                      </p:cBhvr>
                                    </p:animMotion>
                                    <p:animEffect transition="in" filter="fade">
                                      <p:cBhvr>
                                        <p:cTn id="22" dur="1000"/>
                                        <p:tgtEl>
                                          <p:spTgt spid="9"/>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par>
                                <p:cTn id="28" presetID="5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Scale>
                                      <p:cBhvr>
                                        <p:cTn id="30"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050"/>
                                        </p:tgtEl>
                                        <p:attrNameLst>
                                          <p:attrName>ppt_x</p:attrName>
                                          <p:attrName>ppt_y</p:attrName>
                                        </p:attrNameLst>
                                      </p:cBhvr>
                                    </p:animMotion>
                                    <p:animEffect transition="in" filter="fade">
                                      <p:cBhvr>
                                        <p:cTn id="32" dur="10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1DDD06-BC05-401D-94B8-2B87622FC794}"/>
              </a:ext>
            </a:extLst>
          </p:cNvPr>
          <p:cNvSpPr/>
          <p:nvPr/>
        </p:nvSpPr>
        <p:spPr>
          <a:xfrm>
            <a:off x="1795669" y="2367171"/>
            <a:ext cx="8600661" cy="2123658"/>
          </a:xfrm>
          <a:prstGeom prst="rect">
            <a:avLst/>
          </a:prstGeom>
        </p:spPr>
        <p:txBody>
          <a:bodyPr wrap="square">
            <a:spAutoFit/>
          </a:bodyPr>
          <a:lstStyle/>
          <a:p>
            <a:pPr algn="ctr" fontAlgn="base"/>
            <a:r>
              <a:rPr lang="en-US" sz="4400" b="1" dirty="0">
                <a:solidFill>
                  <a:schemeClr val="accent4">
                    <a:lumMod val="50000"/>
                  </a:schemeClr>
                </a:solidFill>
                <a:latin typeface="Open Sans"/>
              </a:rPr>
              <a:t>“The Israelites cease to eat manna and begin to partake of the good of the promised land”</a:t>
            </a:r>
            <a:endParaRPr lang="en-US" sz="4400" b="1" dirty="0">
              <a:solidFill>
                <a:schemeClr val="accent4">
                  <a:lumMod val="50000"/>
                </a:schemeClr>
              </a:solidFill>
              <a:effectLst/>
              <a:latin typeface="Open Sans"/>
            </a:endParaRPr>
          </a:p>
        </p:txBody>
      </p:sp>
      <p:sp>
        <p:nvSpPr>
          <p:cNvPr id="5" name="Rectangle 4">
            <a:extLst>
              <a:ext uri="{FF2B5EF4-FFF2-40B4-BE49-F238E27FC236}">
                <a16:creationId xmlns:a16="http://schemas.microsoft.com/office/drawing/2014/main" id="{74E1DEC2-9C56-46CC-B0C2-64C00795A9F6}"/>
              </a:ext>
            </a:extLst>
          </p:cNvPr>
          <p:cNvSpPr/>
          <p:nvPr/>
        </p:nvSpPr>
        <p:spPr>
          <a:xfrm>
            <a:off x="1171617" y="968273"/>
            <a:ext cx="1184940"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Joshua 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53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8AD19F-3B37-4D50-9543-D574E11DD65E}"/>
              </a:ext>
            </a:extLst>
          </p:cNvPr>
          <p:cNvSpPr/>
          <p:nvPr/>
        </p:nvSpPr>
        <p:spPr>
          <a:xfrm>
            <a:off x="742308" y="783607"/>
            <a:ext cx="1582485" cy="993775"/>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 name="Rectangle: Rounded Corners 10">
            <a:extLst>
              <a:ext uri="{FF2B5EF4-FFF2-40B4-BE49-F238E27FC236}">
                <a16:creationId xmlns:a16="http://schemas.microsoft.com/office/drawing/2014/main" id="{52C64632-9EFB-4847-A4B0-0BF04618CC3A}"/>
              </a:ext>
            </a:extLst>
          </p:cNvPr>
          <p:cNvSpPr/>
          <p:nvPr/>
        </p:nvSpPr>
        <p:spPr>
          <a:xfrm>
            <a:off x="745042" y="1152939"/>
            <a:ext cx="9591654" cy="9233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356D31-ED7A-4ED1-8440-9B8099C9E236}"/>
              </a:ext>
            </a:extLst>
          </p:cNvPr>
          <p:cNvSpPr/>
          <p:nvPr/>
        </p:nvSpPr>
        <p:spPr>
          <a:xfrm>
            <a:off x="684438" y="2892200"/>
            <a:ext cx="1915909" cy="923330"/>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356781D-4E7B-4860-8280-D08513C9FF0F}"/>
              </a:ext>
            </a:extLst>
          </p:cNvPr>
          <p:cNvSpPr/>
          <p:nvPr/>
        </p:nvSpPr>
        <p:spPr>
          <a:xfrm>
            <a:off x="678783" y="3233959"/>
            <a:ext cx="9806605" cy="23083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D60C06-0AE9-4C09-95B7-36AC597CDB6B}"/>
              </a:ext>
            </a:extLst>
          </p:cNvPr>
          <p:cNvSpPr/>
          <p:nvPr/>
        </p:nvSpPr>
        <p:spPr>
          <a:xfrm>
            <a:off x="762186" y="821189"/>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5:12 </a:t>
            </a:r>
          </a:p>
        </p:txBody>
      </p:sp>
      <p:sp>
        <p:nvSpPr>
          <p:cNvPr id="4" name="Rectangle 3">
            <a:extLst>
              <a:ext uri="{FF2B5EF4-FFF2-40B4-BE49-F238E27FC236}">
                <a16:creationId xmlns:a16="http://schemas.microsoft.com/office/drawing/2014/main" id="{4169732F-5F4D-4FA6-BDAB-EAECEDA7B412}"/>
              </a:ext>
            </a:extLst>
          </p:cNvPr>
          <p:cNvSpPr/>
          <p:nvPr/>
        </p:nvSpPr>
        <p:spPr>
          <a:xfrm>
            <a:off x="745042" y="2189701"/>
            <a:ext cx="96314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stopped providing manna to the Israelites once they arrived in the promised land? </a:t>
            </a:r>
          </a:p>
        </p:txBody>
      </p:sp>
      <p:sp>
        <p:nvSpPr>
          <p:cNvPr id="5" name="Rectangle 4">
            <a:extLst>
              <a:ext uri="{FF2B5EF4-FFF2-40B4-BE49-F238E27FC236}">
                <a16:creationId xmlns:a16="http://schemas.microsoft.com/office/drawing/2014/main" id="{40DA2FAD-7C5F-4A2D-B8BF-3777197A08A8}"/>
              </a:ext>
            </a:extLst>
          </p:cNvPr>
          <p:cNvSpPr/>
          <p:nvPr/>
        </p:nvSpPr>
        <p:spPr>
          <a:xfrm>
            <a:off x="745043" y="1152939"/>
            <a:ext cx="963140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manna ceased on the morrow after they had eaten of the old corn of the land; neither had the children of Israel manna any more; but they did eat of the fruit of the land of Canaan that year.</a:t>
            </a:r>
          </a:p>
        </p:txBody>
      </p:sp>
      <p:sp>
        <p:nvSpPr>
          <p:cNvPr id="6" name="Rectangle 5">
            <a:extLst>
              <a:ext uri="{FF2B5EF4-FFF2-40B4-BE49-F238E27FC236}">
                <a16:creationId xmlns:a16="http://schemas.microsoft.com/office/drawing/2014/main" id="{EEFB8C80-19BF-41DD-8A16-45F7CD04DA9B}"/>
              </a:ext>
            </a:extLst>
          </p:cNvPr>
          <p:cNvSpPr/>
          <p:nvPr/>
        </p:nvSpPr>
        <p:spPr>
          <a:xfrm>
            <a:off x="678783" y="3233959"/>
            <a:ext cx="974034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And it came to pass, when Joshua was by Jericho, that he lifted up his eyes and looked, and, behold, there stood a man over against him with his sword drawn in his hand: and Joshua went unto him, and said unto him, Art thou for us, or for our adversaries?</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he said, Nay; but as captain of the host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am I now come. And Joshua fell on his face to the earth, and did worship, and said unto him, What saith my lord unto his servant?</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the captain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host said unto Joshua, Loose thy shoe from off thy foot; for the place whereon thou standest is holy. And Joshua did so.</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5727F66-761A-4AB2-B973-572A051FE05E}"/>
              </a:ext>
            </a:extLst>
          </p:cNvPr>
          <p:cNvSpPr/>
          <p:nvPr/>
        </p:nvSpPr>
        <p:spPr>
          <a:xfrm>
            <a:off x="678783" y="2892200"/>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5:13-15 </a:t>
            </a:r>
          </a:p>
        </p:txBody>
      </p:sp>
    </p:spTree>
    <p:extLst>
      <p:ext uri="{BB962C8B-B14F-4D97-AF65-F5344CB8AC3E}">
        <p14:creationId xmlns:p14="http://schemas.microsoft.com/office/powerpoint/2010/main" val="25324946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0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00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0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Mormon Faith Precedes the Miracle">
            <a:hlinkClick r:id="" action="ppaction://media"/>
            <a:extLst>
              <a:ext uri="{FF2B5EF4-FFF2-40B4-BE49-F238E27FC236}">
                <a16:creationId xmlns:a16="http://schemas.microsoft.com/office/drawing/2014/main" id="{B50F3190-5C66-4EFB-8B8A-1142F5E8276B}"/>
              </a:ext>
            </a:extLst>
          </p:cNvPr>
          <p:cNvPicPr>
            <a:picLocks noRot="1" noChangeAspect="1"/>
          </p:cNvPicPr>
          <p:nvPr>
            <a:videoFile r:link="rId1"/>
          </p:nvPr>
        </p:nvPicPr>
        <p:blipFill>
          <a:blip r:embed="rId3"/>
          <a:stretch>
            <a:fillRect/>
          </a:stretch>
        </p:blipFill>
        <p:spPr>
          <a:xfrm>
            <a:off x="1524000" y="989351"/>
            <a:ext cx="9144000" cy="5143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408637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287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4394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73</a:t>
            </a:r>
          </a:p>
        </p:txBody>
      </p:sp>
      <p:sp>
        <p:nvSpPr>
          <p:cNvPr id="4" name="Rectangle 3">
            <a:extLst>
              <a:ext uri="{FF2B5EF4-FFF2-40B4-BE49-F238E27FC236}">
                <a16:creationId xmlns:a16="http://schemas.microsoft.com/office/drawing/2014/main" id="{DCCEDFD8-454F-4D44-959E-EE46653D71A9}"/>
              </a:ext>
            </a:extLst>
          </p:cNvPr>
          <p:cNvSpPr/>
          <p:nvPr/>
        </p:nvSpPr>
        <p:spPr>
          <a:xfrm>
            <a:off x="3438862" y="2767280"/>
            <a:ext cx="5314275" cy="1323439"/>
          </a:xfrm>
          <a:prstGeom prst="rect">
            <a:avLst/>
          </a:prstGeom>
        </p:spPr>
        <p:txBody>
          <a:bodyPr wrap="none">
            <a:spAutoFit/>
          </a:bodyPr>
          <a:lstStyle/>
          <a:p>
            <a:pPr fontAlgn="base"/>
            <a:r>
              <a:rPr lang="en-US" sz="8000" dirty="0">
                <a:solidFill>
                  <a:schemeClr val="bg1"/>
                </a:solidFill>
                <a:latin typeface="MS Gothic" panose="020B0609070205080204" pitchFamily="49" charset="-128"/>
                <a:ea typeface="MS Gothic" panose="020B0609070205080204" pitchFamily="49" charset="-128"/>
              </a:rPr>
              <a:t>Joshua 3–5</a:t>
            </a:r>
            <a:endParaRPr lang="en-US" sz="8000" b="0" i="0" dirty="0">
              <a:solidFill>
                <a:schemeClr val="bg1"/>
              </a:solidFill>
              <a:effectLst/>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1500">
        <p:diamond/>
      </p:transition>
    </mc:Choice>
    <mc:Fallback xmlns="">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6E124-0C4B-4FFD-9DDE-7BF56650D959}"/>
              </a:ext>
            </a:extLst>
          </p:cNvPr>
          <p:cNvSpPr/>
          <p:nvPr/>
        </p:nvSpPr>
        <p:spPr>
          <a:xfrm>
            <a:off x="1608406" y="2274838"/>
            <a:ext cx="8975188" cy="2308324"/>
          </a:xfrm>
          <a:prstGeom prst="rect">
            <a:avLst/>
          </a:prstGeom>
        </p:spPr>
        <p:txBody>
          <a:bodyPr wrap="square">
            <a:spAutoFit/>
          </a:bodyPr>
          <a:lstStyle/>
          <a:p>
            <a:pPr algn="ctr" fontAlgn="base"/>
            <a:r>
              <a:rPr lang="en-US" sz="4800" b="1" dirty="0">
                <a:solidFill>
                  <a:schemeClr val="accent4">
                    <a:lumMod val="50000"/>
                  </a:schemeClr>
                </a:solidFill>
                <a:latin typeface="Open Sans"/>
              </a:rPr>
              <a:t>“Joshua miraculously leads the Israelites across the Jordan River”</a:t>
            </a:r>
            <a:endParaRPr lang="en-US" sz="4800" b="1" dirty="0">
              <a:solidFill>
                <a:schemeClr val="accent4">
                  <a:lumMod val="50000"/>
                </a:schemeClr>
              </a:solidFill>
              <a:effectLst/>
              <a:latin typeface="Open Sans"/>
            </a:endParaRPr>
          </a:p>
        </p:txBody>
      </p:sp>
      <p:sp>
        <p:nvSpPr>
          <p:cNvPr id="4" name="Rectangle 3">
            <a:extLst>
              <a:ext uri="{FF2B5EF4-FFF2-40B4-BE49-F238E27FC236}">
                <a16:creationId xmlns:a16="http://schemas.microsoft.com/office/drawing/2014/main" id="{BC5F627A-5397-4540-BD9C-45F855335A35}"/>
              </a:ext>
            </a:extLst>
          </p:cNvPr>
          <p:cNvSpPr/>
          <p:nvPr/>
        </p:nvSpPr>
        <p:spPr>
          <a:xfrm>
            <a:off x="1367545" y="968273"/>
            <a:ext cx="1128835" cy="369332"/>
          </a:xfrm>
          <a:prstGeom prst="rect">
            <a:avLst/>
          </a:prstGeom>
        </p:spPr>
        <p:txBody>
          <a:bodyPr wrap="none">
            <a:spAutoFit/>
          </a:bodyPr>
          <a:lstStyle/>
          <a:p>
            <a:pPr fontAlgn="base"/>
            <a:r>
              <a:rPr lang="en-US" b="1" dirty="0">
                <a:solidFill>
                  <a:schemeClr val="bg1"/>
                </a:solidFill>
                <a:latin typeface="Open Sans"/>
              </a:rPr>
              <a:t>Joshua 3</a:t>
            </a:r>
            <a:endParaRPr lang="en-US" b="1" dirty="0">
              <a:solidFill>
                <a:schemeClr val="bg1"/>
              </a:solidFill>
              <a:effectLst/>
              <a:latin typeface="Open Sans"/>
            </a:endParaRPr>
          </a:p>
        </p:txBody>
      </p:sp>
    </p:spTree>
    <p:extLst>
      <p:ext uri="{BB962C8B-B14F-4D97-AF65-F5344CB8AC3E}">
        <p14:creationId xmlns:p14="http://schemas.microsoft.com/office/powerpoint/2010/main" val="321030396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1BDCFD-49F5-4A21-B5F9-1E4CE7078AA8}"/>
              </a:ext>
            </a:extLst>
          </p:cNvPr>
          <p:cNvSpPr/>
          <p:nvPr/>
        </p:nvSpPr>
        <p:spPr>
          <a:xfrm>
            <a:off x="779488" y="1227608"/>
            <a:ext cx="1930370" cy="9877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C7B7585-6DDA-46AD-88F5-6ED414F1E6BF}"/>
              </a:ext>
            </a:extLst>
          </p:cNvPr>
          <p:cNvSpPr/>
          <p:nvPr/>
        </p:nvSpPr>
        <p:spPr>
          <a:xfrm>
            <a:off x="779488" y="1570786"/>
            <a:ext cx="10407052" cy="255454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6F1D12-0D0E-4EF0-91EF-EF3A650BB4FD}"/>
              </a:ext>
            </a:extLst>
          </p:cNvPr>
          <p:cNvSpPr/>
          <p:nvPr/>
        </p:nvSpPr>
        <p:spPr>
          <a:xfrm>
            <a:off x="1017729" y="795923"/>
            <a:ext cx="31470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mean these stones?</a:t>
            </a:r>
          </a:p>
        </p:txBody>
      </p:sp>
      <p:sp>
        <p:nvSpPr>
          <p:cNvPr id="4" name="Rectangle 3">
            <a:extLst>
              <a:ext uri="{FF2B5EF4-FFF2-40B4-BE49-F238E27FC236}">
                <a16:creationId xmlns:a16="http://schemas.microsoft.com/office/drawing/2014/main" id="{7B36D803-B260-48FC-BC46-62F09657F617}"/>
              </a:ext>
            </a:extLst>
          </p:cNvPr>
          <p:cNvSpPr/>
          <p:nvPr/>
        </p:nvSpPr>
        <p:spPr>
          <a:xfrm>
            <a:off x="1050429" y="1257588"/>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3:1-6 </a:t>
            </a:r>
          </a:p>
        </p:txBody>
      </p:sp>
      <p:sp>
        <p:nvSpPr>
          <p:cNvPr id="5" name="Rectangle 4">
            <a:extLst>
              <a:ext uri="{FF2B5EF4-FFF2-40B4-BE49-F238E27FC236}">
                <a16:creationId xmlns:a16="http://schemas.microsoft.com/office/drawing/2014/main" id="{579D889A-BE7D-42B5-B417-276662B6EDB5}"/>
              </a:ext>
            </a:extLst>
          </p:cNvPr>
          <p:cNvSpPr/>
          <p:nvPr/>
        </p:nvSpPr>
        <p:spPr>
          <a:xfrm>
            <a:off x="1017729" y="4253189"/>
            <a:ext cx="48526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officers tell the people to do?</a:t>
            </a:r>
          </a:p>
        </p:txBody>
      </p:sp>
      <p:sp>
        <p:nvSpPr>
          <p:cNvPr id="6" name="Rectangle 5">
            <a:extLst>
              <a:ext uri="{FF2B5EF4-FFF2-40B4-BE49-F238E27FC236}">
                <a16:creationId xmlns:a16="http://schemas.microsoft.com/office/drawing/2014/main" id="{E54DAB34-18B4-4E43-82BD-FB865FCFB12A}"/>
              </a:ext>
            </a:extLst>
          </p:cNvPr>
          <p:cNvSpPr/>
          <p:nvPr/>
        </p:nvSpPr>
        <p:spPr>
          <a:xfrm>
            <a:off x="1030553" y="4711672"/>
            <a:ext cx="44165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Joshua tell the people to do?</a:t>
            </a:r>
          </a:p>
        </p:txBody>
      </p:sp>
      <p:sp>
        <p:nvSpPr>
          <p:cNvPr id="7" name="Rectangle 6">
            <a:extLst>
              <a:ext uri="{FF2B5EF4-FFF2-40B4-BE49-F238E27FC236}">
                <a16:creationId xmlns:a16="http://schemas.microsoft.com/office/drawing/2014/main" id="{5F606079-DC50-4E57-ACF9-C78C977EF60D}"/>
              </a:ext>
            </a:extLst>
          </p:cNvPr>
          <p:cNvSpPr/>
          <p:nvPr/>
        </p:nvSpPr>
        <p:spPr>
          <a:xfrm>
            <a:off x="1017729" y="5214145"/>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Joshua tell the priests to do?</a:t>
            </a:r>
          </a:p>
        </p:txBody>
      </p:sp>
      <p:sp>
        <p:nvSpPr>
          <p:cNvPr id="8" name="Rectangle 7">
            <a:extLst>
              <a:ext uri="{FF2B5EF4-FFF2-40B4-BE49-F238E27FC236}">
                <a16:creationId xmlns:a16="http://schemas.microsoft.com/office/drawing/2014/main" id="{35C0F30F-96E1-46D1-8655-3AD4ACF259FC}"/>
              </a:ext>
            </a:extLst>
          </p:cNvPr>
          <p:cNvSpPr/>
          <p:nvPr/>
        </p:nvSpPr>
        <p:spPr>
          <a:xfrm>
            <a:off x="998820" y="5672628"/>
            <a:ext cx="9948873"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people were instructed to sanctify themselves before they crossed the Jordan River? What difference would their preparation make in their response to the Lord’s miracles? </a:t>
            </a:r>
          </a:p>
        </p:txBody>
      </p:sp>
      <p:sp>
        <p:nvSpPr>
          <p:cNvPr id="9" name="Rectangle 8">
            <a:extLst>
              <a:ext uri="{FF2B5EF4-FFF2-40B4-BE49-F238E27FC236}">
                <a16:creationId xmlns:a16="http://schemas.microsoft.com/office/drawing/2014/main" id="{F55E89B5-D870-4B10-B5C8-DD28F462E2AE}"/>
              </a:ext>
            </a:extLst>
          </p:cNvPr>
          <p:cNvSpPr/>
          <p:nvPr/>
        </p:nvSpPr>
        <p:spPr>
          <a:xfrm>
            <a:off x="1050430" y="1540806"/>
            <a:ext cx="9948874"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Joshua rose early in the morning; and they removed from Shittim, and came to Jordan, he and all the children of Israel, and lodged there before they passed over.</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after three days, that the officers went through the host;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they commanded the people, saying, When ye see the ark  of the covenant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your God, and the priests the Levites bearing it, then ye shall remove from your place, and go after it.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Yet there shall be a space between you and it, about two thousand cubits by measure: come not near unto it, that ye may know the way by which ye must go: for ye have not passed this way heretofore.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Joshua said unto the people, Sanctify yourselves: for to morrow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will do wonders among you.</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Joshua spake unto the priests, saying, Take up the ark of the covenant, and pass over before the people. And they took up the ark of the covenant, and went before the people.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4705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p:cTn id="3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p:cTn id="4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build="p"/>
      <p:bldP spid="6" grpId="0" build="p"/>
      <p:bldP spid="7" grpId="0"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063A2-192F-432F-B3AA-430EC08DD080}"/>
              </a:ext>
            </a:extLst>
          </p:cNvPr>
          <p:cNvSpPr/>
          <p:nvPr/>
        </p:nvSpPr>
        <p:spPr>
          <a:xfrm>
            <a:off x="1258131" y="968273"/>
            <a:ext cx="1454248" cy="6163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192ECB6-7BF9-4498-A7EE-5E189277911E}"/>
              </a:ext>
            </a:extLst>
          </p:cNvPr>
          <p:cNvSpPr/>
          <p:nvPr/>
        </p:nvSpPr>
        <p:spPr>
          <a:xfrm>
            <a:off x="1258133" y="1339929"/>
            <a:ext cx="9264090" cy="61635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E01AE-E1E0-4210-A8CB-42DBF957DCD7}"/>
              </a:ext>
            </a:extLst>
          </p:cNvPr>
          <p:cNvSpPr/>
          <p:nvPr/>
        </p:nvSpPr>
        <p:spPr>
          <a:xfrm>
            <a:off x="989351" y="2548004"/>
            <a:ext cx="2443402" cy="11390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F497052-61F6-465E-970D-67FC8B62466F}"/>
              </a:ext>
            </a:extLst>
          </p:cNvPr>
          <p:cNvSpPr/>
          <p:nvPr/>
        </p:nvSpPr>
        <p:spPr>
          <a:xfrm>
            <a:off x="989351" y="2959271"/>
            <a:ext cx="9758597" cy="36933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B16985A-DD81-428A-AAF2-91254C70AC66}"/>
              </a:ext>
            </a:extLst>
          </p:cNvPr>
          <p:cNvSpPr/>
          <p:nvPr/>
        </p:nvSpPr>
        <p:spPr>
          <a:xfrm>
            <a:off x="1258135" y="968273"/>
            <a:ext cx="145424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3:7 </a:t>
            </a:r>
          </a:p>
        </p:txBody>
      </p:sp>
      <p:sp>
        <p:nvSpPr>
          <p:cNvPr id="4" name="Rectangle 3">
            <a:extLst>
              <a:ext uri="{FF2B5EF4-FFF2-40B4-BE49-F238E27FC236}">
                <a16:creationId xmlns:a16="http://schemas.microsoft.com/office/drawing/2014/main" id="{2A1AE470-FD11-49D3-8D12-73C020223143}"/>
              </a:ext>
            </a:extLst>
          </p:cNvPr>
          <p:cNvSpPr/>
          <p:nvPr/>
        </p:nvSpPr>
        <p:spPr>
          <a:xfrm>
            <a:off x="1258134" y="1309949"/>
            <a:ext cx="926409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Joshua, This day will I begin to magnify thee in the sight of all Israel, that they may know that, as I was with Moses, so I will be with thee.</a:t>
            </a:r>
          </a:p>
        </p:txBody>
      </p:sp>
      <p:sp>
        <p:nvSpPr>
          <p:cNvPr id="5" name="Rectangle 4">
            <a:extLst>
              <a:ext uri="{FF2B5EF4-FFF2-40B4-BE49-F238E27FC236}">
                <a16:creationId xmlns:a16="http://schemas.microsoft.com/office/drawing/2014/main" id="{60CA51F5-C719-4406-8D88-0709F9D6231F}"/>
              </a:ext>
            </a:extLst>
          </p:cNvPr>
          <p:cNvSpPr/>
          <p:nvPr/>
        </p:nvSpPr>
        <p:spPr>
          <a:xfrm>
            <a:off x="1258133" y="2113290"/>
            <a:ext cx="92640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the Lord’s words recorded in verse 7 may have affected Joshua?</a:t>
            </a:r>
          </a:p>
        </p:txBody>
      </p:sp>
      <p:sp>
        <p:nvSpPr>
          <p:cNvPr id="6" name="Rectangle 5">
            <a:extLst>
              <a:ext uri="{FF2B5EF4-FFF2-40B4-BE49-F238E27FC236}">
                <a16:creationId xmlns:a16="http://schemas.microsoft.com/office/drawing/2014/main" id="{A98B931E-6AFC-4228-AFED-9AA0693CCB61}"/>
              </a:ext>
            </a:extLst>
          </p:cNvPr>
          <p:cNvSpPr/>
          <p:nvPr/>
        </p:nvSpPr>
        <p:spPr>
          <a:xfrm>
            <a:off x="1258133" y="2959272"/>
            <a:ext cx="9264090"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thou shalt command the priests that bear the ark of the covenant, saying, When ye are come to the brink of the water of Jordan, ye shall stand still in Jordan.</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Joshua said unto the children of Israel, Come hither, and hear the words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Joshua said, Hereby ye shall know that the living God is among you, and that he will without fail drive out from before you the Canaanites, and the Hittites, and the Hivites, and the Perizzites, and the Girgashites, and the Amorites, and the Jebusites.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Behold, the ark of the covenant of the Lord of all the earth passeth over before you into Jordan.</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it shall come to pass, as soon as the soles of the feet of the priests that bear the ark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Lord of all the earth, shall rest in the waters of Jordan, that the waters of Jordan shall be cut off from the waters that come down from above; and they shall stand upon an heap.</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AFE1B78-2226-4F2C-8031-A144B1401F1B}"/>
              </a:ext>
            </a:extLst>
          </p:cNvPr>
          <p:cNvSpPr/>
          <p:nvPr/>
        </p:nvSpPr>
        <p:spPr>
          <a:xfrm>
            <a:off x="1258133" y="2593465"/>
            <a:ext cx="21596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3:8-11, 13 </a:t>
            </a:r>
          </a:p>
        </p:txBody>
      </p:sp>
    </p:spTree>
    <p:extLst>
      <p:ext uri="{BB962C8B-B14F-4D97-AF65-F5344CB8AC3E}">
        <p14:creationId xmlns:p14="http://schemas.microsoft.com/office/powerpoint/2010/main" val="30879909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5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1500"/>
                                        <p:tgtEl>
                                          <p:spTgt spid="8"/>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1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6BFD1-B610-4888-8193-3BAD45DCB155}"/>
              </a:ext>
            </a:extLst>
          </p:cNvPr>
          <p:cNvSpPr/>
          <p:nvPr/>
        </p:nvSpPr>
        <p:spPr>
          <a:xfrm>
            <a:off x="974361" y="2819116"/>
            <a:ext cx="2054729" cy="9773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EB8E6A0-5A82-42A0-BD3A-60ACB4005B8A}"/>
              </a:ext>
            </a:extLst>
          </p:cNvPr>
          <p:cNvSpPr/>
          <p:nvPr/>
        </p:nvSpPr>
        <p:spPr>
          <a:xfrm>
            <a:off x="974361" y="3188448"/>
            <a:ext cx="9229811" cy="34163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E419A-16F2-4EDA-9BF2-35A58CA4AD5E}"/>
              </a:ext>
            </a:extLst>
          </p:cNvPr>
          <p:cNvSpPr/>
          <p:nvPr/>
        </p:nvSpPr>
        <p:spPr>
          <a:xfrm>
            <a:off x="1113182" y="829773"/>
            <a:ext cx="90909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those who were carrying the ark have to do before the river stopped?</a:t>
            </a:r>
          </a:p>
        </p:txBody>
      </p:sp>
      <p:sp>
        <p:nvSpPr>
          <p:cNvPr id="4" name="Rectangle 3">
            <a:extLst>
              <a:ext uri="{FF2B5EF4-FFF2-40B4-BE49-F238E27FC236}">
                <a16:creationId xmlns:a16="http://schemas.microsoft.com/office/drawing/2014/main" id="{E78562AB-6CBD-49CB-99FC-46EC647D2CE5}"/>
              </a:ext>
            </a:extLst>
          </p:cNvPr>
          <p:cNvSpPr/>
          <p:nvPr/>
        </p:nvSpPr>
        <p:spPr>
          <a:xfrm>
            <a:off x="1113182" y="1437784"/>
            <a:ext cx="5002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Would you be willing to step into the water?</a:t>
            </a:r>
          </a:p>
        </p:txBody>
      </p:sp>
      <p:sp>
        <p:nvSpPr>
          <p:cNvPr id="5" name="Rectangle 4">
            <a:extLst>
              <a:ext uri="{FF2B5EF4-FFF2-40B4-BE49-F238E27FC236}">
                <a16:creationId xmlns:a16="http://schemas.microsoft.com/office/drawing/2014/main" id="{59873216-3F4D-485E-A8A3-2806A5EDB4BE}"/>
              </a:ext>
            </a:extLst>
          </p:cNvPr>
          <p:cNvSpPr/>
          <p:nvPr/>
        </p:nvSpPr>
        <p:spPr>
          <a:xfrm>
            <a:off x="1113181" y="2045795"/>
            <a:ext cx="90909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quality did the priests demonstrate by stepping into the water before the water stopped flowing downstream?</a:t>
            </a:r>
          </a:p>
        </p:txBody>
      </p:sp>
      <p:sp>
        <p:nvSpPr>
          <p:cNvPr id="6" name="Rectangle 5">
            <a:extLst>
              <a:ext uri="{FF2B5EF4-FFF2-40B4-BE49-F238E27FC236}">
                <a16:creationId xmlns:a16="http://schemas.microsoft.com/office/drawing/2014/main" id="{9B50252E-7FBB-4919-9341-5F2D29A9B104}"/>
              </a:ext>
            </a:extLst>
          </p:cNvPr>
          <p:cNvSpPr/>
          <p:nvPr/>
        </p:nvSpPr>
        <p:spPr>
          <a:xfrm>
            <a:off x="1113182" y="3188448"/>
            <a:ext cx="9090990" cy="3416320"/>
          </a:xfrm>
          <a:prstGeom prst="rect">
            <a:avLst/>
          </a:prstGeom>
        </p:spPr>
        <p:txBody>
          <a:bodyPr wrap="square">
            <a:spAutoFit/>
          </a:bodyPr>
          <a:lstStyle/>
          <a:p>
            <a:pPr algn="just" fontAlgn="base"/>
            <a:r>
              <a:rPr lang="en-US" b="1" dirty="0">
                <a:solidFill>
                  <a:schemeClr val="bg1"/>
                </a:solidFill>
                <a:latin typeface="Palatino"/>
              </a:rPr>
              <a:t>14 </a:t>
            </a:r>
            <a:r>
              <a:rPr lang="en-US" dirty="0">
                <a:solidFill>
                  <a:schemeClr val="bg1"/>
                </a:solidFill>
                <a:latin typeface="Palatino"/>
              </a:rPr>
              <a:t>¶ And it came to pass, when the people removed from their tents, to pass over Jordan, and the priests bearing the ark of the covenant before the people;</a:t>
            </a:r>
          </a:p>
          <a:p>
            <a:pPr algn="just" fontAlgn="base"/>
            <a:r>
              <a:rPr lang="en-US" b="1" dirty="0">
                <a:solidFill>
                  <a:schemeClr val="bg1"/>
                </a:solidFill>
                <a:latin typeface="Palatino"/>
              </a:rPr>
              <a:t>15 </a:t>
            </a:r>
            <a:r>
              <a:rPr lang="en-US" dirty="0">
                <a:solidFill>
                  <a:schemeClr val="bg1"/>
                </a:solidFill>
                <a:latin typeface="Palatino"/>
              </a:rPr>
              <a:t>And as they that bare the ark were come unto Jordan, and the feet of the priests that bare the ark were dipped in the brim of the water, (for Jordan overfloweth all his banks all the time of harvest,)</a:t>
            </a:r>
          </a:p>
          <a:p>
            <a:pPr algn="just" fontAlgn="base"/>
            <a:r>
              <a:rPr lang="en-US" b="1" dirty="0">
                <a:solidFill>
                  <a:schemeClr val="bg1"/>
                </a:solidFill>
                <a:latin typeface="Palatino"/>
              </a:rPr>
              <a:t>16 </a:t>
            </a:r>
            <a:r>
              <a:rPr lang="en-US" dirty="0">
                <a:solidFill>
                  <a:schemeClr val="bg1"/>
                </a:solidFill>
                <a:latin typeface="Palatino"/>
              </a:rPr>
              <a:t>That the waters which came down from above stood and rose up upon an heap very far from the city Adam, that is beside Zaretan: and those that came down toward the sea of the plain, even the salt sea, failed, and were cut off: and the people passed over right against Jericho.</a:t>
            </a:r>
          </a:p>
          <a:p>
            <a:pPr algn="just" fontAlgn="base"/>
            <a:r>
              <a:rPr lang="en-US" b="1" dirty="0">
                <a:solidFill>
                  <a:schemeClr val="bg1"/>
                </a:solidFill>
                <a:latin typeface="Palatino"/>
              </a:rPr>
              <a:t>17 </a:t>
            </a:r>
            <a:r>
              <a:rPr lang="en-US" dirty="0">
                <a:solidFill>
                  <a:schemeClr val="bg1"/>
                </a:solidFill>
                <a:latin typeface="Palatino"/>
              </a:rPr>
              <a:t>And the priests that bare the ark of the covenant of the </a:t>
            </a:r>
            <a:r>
              <a:rPr lang="en-US" cap="small" dirty="0">
                <a:solidFill>
                  <a:schemeClr val="bg1"/>
                </a:solidFill>
                <a:latin typeface="Palatino"/>
              </a:rPr>
              <a:t>Lord</a:t>
            </a:r>
            <a:r>
              <a:rPr lang="en-US" dirty="0">
                <a:solidFill>
                  <a:schemeClr val="bg1"/>
                </a:solidFill>
                <a:latin typeface="Palatino"/>
              </a:rPr>
              <a:t>s tood firm on dry ground in the midst of Jordan, and all the Israelites passed over on dry ground, until all the people were passed clean over Jordan.</a:t>
            </a:r>
            <a:endParaRPr lang="en-US" b="0" i="0" dirty="0">
              <a:solidFill>
                <a:schemeClr val="bg1"/>
              </a:solidFill>
              <a:effectLst/>
              <a:latin typeface="Palatino"/>
            </a:endParaRPr>
          </a:p>
        </p:txBody>
      </p:sp>
      <p:sp>
        <p:nvSpPr>
          <p:cNvPr id="7" name="Rectangle 6">
            <a:extLst>
              <a:ext uri="{FF2B5EF4-FFF2-40B4-BE49-F238E27FC236}">
                <a16:creationId xmlns:a16="http://schemas.microsoft.com/office/drawing/2014/main" id="{8214E21F-48AC-4199-9647-E425FEF52105}"/>
              </a:ext>
            </a:extLst>
          </p:cNvPr>
          <p:cNvSpPr/>
          <p:nvPr/>
        </p:nvSpPr>
        <p:spPr>
          <a:xfrm>
            <a:off x="1113181" y="2819116"/>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Joshua 3:14-17 </a:t>
            </a:r>
          </a:p>
        </p:txBody>
      </p:sp>
    </p:spTree>
    <p:extLst>
      <p:ext uri="{BB962C8B-B14F-4D97-AF65-F5344CB8AC3E}">
        <p14:creationId xmlns:p14="http://schemas.microsoft.com/office/powerpoint/2010/main" val="1910519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CAC1D968-0183-4D84-AA8E-CCF7BA9EC467}"/>
              </a:ext>
            </a:extLst>
          </p:cNvPr>
          <p:cNvSpPr/>
          <p:nvPr/>
        </p:nvSpPr>
        <p:spPr>
          <a:xfrm>
            <a:off x="1389741" y="2128603"/>
            <a:ext cx="9568069" cy="2623279"/>
          </a:xfrm>
          <a:prstGeom prst="round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F7E4E93-597F-45CD-8DA1-C524265F8136}"/>
              </a:ext>
            </a:extLst>
          </p:cNvPr>
          <p:cNvSpPr/>
          <p:nvPr/>
        </p:nvSpPr>
        <p:spPr>
          <a:xfrm>
            <a:off x="768627" y="829773"/>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priests’ actions that can help us when we are faced with obstacles and challenges? </a:t>
            </a:r>
          </a:p>
        </p:txBody>
      </p:sp>
      <p:sp>
        <p:nvSpPr>
          <p:cNvPr id="4" name="Rectangle 3">
            <a:extLst>
              <a:ext uri="{FF2B5EF4-FFF2-40B4-BE49-F238E27FC236}">
                <a16:creationId xmlns:a16="http://schemas.microsoft.com/office/drawing/2014/main" id="{A94F7C3B-2DDA-4559-84B3-D6A047D92991}"/>
              </a:ext>
            </a:extLst>
          </p:cNvPr>
          <p:cNvSpPr/>
          <p:nvPr/>
        </p:nvSpPr>
        <p:spPr>
          <a:xfrm>
            <a:off x="768626" y="1576283"/>
            <a:ext cx="727544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Moving forward in faith invites God to perform miracles in our behalf. </a:t>
            </a:r>
          </a:p>
        </p:txBody>
      </p:sp>
      <p:sp>
        <p:nvSpPr>
          <p:cNvPr id="5" name="Rectangle 4">
            <a:extLst>
              <a:ext uri="{FF2B5EF4-FFF2-40B4-BE49-F238E27FC236}">
                <a16:creationId xmlns:a16="http://schemas.microsoft.com/office/drawing/2014/main" id="{45FD8564-2E64-4B81-8026-B0CE18485776}"/>
              </a:ext>
            </a:extLst>
          </p:cNvPr>
          <p:cNvSpPr/>
          <p:nvPr/>
        </p:nvSpPr>
        <p:spPr>
          <a:xfrm>
            <a:off x="2875722" y="2301343"/>
            <a:ext cx="7779025"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“Recall how the Israelites came to the river Jordan and were promised the waters would part, and they would be able to cross over on dry ground. Interestingly, the waters did not part as the children of Israel stood on the banks of the river waiting for something to happen; rather, the soles of their feet were wet before the water parted. The faith of the Israelites was manifested in the fact that they walked into the water </a:t>
            </a:r>
            <a:r>
              <a:rPr lang="en-US" i="1" dirty="0">
                <a:solidFill>
                  <a:schemeClr val="bg1"/>
                </a:solidFill>
                <a:latin typeface="Arial" panose="020B0604020202020204" pitchFamily="34" charset="0"/>
                <a:cs typeface="Arial" panose="020B0604020202020204" pitchFamily="34" charset="0"/>
              </a:rPr>
              <a:t>before</a:t>
            </a:r>
            <a:r>
              <a:rPr lang="en-US" dirty="0">
                <a:solidFill>
                  <a:schemeClr val="bg1"/>
                </a:solidFill>
                <a:latin typeface="Arial" panose="020B0604020202020204" pitchFamily="34" charset="0"/>
                <a:cs typeface="Arial" panose="020B0604020202020204" pitchFamily="34" charset="0"/>
              </a:rPr>
              <a:t> it parted. They walked into the river Jordan with a future-facing assurance of things hoped for” (David A. Bednar, “Seek Learning by Faith,”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Sept. 2007, 63).</a:t>
            </a:r>
          </a:p>
        </p:txBody>
      </p:sp>
      <p:pic>
        <p:nvPicPr>
          <p:cNvPr id="1026" name="Picture 2" descr="David A. Bednar">
            <a:extLst>
              <a:ext uri="{FF2B5EF4-FFF2-40B4-BE49-F238E27FC236}">
                <a16:creationId xmlns:a16="http://schemas.microsoft.com/office/drawing/2014/main" id="{F70A667C-124D-472C-840E-1610686DB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278" y="2415932"/>
            <a:ext cx="1179444" cy="15686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F507DAC-9ABB-4864-82BF-87B94C1E5450}"/>
              </a:ext>
            </a:extLst>
          </p:cNvPr>
          <p:cNvSpPr/>
          <p:nvPr/>
        </p:nvSpPr>
        <p:spPr>
          <a:xfrm>
            <a:off x="1601014" y="4034610"/>
            <a:ext cx="127470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David A. Bednar</a:t>
            </a:r>
            <a:endParaRPr lang="en-US" sz="1100" b="1" dirty="0"/>
          </a:p>
        </p:txBody>
      </p:sp>
      <p:sp>
        <p:nvSpPr>
          <p:cNvPr id="7" name="Rectangle 6">
            <a:extLst>
              <a:ext uri="{FF2B5EF4-FFF2-40B4-BE49-F238E27FC236}">
                <a16:creationId xmlns:a16="http://schemas.microsoft.com/office/drawing/2014/main" id="{3766E4C6-AE37-474F-8FA7-2E85812077D5}"/>
              </a:ext>
            </a:extLst>
          </p:cNvPr>
          <p:cNvSpPr/>
          <p:nvPr/>
        </p:nvSpPr>
        <p:spPr>
          <a:xfrm>
            <a:off x="758461" y="4912386"/>
            <a:ext cx="60067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move forward in faith?</a:t>
            </a:r>
          </a:p>
        </p:txBody>
      </p:sp>
      <p:sp>
        <p:nvSpPr>
          <p:cNvPr id="8" name="Rectangle 7">
            <a:extLst>
              <a:ext uri="{FF2B5EF4-FFF2-40B4-BE49-F238E27FC236}">
                <a16:creationId xmlns:a16="http://schemas.microsoft.com/office/drawing/2014/main" id="{BD6609C3-D10A-40B9-AA72-1D9FACF7758C}"/>
              </a:ext>
            </a:extLst>
          </p:cNvPr>
          <p:cNvSpPr/>
          <p:nvPr/>
        </p:nvSpPr>
        <p:spPr>
          <a:xfrm>
            <a:off x="768626" y="5281717"/>
            <a:ext cx="9896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experienced miracles or blessings after moving forward in faith?</a:t>
            </a:r>
          </a:p>
        </p:txBody>
      </p:sp>
    </p:spTree>
    <p:extLst>
      <p:ext uri="{BB962C8B-B14F-4D97-AF65-F5344CB8AC3E}">
        <p14:creationId xmlns:p14="http://schemas.microsoft.com/office/powerpoint/2010/main" val="161348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1750"/>
                                        <p:tgtEl>
                                          <p:spTgt spid="9"/>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1750"/>
                                        <p:tgtEl>
                                          <p:spTgt spid="5"/>
                                        </p:tgtEl>
                                      </p:cBhvr>
                                    </p:animEffect>
                                  </p:childTnLst>
                                </p:cTn>
                              </p:par>
                              <p:par>
                                <p:cTn id="16" presetID="4" presetClass="entr" presetSubtype="3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ox(out)">
                                      <p:cBhvr>
                                        <p:cTn id="18" dur="1750"/>
                                        <p:tgtEl>
                                          <p:spTgt spid="1026"/>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1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7C650-C708-4B26-9D41-B9C193372C7D}"/>
              </a:ext>
            </a:extLst>
          </p:cNvPr>
          <p:cNvSpPr/>
          <p:nvPr/>
        </p:nvSpPr>
        <p:spPr>
          <a:xfrm>
            <a:off x="1391478" y="2321004"/>
            <a:ext cx="9409043" cy="2215991"/>
          </a:xfrm>
          <a:prstGeom prst="rect">
            <a:avLst/>
          </a:prstGeom>
        </p:spPr>
        <p:txBody>
          <a:bodyPr wrap="square">
            <a:spAutoFit/>
          </a:bodyPr>
          <a:lstStyle/>
          <a:p>
            <a:pPr algn="ctr" fontAlgn="base"/>
            <a:r>
              <a:rPr lang="en-US" sz="4600" b="1" dirty="0">
                <a:solidFill>
                  <a:schemeClr val="accent4">
                    <a:lumMod val="50000"/>
                  </a:schemeClr>
                </a:solidFill>
                <a:latin typeface="Open Sans"/>
              </a:rPr>
              <a:t>“The Israelites commemorate the miraculous crossing of the Jordan River”</a:t>
            </a:r>
            <a:endParaRPr lang="en-US" sz="4600" b="1" dirty="0">
              <a:solidFill>
                <a:schemeClr val="accent4">
                  <a:lumMod val="50000"/>
                </a:schemeClr>
              </a:solidFill>
              <a:effectLst/>
              <a:latin typeface="Open Sans"/>
            </a:endParaRPr>
          </a:p>
        </p:txBody>
      </p:sp>
      <p:sp>
        <p:nvSpPr>
          <p:cNvPr id="4" name="Rectangle 3">
            <a:extLst>
              <a:ext uri="{FF2B5EF4-FFF2-40B4-BE49-F238E27FC236}">
                <a16:creationId xmlns:a16="http://schemas.microsoft.com/office/drawing/2014/main" id="{5BBB2B85-4501-4EFF-9582-E7C48B1BF3CB}"/>
              </a:ext>
            </a:extLst>
          </p:cNvPr>
          <p:cNvSpPr/>
          <p:nvPr/>
        </p:nvSpPr>
        <p:spPr>
          <a:xfrm>
            <a:off x="1065599" y="968273"/>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180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BB63BE-4763-41C6-AE84-77F854F35C09}"/>
              </a:ext>
            </a:extLst>
          </p:cNvPr>
          <p:cNvSpPr/>
          <p:nvPr/>
        </p:nvSpPr>
        <p:spPr>
          <a:xfrm>
            <a:off x="927652" y="2082392"/>
            <a:ext cx="2425148" cy="11511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F9808EB-C3FE-495E-8747-77CA27EE6C6E}"/>
              </a:ext>
            </a:extLst>
          </p:cNvPr>
          <p:cNvSpPr/>
          <p:nvPr/>
        </p:nvSpPr>
        <p:spPr>
          <a:xfrm>
            <a:off x="926894" y="2423666"/>
            <a:ext cx="9827244" cy="402790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CE88F4-21EC-49DD-B811-7AD5BBE339F7}"/>
              </a:ext>
            </a:extLst>
          </p:cNvPr>
          <p:cNvSpPr/>
          <p:nvPr/>
        </p:nvSpPr>
        <p:spPr>
          <a:xfrm>
            <a:off x="1105800" y="968273"/>
            <a:ext cx="40959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purpose of a memorial?</a:t>
            </a:r>
          </a:p>
        </p:txBody>
      </p:sp>
      <p:sp>
        <p:nvSpPr>
          <p:cNvPr id="4" name="Rectangle 3">
            <a:extLst>
              <a:ext uri="{FF2B5EF4-FFF2-40B4-BE49-F238E27FC236}">
                <a16:creationId xmlns:a16="http://schemas.microsoft.com/office/drawing/2014/main" id="{7021690F-6B98-44B1-B9DF-4CA1DD6633E6}"/>
              </a:ext>
            </a:extLst>
          </p:cNvPr>
          <p:cNvSpPr/>
          <p:nvPr/>
        </p:nvSpPr>
        <p:spPr>
          <a:xfrm>
            <a:off x="1105799" y="1436061"/>
            <a:ext cx="94694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memorial you named intended to remind you of? How can you benefit from remembering these things?</a:t>
            </a:r>
          </a:p>
        </p:txBody>
      </p:sp>
      <p:sp>
        <p:nvSpPr>
          <p:cNvPr id="5" name="Rectangle 4">
            <a:extLst>
              <a:ext uri="{FF2B5EF4-FFF2-40B4-BE49-F238E27FC236}">
                <a16:creationId xmlns:a16="http://schemas.microsoft.com/office/drawing/2014/main" id="{D6D133C4-0C17-48B9-B0F5-B1BB3F780117}"/>
              </a:ext>
            </a:extLst>
          </p:cNvPr>
          <p:cNvSpPr/>
          <p:nvPr/>
        </p:nvSpPr>
        <p:spPr>
          <a:xfrm>
            <a:off x="1105799" y="2423666"/>
            <a:ext cx="9469435" cy="440120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came to pass, when all the people were clean passed over Jordan,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spake unto Joshua, saying,</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Take you twelve men out of the people, out of every tribe a man,</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command ye them, saying, Take you hence out of the midst of Jordan, out of the place where the priests’ feet stood firm, twelve stones, and ye shall carry them over with you, and leave them in the lodging place, where ye shall lodge this night.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Then Joshua called the twelve men, whom he had prepared of the children of Israel, out of every tribe a man:</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Joshua said unto them, Pass over before the ark of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your God into the midst of Jordan, and take ye up every man of you a stone upon his shoulder, according unto the number of the tribes of the children of Israel:</a:t>
            </a:r>
          </a:p>
          <a:p>
            <a:pPr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That this may be a sign among you, that when your children ask their fathers in time to come, saying, What mean ye by these stones?</a:t>
            </a:r>
          </a:p>
          <a:p>
            <a:pPr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Then ye shall answer them, That the waters of Jordan were cut off before the ark of the covenant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when it passed over Jordan, the waters of Jordan were cut off: and these stones shall be for a memorial unto the children of Israel for ever.</a:t>
            </a:r>
          </a:p>
          <a:p>
            <a:pPr algn="just" fontAlgn="base"/>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87B05F1-30AB-4BF8-B0EA-C37F8730AB01}"/>
              </a:ext>
            </a:extLst>
          </p:cNvPr>
          <p:cNvSpPr/>
          <p:nvPr/>
        </p:nvSpPr>
        <p:spPr>
          <a:xfrm>
            <a:off x="1105799" y="2094955"/>
            <a:ext cx="20569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4:1-5, 6-7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262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1813</Words>
  <Application>Microsoft Office PowerPoint</Application>
  <PresentationFormat>Widescreen</PresentationFormat>
  <Paragraphs>78</Paragraphs>
  <Slides>16</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MS Gothic</vt:lpstr>
      <vt:lpstr>Arial</vt:lpstr>
      <vt:lpstr>Calibri</vt:lpstr>
      <vt:lpstr>Calibri Light</vt:lpstr>
      <vt:lpstr>Dubai</vt:lpstr>
      <vt:lpstr>Open Sans</vt:lpstr>
      <vt:lpstr>Palatino</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4405</cp:revision>
  <dcterms:created xsi:type="dcterms:W3CDTF">2018-08-29T04:26:39Z</dcterms:created>
  <dcterms:modified xsi:type="dcterms:W3CDTF">2022-01-21T02:53:31Z</dcterms:modified>
</cp:coreProperties>
</file>