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6E513"/>
    <a:srgbClr val="59C7E9"/>
    <a:srgbClr val="D88028"/>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GsAE3qYLkq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AE6931-C733-4786-83DC-4ECDE9B39475}"/>
              </a:ext>
            </a:extLst>
          </p:cNvPr>
          <p:cNvSpPr/>
          <p:nvPr/>
        </p:nvSpPr>
        <p:spPr>
          <a:xfrm>
            <a:off x="1748852" y="2274838"/>
            <a:ext cx="8694295" cy="2308324"/>
          </a:xfrm>
          <a:prstGeom prst="rect">
            <a:avLst/>
          </a:prstGeom>
        </p:spPr>
        <p:txBody>
          <a:bodyPr wrap="square">
            <a:spAutoFit/>
          </a:bodyPr>
          <a:lstStyle/>
          <a:p>
            <a:pPr algn="ctr" fontAlgn="base"/>
            <a:r>
              <a:rPr lang="en-US" sz="3600" b="1" dirty="0">
                <a:solidFill>
                  <a:schemeClr val="accent2">
                    <a:lumMod val="75000"/>
                  </a:schemeClr>
                </a:solidFill>
                <a:latin typeface="Arial Black" panose="020B0A04020102020204" pitchFamily="34" charset="0"/>
              </a:rPr>
              <a:t>“Joshua sends spies to Jericho, where Rahab gives them a place to hide; the spies promise to preserve Rahab’s family”</a:t>
            </a:r>
            <a:endParaRPr lang="en-US" sz="3600" b="1" dirty="0">
              <a:solidFill>
                <a:schemeClr val="accent2">
                  <a:lumMod val="75000"/>
                </a:schemeClr>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4FCB66C1-F4E6-4F32-AAA1-6DDB8569A567}"/>
              </a:ext>
            </a:extLst>
          </p:cNvPr>
          <p:cNvSpPr/>
          <p:nvPr/>
        </p:nvSpPr>
        <p:spPr>
          <a:xfrm>
            <a:off x="1184434" y="783607"/>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19621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2DFA8-1B45-41F9-96CB-394A9F3D9D9B}"/>
              </a:ext>
            </a:extLst>
          </p:cNvPr>
          <p:cNvSpPr/>
          <p:nvPr/>
        </p:nvSpPr>
        <p:spPr>
          <a:xfrm>
            <a:off x="1159660" y="3837580"/>
            <a:ext cx="30315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Rahab testify of?</a:t>
            </a:r>
          </a:p>
        </p:txBody>
      </p:sp>
      <p:sp>
        <p:nvSpPr>
          <p:cNvPr id="7" name="Rectangle 6">
            <a:extLst>
              <a:ext uri="{FF2B5EF4-FFF2-40B4-BE49-F238E27FC236}">
                <a16:creationId xmlns:a16="http://schemas.microsoft.com/office/drawing/2014/main" id="{C52CA471-8218-4796-A34A-2F353313D3C9}"/>
              </a:ext>
            </a:extLst>
          </p:cNvPr>
          <p:cNvSpPr/>
          <p:nvPr/>
        </p:nvSpPr>
        <p:spPr>
          <a:xfrm>
            <a:off x="914400" y="783607"/>
            <a:ext cx="1956049"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29922C9-0726-45F1-A1F7-4FEE7D7005D7}"/>
              </a:ext>
            </a:extLst>
          </p:cNvPr>
          <p:cNvSpPr/>
          <p:nvPr/>
        </p:nvSpPr>
        <p:spPr>
          <a:xfrm>
            <a:off x="914400" y="1093305"/>
            <a:ext cx="9740348" cy="2308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CF65B1A-4881-46A2-BA9F-AE2B89562043}"/>
              </a:ext>
            </a:extLst>
          </p:cNvPr>
          <p:cNvSpPr/>
          <p:nvPr/>
        </p:nvSpPr>
        <p:spPr>
          <a:xfrm>
            <a:off x="1159660" y="783607"/>
            <a:ext cx="1710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2:9-11</a:t>
            </a:r>
          </a:p>
        </p:txBody>
      </p:sp>
      <p:sp>
        <p:nvSpPr>
          <p:cNvPr id="5" name="Rectangle 4">
            <a:extLst>
              <a:ext uri="{FF2B5EF4-FFF2-40B4-BE49-F238E27FC236}">
                <a16:creationId xmlns:a16="http://schemas.microsoft.com/office/drawing/2014/main" id="{9ADF0115-6CFE-4BA8-B222-1AFBECD39483}"/>
              </a:ext>
            </a:extLst>
          </p:cNvPr>
          <p:cNvSpPr/>
          <p:nvPr/>
        </p:nvSpPr>
        <p:spPr>
          <a:xfrm>
            <a:off x="1159660" y="1060175"/>
            <a:ext cx="949508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she said unto the men, I know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given you the land, and that your terror is fallen upon us, and that all the inhabitants of the land faint because of you.</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For we have heard how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dried up the water of the Red sea for you, when ye came out of Egypt; and what ye did unto the two kings of the Amorites, that were on the other side Jordan, Sihon and Og, whom ye utterly destroyed.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as soon as we had heard these things, our hearts did melt, neither did there remain any more courage in any man, because of you: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he is God in heaven above, and in earth beneath.</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50547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2038-FF56-4E76-B880-DED863E8E26C}"/>
              </a:ext>
            </a:extLst>
          </p:cNvPr>
          <p:cNvSpPr/>
          <p:nvPr/>
        </p:nvSpPr>
        <p:spPr>
          <a:xfrm>
            <a:off x="1105587" y="783607"/>
            <a:ext cx="1915909" cy="8861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F77D4E9-313E-471A-8A21-15D8F8E1F72A}"/>
              </a:ext>
            </a:extLst>
          </p:cNvPr>
          <p:cNvSpPr/>
          <p:nvPr/>
        </p:nvSpPr>
        <p:spPr>
          <a:xfrm>
            <a:off x="1086678" y="1094603"/>
            <a:ext cx="9687339" cy="3416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D15505F-2E60-426B-98DE-810A79A5389C}"/>
              </a:ext>
            </a:extLst>
          </p:cNvPr>
          <p:cNvSpPr/>
          <p:nvPr/>
        </p:nvSpPr>
        <p:spPr>
          <a:xfrm>
            <a:off x="1238162" y="783607"/>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2:17-21 </a:t>
            </a:r>
          </a:p>
        </p:txBody>
      </p:sp>
      <p:sp>
        <p:nvSpPr>
          <p:cNvPr id="4" name="Rectangle 3">
            <a:extLst>
              <a:ext uri="{FF2B5EF4-FFF2-40B4-BE49-F238E27FC236}">
                <a16:creationId xmlns:a16="http://schemas.microsoft.com/office/drawing/2014/main" id="{408D4455-4FB1-4FF3-BAC2-FC64E62FCACA}"/>
              </a:ext>
            </a:extLst>
          </p:cNvPr>
          <p:cNvSpPr/>
          <p:nvPr/>
        </p:nvSpPr>
        <p:spPr>
          <a:xfrm>
            <a:off x="1238162" y="1028343"/>
            <a:ext cx="9310568"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the men said unto her, We will be blameless of this thine oath which thou hast made us swear.</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Behold, when we come into the land, thou shalt bind this line of scarlet thread in the window which thou didst let us down by: and thou shalt bring thy father, and thy mother, and thy brethren, and all thy father’s household, home unto thee.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it shall be, that whosoever shall go out of the doors of thy house into the street, his blood shall be upon his head, and we will be guiltless: and whosoever shall be with thee in the house, his blood shall be on our head, if any hand be upon him.</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if thou utter this our business, then we will be quit of thine oath which thou hast made us to swear.</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she said, According unto your words, so be it. And she sent them away, and they departed: and she bound the scarlet line in the window.</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526F68D-86E3-4438-B528-690363F6DE20}"/>
              </a:ext>
            </a:extLst>
          </p:cNvPr>
          <p:cNvSpPr/>
          <p:nvPr/>
        </p:nvSpPr>
        <p:spPr>
          <a:xfrm>
            <a:off x="1238161" y="4576826"/>
            <a:ext cx="87407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the invading Israelite army know not to destroy Rahab’s family?</a:t>
            </a:r>
          </a:p>
        </p:txBody>
      </p:sp>
    </p:spTree>
    <p:extLst>
      <p:ext uri="{BB962C8B-B14F-4D97-AF65-F5344CB8AC3E}">
        <p14:creationId xmlns:p14="http://schemas.microsoft.com/office/powerpoint/2010/main" val="2087067724"/>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30D5D3-2DC1-4CD3-9347-27F3996426A7}"/>
              </a:ext>
            </a:extLst>
          </p:cNvPr>
          <p:cNvSpPr/>
          <p:nvPr/>
        </p:nvSpPr>
        <p:spPr>
          <a:xfrm>
            <a:off x="3158187" y="783607"/>
            <a:ext cx="6237605" cy="369332"/>
          </a:xfrm>
          <a:prstGeom prst="rect">
            <a:avLst/>
          </a:prstGeom>
        </p:spPr>
        <p:txBody>
          <a:bodyPr wrap="none">
            <a:spAutoFit/>
          </a:bodyPr>
          <a:lstStyle/>
          <a:p>
            <a:r>
              <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Joshua, Reubenites-Gadites-Manassehites, Spies, Rahab.</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62BA1AF-1EAF-4BDD-AFE8-BDC18C09C0E1}"/>
              </a:ext>
            </a:extLst>
          </p:cNvPr>
          <p:cNvSpPr/>
          <p:nvPr/>
        </p:nvSpPr>
        <p:spPr>
          <a:xfrm>
            <a:off x="1046921" y="1345452"/>
            <a:ext cx="87861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each of these people or groups of people show their faith in the Lord?</a:t>
            </a:r>
          </a:p>
        </p:txBody>
      </p:sp>
      <p:sp>
        <p:nvSpPr>
          <p:cNvPr id="5" name="Rectangle 4">
            <a:extLst>
              <a:ext uri="{FF2B5EF4-FFF2-40B4-BE49-F238E27FC236}">
                <a16:creationId xmlns:a16="http://schemas.microsoft.com/office/drawing/2014/main" id="{AB3CA9A4-5812-40B7-A1EC-C2331DA6018B}"/>
              </a:ext>
            </a:extLst>
          </p:cNvPr>
          <p:cNvSpPr/>
          <p:nvPr/>
        </p:nvSpPr>
        <p:spPr>
          <a:xfrm>
            <a:off x="1046921" y="1907297"/>
            <a:ext cx="74477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faith from the examples of these people?</a:t>
            </a:r>
          </a:p>
        </p:txBody>
      </p:sp>
      <p:sp>
        <p:nvSpPr>
          <p:cNvPr id="6" name="Rectangle 5">
            <a:extLst>
              <a:ext uri="{FF2B5EF4-FFF2-40B4-BE49-F238E27FC236}">
                <a16:creationId xmlns:a16="http://schemas.microsoft.com/office/drawing/2014/main" id="{3C015603-DCD1-4EDF-B615-20018FAD137E}"/>
              </a:ext>
            </a:extLst>
          </p:cNvPr>
          <p:cNvSpPr/>
          <p:nvPr/>
        </p:nvSpPr>
        <p:spPr>
          <a:xfrm>
            <a:off x="1046921" y="2469142"/>
            <a:ext cx="677186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show our faith in the Lord through our righteous actions.</a:t>
            </a:r>
          </a:p>
        </p:txBody>
      </p:sp>
    </p:spTree>
    <p:extLst>
      <p:ext uri="{BB962C8B-B14F-4D97-AF65-F5344CB8AC3E}">
        <p14:creationId xmlns:p14="http://schemas.microsoft.com/office/powerpoint/2010/main" val="588829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edg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Be Strong: I Know Who I Am">
            <a:hlinkClick r:id="" action="ppaction://media"/>
            <a:extLst>
              <a:ext uri="{FF2B5EF4-FFF2-40B4-BE49-F238E27FC236}">
                <a16:creationId xmlns:a16="http://schemas.microsoft.com/office/drawing/2014/main" id="{88300464-27D7-40AB-B1B6-B13A69A99387}"/>
              </a:ext>
            </a:extLst>
          </p:cNvPr>
          <p:cNvPicPr>
            <a:picLocks noRot="1" noChangeAspect="1"/>
          </p:cNvPicPr>
          <p:nvPr>
            <a:videoFile r:link="rId1"/>
          </p:nvPr>
        </p:nvPicPr>
        <p:blipFill>
          <a:blip r:embed="rId3"/>
          <a:stretch>
            <a:fillRect/>
          </a:stretch>
        </p:blipFill>
        <p:spPr>
          <a:xfrm>
            <a:off x="1603948" y="1152939"/>
            <a:ext cx="8439462" cy="47471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5974128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BADDC647-1DF5-4861-9C40-1CFCCB6E7F23}"/>
              </a:ext>
            </a:extLst>
          </p:cNvPr>
          <p:cNvSpPr/>
          <p:nvPr/>
        </p:nvSpPr>
        <p:spPr>
          <a:xfrm>
            <a:off x="3546263" y="2828835"/>
            <a:ext cx="5099473" cy="1200329"/>
          </a:xfrm>
          <a:prstGeom prst="rect">
            <a:avLst/>
          </a:prstGeom>
        </p:spPr>
        <p:txBody>
          <a:bodyPr wrap="none">
            <a:spAutoFit/>
          </a:bodyPr>
          <a:lstStyle/>
          <a:p>
            <a:pPr fontAlgn="base"/>
            <a:r>
              <a:rPr lang="en-US" sz="7200" dirty="0">
                <a:solidFill>
                  <a:srgbClr val="FF6600"/>
                </a:solidFill>
                <a:latin typeface="MV Boli" panose="02000500030200090000" pitchFamily="2" charset="0"/>
                <a:cs typeface="MV Boli" panose="02000500030200090000" pitchFamily="2" charset="0"/>
              </a:rPr>
              <a:t>Joshua 1–2</a:t>
            </a:r>
            <a:endParaRPr lang="en-US" sz="7200" b="0" i="0" dirty="0">
              <a:solidFill>
                <a:srgbClr val="FF6600"/>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8290D-D489-467F-998A-AA00F0BE12E0}"/>
              </a:ext>
            </a:extLst>
          </p:cNvPr>
          <p:cNvSpPr/>
          <p:nvPr/>
        </p:nvSpPr>
        <p:spPr>
          <a:xfrm>
            <a:off x="1593166" y="2028616"/>
            <a:ext cx="9005668" cy="2800767"/>
          </a:xfrm>
          <a:prstGeom prst="rect">
            <a:avLst/>
          </a:prstGeom>
        </p:spPr>
        <p:txBody>
          <a:bodyPr wrap="square">
            <a:spAutoFit/>
          </a:bodyPr>
          <a:lstStyle/>
          <a:p>
            <a:pPr algn="ctr" fontAlgn="base"/>
            <a:r>
              <a:rPr lang="en-US" sz="4400" b="1" dirty="0">
                <a:solidFill>
                  <a:srgbClr val="FF6600"/>
                </a:solidFill>
                <a:latin typeface="Arial Black" panose="020B0A04020102020204" pitchFamily="34" charset="0"/>
              </a:rPr>
              <a:t>“The Lord directs Joshua to bring Israel into the promised land and promises to be with him”</a:t>
            </a:r>
            <a:endParaRPr lang="en-US" sz="4400" b="1" dirty="0">
              <a:solidFill>
                <a:srgbClr val="FF6600"/>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516465F8-6EBD-4B93-AB62-3EFDB39E7B96}"/>
              </a:ext>
            </a:extLst>
          </p:cNvPr>
          <p:cNvSpPr/>
          <p:nvPr/>
        </p:nvSpPr>
        <p:spPr>
          <a:xfrm>
            <a:off x="914400" y="783607"/>
            <a:ext cx="15953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1:1-9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4628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51DBB2-8897-4022-A3C4-B05D7EE2964F}"/>
              </a:ext>
            </a:extLst>
          </p:cNvPr>
          <p:cNvSpPr/>
          <p:nvPr/>
        </p:nvSpPr>
        <p:spPr>
          <a:xfrm>
            <a:off x="781878" y="1695794"/>
            <a:ext cx="2027583" cy="8884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2C0C51-6ACD-4336-A349-0C8308FFE848}"/>
              </a:ext>
            </a:extLst>
          </p:cNvPr>
          <p:cNvSpPr/>
          <p:nvPr/>
        </p:nvSpPr>
        <p:spPr>
          <a:xfrm>
            <a:off x="781878" y="2038858"/>
            <a:ext cx="9998765" cy="30859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8788A33-812C-4A2C-B521-5229518F32FC}"/>
              </a:ext>
            </a:extLst>
          </p:cNvPr>
          <p:cNvSpPr/>
          <p:nvPr/>
        </p:nvSpPr>
        <p:spPr>
          <a:xfrm>
            <a:off x="914399" y="1051952"/>
            <a:ext cx="96645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other tasks or assignments the Lord asks us to do that some Church members might fear?</a:t>
            </a:r>
          </a:p>
        </p:txBody>
      </p:sp>
      <p:sp>
        <p:nvSpPr>
          <p:cNvPr id="4" name="Rectangle 3">
            <a:extLst>
              <a:ext uri="{FF2B5EF4-FFF2-40B4-BE49-F238E27FC236}">
                <a16:creationId xmlns:a16="http://schemas.microsoft.com/office/drawing/2014/main" id="{583B7182-BD3F-4B39-A70B-04CC7E65988E}"/>
              </a:ext>
            </a:extLst>
          </p:cNvPr>
          <p:cNvSpPr/>
          <p:nvPr/>
        </p:nvSpPr>
        <p:spPr>
          <a:xfrm>
            <a:off x="914399" y="2022885"/>
            <a:ext cx="9766853"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after the death of Moses the servant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it came to pass,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Joshua the son of Nun, Moses’ minister,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Moses my servant is dead; now therefore arise, go over this Jordan, thou, and all this people, unto the land which I do give to them, even to the children of Israel.</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Every place that the sole of your foot shall tread upon, that have I given unto you, as I said unto Moses.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From the wilderness and this Lebanon even unto the great river, the river Euphrates, all the land of the Hittites, and unto the great sea toward the going down of the sun, shall be your coast.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Be strong and of a good courage: for unto this people shalt thou divide for an inheritance the land, which I sware unto their fathers to give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90A3115-7E3E-4F9A-8A62-6FD572CFD6D5}"/>
              </a:ext>
            </a:extLst>
          </p:cNvPr>
          <p:cNvSpPr/>
          <p:nvPr/>
        </p:nvSpPr>
        <p:spPr>
          <a:xfrm>
            <a:off x="914399" y="1740760"/>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1:1-4, 6</a:t>
            </a:r>
          </a:p>
        </p:txBody>
      </p:sp>
      <p:sp>
        <p:nvSpPr>
          <p:cNvPr id="6" name="Rectangle 5">
            <a:extLst>
              <a:ext uri="{FF2B5EF4-FFF2-40B4-BE49-F238E27FC236}">
                <a16:creationId xmlns:a16="http://schemas.microsoft.com/office/drawing/2014/main" id="{6047C1CE-C506-411C-A94C-8B0426876639}"/>
              </a:ext>
            </a:extLst>
          </p:cNvPr>
          <p:cNvSpPr/>
          <p:nvPr/>
        </p:nvSpPr>
        <p:spPr>
          <a:xfrm>
            <a:off x="914399" y="5302142"/>
            <a:ext cx="50064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Joshua to do? </a:t>
            </a:r>
          </a:p>
        </p:txBody>
      </p:sp>
    </p:spTree>
    <p:extLst>
      <p:ext uri="{BB962C8B-B14F-4D97-AF65-F5344CB8AC3E}">
        <p14:creationId xmlns:p14="http://schemas.microsoft.com/office/powerpoint/2010/main" val="9381528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Effect transition="in" filter="wipe(down)">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1" nodeType="clickEffect">
                                  <p:stCondLst>
                                    <p:cond delay="0"/>
                                  </p:stCondLst>
                                  <p:childTnLst>
                                    <p:set>
                                      <p:cBhvr>
                                        <p:cTn id="77" dur="1" fill="hold">
                                          <p:stCondLst>
                                            <p:cond delay="0"/>
                                          </p:stCondLst>
                                        </p:cTn>
                                        <p:tgtEl>
                                          <p:spTgt spid="6">
                                            <p:txEl>
                                              <p:pRg st="0" end="0"/>
                                            </p:txEl>
                                          </p:spTgt>
                                        </p:tgtEl>
                                        <p:attrNameLst>
                                          <p:attrName>style.visibility</p:attrName>
                                        </p:attrNameLst>
                                      </p:cBhvr>
                                      <p:to>
                                        <p:strVal val="visible"/>
                                      </p:to>
                                    </p:set>
                                    <p:anim calcmode="lin" valueType="num">
                                      <p:cBhvr>
                                        <p:cTn id="7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7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8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build="p"/>
      <p:bldP spid="6" grpI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B4A021-1F0E-4338-AF11-F5C4DAF273F7}"/>
              </a:ext>
            </a:extLst>
          </p:cNvPr>
          <p:cNvSpPr/>
          <p:nvPr/>
        </p:nvSpPr>
        <p:spPr>
          <a:xfrm>
            <a:off x="944380" y="793237"/>
            <a:ext cx="1967583"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617535-4B1A-457A-8C5E-A64AAF80EC9D}"/>
              </a:ext>
            </a:extLst>
          </p:cNvPr>
          <p:cNvSpPr/>
          <p:nvPr/>
        </p:nvSpPr>
        <p:spPr>
          <a:xfrm>
            <a:off x="944380" y="1129541"/>
            <a:ext cx="9683864" cy="27691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E38BE93-F91C-413C-A7C7-A4A787C8F330}"/>
              </a:ext>
            </a:extLst>
          </p:cNvPr>
          <p:cNvSpPr/>
          <p:nvPr/>
        </p:nvSpPr>
        <p:spPr>
          <a:xfrm>
            <a:off x="1060174" y="1161704"/>
            <a:ext cx="9568070"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There shall not any man be able to stand before thee all the days of thy life: as I was with Moses, so I will be with thee: I will not fail thee, nor forsake thee.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Be strong and of a good courage: for unto this people shalt thou divide for an inheritance the land, which I sware unto their fathers to give them.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Only be thou strong and very courageous, that thou mayest observe to do according to all the law, which Moses my servant commanded thee: turn not from it to the right hand or to the left, that thou mayest prosper whithersoever thou goest.</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Have not I commanded thee? Be strong and of a good courage; be not afraid, neither be thou dismayed: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is with thee whithersoever thou goest.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E5E7AF2-D216-4990-9FD5-F170E664FC8F}"/>
              </a:ext>
            </a:extLst>
          </p:cNvPr>
          <p:cNvSpPr/>
          <p:nvPr/>
        </p:nvSpPr>
        <p:spPr>
          <a:xfrm>
            <a:off x="1060174" y="793237"/>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1:5-7, 9</a:t>
            </a:r>
          </a:p>
        </p:txBody>
      </p:sp>
      <p:sp>
        <p:nvSpPr>
          <p:cNvPr id="5" name="Rectangle 4">
            <a:extLst>
              <a:ext uri="{FF2B5EF4-FFF2-40B4-BE49-F238E27FC236}">
                <a16:creationId xmlns:a16="http://schemas.microsoft.com/office/drawing/2014/main" id="{56034C6A-6BAD-46E6-B298-A7B640C003C3}"/>
              </a:ext>
            </a:extLst>
          </p:cNvPr>
          <p:cNvSpPr/>
          <p:nvPr/>
        </p:nvSpPr>
        <p:spPr>
          <a:xfrm>
            <a:off x="1060174" y="4398063"/>
            <a:ext cx="95680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promise from the Lord might have helped Joshua “be strong and of a good courage”? </a:t>
            </a:r>
          </a:p>
        </p:txBody>
      </p:sp>
      <p:sp>
        <p:nvSpPr>
          <p:cNvPr id="6" name="Rectangle 5">
            <a:extLst>
              <a:ext uri="{FF2B5EF4-FFF2-40B4-BE49-F238E27FC236}">
                <a16:creationId xmlns:a16="http://schemas.microsoft.com/office/drawing/2014/main" id="{77EBAEC2-3E9F-4525-BDBB-7D7D217944D3}"/>
              </a:ext>
            </a:extLst>
          </p:cNvPr>
          <p:cNvSpPr/>
          <p:nvPr/>
        </p:nvSpPr>
        <p:spPr>
          <a:xfrm>
            <a:off x="1060174" y="3968771"/>
            <a:ext cx="61734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instruction do you see repeated in these verses?</a:t>
            </a:r>
          </a:p>
        </p:txBody>
      </p:sp>
      <p:sp>
        <p:nvSpPr>
          <p:cNvPr id="7" name="Rectangle 6">
            <a:extLst>
              <a:ext uri="{FF2B5EF4-FFF2-40B4-BE49-F238E27FC236}">
                <a16:creationId xmlns:a16="http://schemas.microsoft.com/office/drawing/2014/main" id="{2BF8AF67-9460-4951-88EC-D3C12468912F}"/>
              </a:ext>
            </a:extLst>
          </p:cNvPr>
          <p:cNvSpPr/>
          <p:nvPr/>
        </p:nvSpPr>
        <p:spPr>
          <a:xfrm>
            <a:off x="1087449" y="5151062"/>
            <a:ext cx="54681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these verses? </a:t>
            </a:r>
          </a:p>
        </p:txBody>
      </p:sp>
      <p:sp>
        <p:nvSpPr>
          <p:cNvPr id="8" name="Rectangle 7">
            <a:extLst>
              <a:ext uri="{FF2B5EF4-FFF2-40B4-BE49-F238E27FC236}">
                <a16:creationId xmlns:a16="http://schemas.microsoft.com/office/drawing/2014/main" id="{5F7ADE7F-E9A7-43B2-96A9-9DEA39AF4812}"/>
              </a:ext>
            </a:extLst>
          </p:cNvPr>
          <p:cNvSpPr/>
          <p:nvPr/>
        </p:nvSpPr>
        <p:spPr>
          <a:xfrm>
            <a:off x="1087449" y="5705061"/>
            <a:ext cx="8164354"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Knowing that the Lord is with us can help us be strong and of a good courage.</a:t>
            </a:r>
          </a:p>
        </p:txBody>
      </p:sp>
    </p:spTree>
    <p:extLst>
      <p:ext uri="{BB962C8B-B14F-4D97-AF65-F5344CB8AC3E}">
        <p14:creationId xmlns:p14="http://schemas.microsoft.com/office/powerpoint/2010/main" val="1960391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anim calcmode="lin" valueType="num">
                                      <p:cBhvr>
                                        <p:cTn id="20" dur="400" fill="hold"/>
                                        <p:tgtEl>
                                          <p:spTgt spid="7"/>
                                        </p:tgtEl>
                                        <p:attrNameLst>
                                          <p:attrName>ppt_x</p:attrName>
                                        </p:attrNameLst>
                                      </p:cBhvr>
                                      <p:tavLst>
                                        <p:tav tm="0">
                                          <p:val>
                                            <p:strVal val="#ppt_x"/>
                                          </p:val>
                                        </p:tav>
                                        <p:tav tm="100000">
                                          <p:val>
                                            <p:strVal val="#ppt_x"/>
                                          </p:val>
                                        </p:tav>
                                      </p:tavLst>
                                    </p:anim>
                                    <p:anim calcmode="lin" valueType="num">
                                      <p:cBhvr>
                                        <p:cTn id="21" dur="400" fill="hold"/>
                                        <p:tgtEl>
                                          <p:spTgt spid="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E9218C6-0052-460C-9FCD-66B69E42178F}"/>
              </a:ext>
            </a:extLst>
          </p:cNvPr>
          <p:cNvSpPr/>
          <p:nvPr/>
        </p:nvSpPr>
        <p:spPr>
          <a:xfrm>
            <a:off x="1192695" y="2035672"/>
            <a:ext cx="1454244" cy="62801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902ED5F-305C-427C-9B96-DFA3CC14EEC2}"/>
              </a:ext>
            </a:extLst>
          </p:cNvPr>
          <p:cNvSpPr/>
          <p:nvPr/>
        </p:nvSpPr>
        <p:spPr>
          <a:xfrm>
            <a:off x="1192695" y="2369022"/>
            <a:ext cx="9409043" cy="8493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FC5C307-4C5A-45B0-A0AA-D985C287A842}"/>
              </a:ext>
            </a:extLst>
          </p:cNvPr>
          <p:cNvSpPr/>
          <p:nvPr/>
        </p:nvSpPr>
        <p:spPr>
          <a:xfrm>
            <a:off x="1192696" y="932478"/>
            <a:ext cx="83886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can we “be strong and of a good courage” when the Lord is with us?</a:t>
            </a:r>
          </a:p>
        </p:txBody>
      </p:sp>
      <p:sp>
        <p:nvSpPr>
          <p:cNvPr id="4" name="Rectangle 3">
            <a:extLst>
              <a:ext uri="{FF2B5EF4-FFF2-40B4-BE49-F238E27FC236}">
                <a16:creationId xmlns:a16="http://schemas.microsoft.com/office/drawing/2014/main" id="{CC5DC67B-48E9-47AA-BCCE-227A42169C80}"/>
              </a:ext>
            </a:extLst>
          </p:cNvPr>
          <p:cNvSpPr/>
          <p:nvPr/>
        </p:nvSpPr>
        <p:spPr>
          <a:xfrm>
            <a:off x="1192696" y="1458528"/>
            <a:ext cx="54809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invite the Lord to be with us?</a:t>
            </a:r>
          </a:p>
        </p:txBody>
      </p:sp>
      <p:sp>
        <p:nvSpPr>
          <p:cNvPr id="5" name="Rectangle 4">
            <a:extLst>
              <a:ext uri="{FF2B5EF4-FFF2-40B4-BE49-F238E27FC236}">
                <a16:creationId xmlns:a16="http://schemas.microsoft.com/office/drawing/2014/main" id="{871A006A-DEEC-4C5D-A010-903D315D2917}"/>
              </a:ext>
            </a:extLst>
          </p:cNvPr>
          <p:cNvSpPr/>
          <p:nvPr/>
        </p:nvSpPr>
        <p:spPr>
          <a:xfrm>
            <a:off x="1192695" y="2342518"/>
            <a:ext cx="940904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This book of the law shall not depart out of thy mouth; but thou shalt meditate therein day and night, that thou mayest observe to do according to all that is written therein: for then thou shalt make thy way prosperous, and then thou shalt have good success.</a:t>
            </a:r>
          </a:p>
        </p:txBody>
      </p:sp>
      <p:sp>
        <p:nvSpPr>
          <p:cNvPr id="6" name="Rectangle 5">
            <a:extLst>
              <a:ext uri="{FF2B5EF4-FFF2-40B4-BE49-F238E27FC236}">
                <a16:creationId xmlns:a16="http://schemas.microsoft.com/office/drawing/2014/main" id="{0F8F7271-F74B-470C-A217-B8FD7FA8491C}"/>
              </a:ext>
            </a:extLst>
          </p:cNvPr>
          <p:cNvSpPr/>
          <p:nvPr/>
        </p:nvSpPr>
        <p:spPr>
          <a:xfrm>
            <a:off x="1192695" y="3361567"/>
            <a:ext cx="35958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“book of the law”? </a:t>
            </a:r>
          </a:p>
        </p:txBody>
      </p:sp>
      <p:sp>
        <p:nvSpPr>
          <p:cNvPr id="7" name="Rectangle 6">
            <a:extLst>
              <a:ext uri="{FF2B5EF4-FFF2-40B4-BE49-F238E27FC236}">
                <a16:creationId xmlns:a16="http://schemas.microsoft.com/office/drawing/2014/main" id="{7C065228-62D4-411A-9963-2B5938C84590}"/>
              </a:ext>
            </a:extLst>
          </p:cNvPr>
          <p:cNvSpPr/>
          <p:nvPr/>
        </p:nvSpPr>
        <p:spPr>
          <a:xfrm>
            <a:off x="1192695" y="2015468"/>
            <a:ext cx="14542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1:8 </a:t>
            </a:r>
          </a:p>
        </p:txBody>
      </p:sp>
      <p:sp>
        <p:nvSpPr>
          <p:cNvPr id="8" name="Rectangle 7">
            <a:extLst>
              <a:ext uri="{FF2B5EF4-FFF2-40B4-BE49-F238E27FC236}">
                <a16:creationId xmlns:a16="http://schemas.microsoft.com/office/drawing/2014/main" id="{7A84FD5B-EB66-4E2C-AFCB-5A17CEB2E0A2}"/>
              </a:ext>
            </a:extLst>
          </p:cNvPr>
          <p:cNvSpPr/>
          <p:nvPr/>
        </p:nvSpPr>
        <p:spPr>
          <a:xfrm>
            <a:off x="1192695" y="4068020"/>
            <a:ext cx="11977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Meditate:</a:t>
            </a:r>
          </a:p>
        </p:txBody>
      </p:sp>
      <p:sp>
        <p:nvSpPr>
          <p:cNvPr id="9" name="Rectangle 8">
            <a:extLst>
              <a:ext uri="{FF2B5EF4-FFF2-40B4-BE49-F238E27FC236}">
                <a16:creationId xmlns:a16="http://schemas.microsoft.com/office/drawing/2014/main" id="{D00E06AF-676B-4AF4-BF69-671455082D3D}"/>
              </a:ext>
            </a:extLst>
          </p:cNvPr>
          <p:cNvSpPr/>
          <p:nvPr/>
        </p:nvSpPr>
        <p:spPr>
          <a:xfrm>
            <a:off x="2255453" y="4081272"/>
            <a:ext cx="1470339" cy="369332"/>
          </a:xfrm>
          <a:prstGeom prst="rect">
            <a:avLst/>
          </a:prstGeom>
        </p:spPr>
        <p:txBody>
          <a:bodyPr wrap="none">
            <a:spAutoFit/>
          </a:bodyPr>
          <a:lstStyle/>
          <a:p>
            <a:r>
              <a:rPr lang="en-US" i="1" dirty="0">
                <a:solidFill>
                  <a:schemeClr val="tx2">
                    <a:lumMod val="50000"/>
                  </a:schemeClr>
                </a:solidFill>
                <a:effectLst>
                  <a:outerShdw blurRad="38100" dist="38100" dir="2700000" algn="tl">
                    <a:srgbClr val="000000">
                      <a:alpha val="43137"/>
                    </a:srgbClr>
                  </a:outerShdw>
                </a:effectLst>
                <a:latin typeface="Open Sans"/>
              </a:rPr>
              <a:t>contemplate,</a:t>
            </a:r>
            <a:endParaRPr lang="en-US" dirty="0">
              <a:solidFill>
                <a:schemeClr val="tx2">
                  <a:lumMod val="50000"/>
                </a:schemeClr>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1129CFF7-3B50-40B5-9FBE-52814D4E5125}"/>
              </a:ext>
            </a:extLst>
          </p:cNvPr>
          <p:cNvSpPr/>
          <p:nvPr/>
        </p:nvSpPr>
        <p:spPr>
          <a:xfrm>
            <a:off x="3584768" y="4081272"/>
            <a:ext cx="914289" cy="369332"/>
          </a:xfrm>
          <a:prstGeom prst="rect">
            <a:avLst/>
          </a:prstGeom>
        </p:spPr>
        <p:txBody>
          <a:bodyPr wrap="none">
            <a:spAutoFit/>
          </a:bodyPr>
          <a:lstStyle/>
          <a:p>
            <a:r>
              <a:rPr lang="en-US" i="1" dirty="0">
                <a:solidFill>
                  <a:schemeClr val="accent1">
                    <a:lumMod val="50000"/>
                  </a:schemeClr>
                </a:solidFill>
                <a:effectLst>
                  <a:outerShdw blurRad="38100" dist="38100" dir="2700000" algn="tl">
                    <a:srgbClr val="000000">
                      <a:alpha val="43137"/>
                    </a:srgbClr>
                  </a:outerShdw>
                </a:effectLst>
                <a:latin typeface="Open Sans"/>
              </a:rPr>
              <a:t>ponder,</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D1C108C1-0407-4EEF-984A-07CEFE2C5EEA}"/>
              </a:ext>
            </a:extLst>
          </p:cNvPr>
          <p:cNvSpPr/>
          <p:nvPr/>
        </p:nvSpPr>
        <p:spPr>
          <a:xfrm>
            <a:off x="4386111" y="4094524"/>
            <a:ext cx="908134" cy="369332"/>
          </a:xfrm>
          <a:prstGeom prst="rect">
            <a:avLst/>
          </a:prstGeom>
        </p:spPr>
        <p:txBody>
          <a:bodyPr wrap="none">
            <a:spAutoFit/>
          </a:bodyPr>
          <a:lstStyle/>
          <a:p>
            <a:r>
              <a:rPr lang="en-US" i="1" dirty="0">
                <a:solidFill>
                  <a:schemeClr val="accent2">
                    <a:lumMod val="50000"/>
                  </a:schemeClr>
                </a:solidFill>
                <a:effectLst>
                  <a:outerShdw blurRad="38100" dist="38100" dir="2700000" algn="tl">
                    <a:srgbClr val="000000">
                      <a:alpha val="43137"/>
                    </a:srgbClr>
                  </a:outerShdw>
                </a:effectLst>
                <a:latin typeface="Open Sans"/>
              </a:rPr>
              <a:t>reflect, </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BC27EA0F-96D7-448A-9786-720DAE206882}"/>
              </a:ext>
            </a:extLst>
          </p:cNvPr>
          <p:cNvSpPr/>
          <p:nvPr/>
        </p:nvSpPr>
        <p:spPr>
          <a:xfrm>
            <a:off x="5122973" y="4094524"/>
            <a:ext cx="1038874" cy="369332"/>
          </a:xfrm>
          <a:prstGeom prst="rect">
            <a:avLst/>
          </a:prstGeom>
        </p:spPr>
        <p:txBody>
          <a:bodyPr wrap="none">
            <a:spAutoFit/>
          </a:bodyPr>
          <a:lstStyle/>
          <a:p>
            <a:r>
              <a:rPr lang="en-US" i="1" dirty="0">
                <a:solidFill>
                  <a:schemeClr val="accent3">
                    <a:lumMod val="50000"/>
                  </a:schemeClr>
                </a:solidFill>
                <a:effectLst>
                  <a:outerShdw blurRad="38100" dist="38100" dir="2700000" algn="tl">
                    <a:srgbClr val="000000">
                      <a:alpha val="43137"/>
                    </a:srgbClr>
                  </a:outerShdw>
                </a:effectLst>
                <a:latin typeface="Open Sans"/>
              </a:rPr>
              <a:t>consider,</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587D85A7-C869-42C2-AB08-5752E55B3A27}"/>
              </a:ext>
            </a:extLst>
          </p:cNvPr>
          <p:cNvSpPr/>
          <p:nvPr/>
        </p:nvSpPr>
        <p:spPr>
          <a:xfrm>
            <a:off x="6014148" y="4094524"/>
            <a:ext cx="803682" cy="369332"/>
          </a:xfrm>
          <a:prstGeom prst="rect">
            <a:avLst/>
          </a:prstGeom>
        </p:spPr>
        <p:txBody>
          <a:bodyPr wrap="none">
            <a:spAutoFit/>
          </a:bodyPr>
          <a:lstStyle/>
          <a:p>
            <a:r>
              <a:rPr lang="en-US" i="1" dirty="0">
                <a:solidFill>
                  <a:schemeClr val="accent5">
                    <a:lumMod val="50000"/>
                  </a:schemeClr>
                </a:solidFill>
                <a:effectLst>
                  <a:outerShdw blurRad="38100" dist="38100" dir="2700000" algn="tl">
                    <a:srgbClr val="000000">
                      <a:alpha val="43137"/>
                    </a:srgbClr>
                  </a:outerShdw>
                </a:effectLst>
                <a:latin typeface="Open Sans"/>
              </a:rPr>
              <a:t>think,</a:t>
            </a:r>
            <a:r>
              <a:rPr lang="en-US" dirty="0">
                <a:solidFill>
                  <a:schemeClr val="accent5">
                    <a:lumMod val="50000"/>
                  </a:schemeClr>
                </a:solidFill>
                <a:effectLst>
                  <a:outerShdw blurRad="38100" dist="38100" dir="2700000" algn="tl">
                    <a:srgbClr val="000000">
                      <a:alpha val="43137"/>
                    </a:srgbClr>
                  </a:outerShdw>
                </a:effectLst>
                <a:latin typeface="Open Sans"/>
              </a:rPr>
              <a:t> </a:t>
            </a:r>
            <a:endParaRPr lang="en-US" dirty="0">
              <a:solidFill>
                <a:schemeClr val="accent5">
                  <a:lumMod val="50000"/>
                </a:schemeClr>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7F391E7E-2D12-4F5D-9B1A-463797D52D6F}"/>
              </a:ext>
            </a:extLst>
          </p:cNvPr>
          <p:cNvSpPr/>
          <p:nvPr/>
        </p:nvSpPr>
        <p:spPr>
          <a:xfrm>
            <a:off x="6607009" y="4081272"/>
            <a:ext cx="778098" cy="369332"/>
          </a:xfrm>
          <a:prstGeom prst="rect">
            <a:avLst/>
          </a:prstGeom>
        </p:spPr>
        <p:txBody>
          <a:bodyPr wrap="none">
            <a:spAutoFit/>
          </a:bodyPr>
          <a:lstStyle/>
          <a:p>
            <a:r>
              <a:rPr lang="en-US" i="1" dirty="0">
                <a:solidFill>
                  <a:schemeClr val="accent6">
                    <a:lumMod val="50000"/>
                  </a:schemeClr>
                </a:solidFill>
                <a:effectLst>
                  <a:outerShdw blurRad="38100" dist="38100" dir="2700000" algn="tl">
                    <a:srgbClr val="000000">
                      <a:alpha val="43137"/>
                    </a:srgbClr>
                  </a:outerShdw>
                </a:effectLst>
                <a:latin typeface="Open Sans"/>
              </a:rPr>
              <a:t>Study.</a:t>
            </a:r>
            <a:endParaRPr lang="en-US" dirty="0">
              <a:solidFill>
                <a:schemeClr val="accent6">
                  <a:lumMod val="50000"/>
                </a:schemeClr>
              </a:solidFill>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id="{BD5F8DF7-8E4A-4D12-B4F4-2022432076CF}"/>
              </a:ext>
            </a:extLst>
          </p:cNvPr>
          <p:cNvSpPr/>
          <p:nvPr/>
        </p:nvSpPr>
        <p:spPr>
          <a:xfrm>
            <a:off x="1192695" y="4646201"/>
            <a:ext cx="80712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else did the Lord command Joshua to do according to verse 8? </a:t>
            </a:r>
          </a:p>
        </p:txBody>
      </p:sp>
      <p:sp>
        <p:nvSpPr>
          <p:cNvPr id="18" name="Rectangle 17">
            <a:extLst>
              <a:ext uri="{FF2B5EF4-FFF2-40B4-BE49-F238E27FC236}">
                <a16:creationId xmlns:a16="http://schemas.microsoft.com/office/drawing/2014/main" id="{A0642940-6900-460E-8B28-702F6FB977AF}"/>
              </a:ext>
            </a:extLst>
          </p:cNvPr>
          <p:cNvSpPr/>
          <p:nvPr/>
        </p:nvSpPr>
        <p:spPr>
          <a:xfrm>
            <a:off x="1176402" y="5109600"/>
            <a:ext cx="94253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promise if Joshua meditated on the scriptures and lived according to the teachings therein?</a:t>
            </a:r>
          </a:p>
        </p:txBody>
      </p:sp>
      <p:sp>
        <p:nvSpPr>
          <p:cNvPr id="19" name="Rectangle 18">
            <a:extLst>
              <a:ext uri="{FF2B5EF4-FFF2-40B4-BE49-F238E27FC236}">
                <a16:creationId xmlns:a16="http://schemas.microsoft.com/office/drawing/2014/main" id="{A2BDC510-EBEB-47B3-A53F-189F8FFBDA9E}"/>
              </a:ext>
            </a:extLst>
          </p:cNvPr>
          <p:cNvSpPr/>
          <p:nvPr/>
        </p:nvSpPr>
        <p:spPr>
          <a:xfrm>
            <a:off x="1176402" y="5781848"/>
            <a:ext cx="92717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 Lord’s words recorded in verse 8 as a principle? </a:t>
            </a:r>
          </a:p>
        </p:txBody>
      </p:sp>
    </p:spTree>
    <p:extLst>
      <p:ext uri="{BB962C8B-B14F-4D97-AF65-F5344CB8AC3E}">
        <p14:creationId xmlns:p14="http://schemas.microsoft.com/office/powerpoint/2010/main" val="34466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vertical)">
                                      <p:cBhvr>
                                        <p:cTn id="14" dur="500"/>
                                        <p:tgtEl>
                                          <p:spTgt spid="16"/>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vertical)">
                                      <p:cBhvr>
                                        <p:cTn id="17" dur="500"/>
                                        <p:tgtEl>
                                          <p:spTgt spid="15"/>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50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750" fill="hold"/>
                                        <p:tgtEl>
                                          <p:spTgt spid="8"/>
                                        </p:tgtEl>
                                        <p:attrNameLst>
                                          <p:attrName>ppt_w</p:attrName>
                                        </p:attrNameLst>
                                      </p:cBhvr>
                                      <p:tavLst>
                                        <p:tav tm="0">
                                          <p:val>
                                            <p:strVal val="#ppt_w+.3"/>
                                          </p:val>
                                        </p:tav>
                                        <p:tav tm="100000">
                                          <p:val>
                                            <p:strVal val="#ppt_w"/>
                                          </p:val>
                                        </p:tav>
                                      </p:tavLst>
                                    </p:anim>
                                    <p:anim calcmode="lin" valueType="num">
                                      <p:cBhvr>
                                        <p:cTn id="36" dur="1750" fill="hold"/>
                                        <p:tgtEl>
                                          <p:spTgt spid="8"/>
                                        </p:tgtEl>
                                        <p:attrNameLst>
                                          <p:attrName>ppt_h</p:attrName>
                                        </p:attrNameLst>
                                      </p:cBhvr>
                                      <p:tavLst>
                                        <p:tav tm="0">
                                          <p:val>
                                            <p:strVal val="#ppt_h"/>
                                          </p:val>
                                        </p:tav>
                                        <p:tav tm="100000">
                                          <p:val>
                                            <p:strVal val="#ppt_h"/>
                                          </p:val>
                                        </p:tav>
                                      </p:tavLst>
                                    </p:anim>
                                    <p:animEffect transition="in" filter="fade">
                                      <p:cBhvr>
                                        <p:cTn id="37" dur="1750"/>
                                        <p:tgtEl>
                                          <p:spTgt spid="8"/>
                                        </p:tgtEl>
                                      </p:cBhvr>
                                    </p:animEffect>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2750"/>
                            </p:stCondLst>
                            <p:childTnLst>
                              <p:par>
                                <p:cTn id="45" presetID="47"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3750"/>
                            </p:stCondLst>
                            <p:childTnLst>
                              <p:par>
                                <p:cTn id="51" presetID="42"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4750"/>
                            </p:stCondLst>
                            <p:childTnLst>
                              <p:par>
                                <p:cTn id="57" presetID="47"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47"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randombar(horizontal)">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125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barn(inVertical)">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4" grpId="0"/>
      <p:bldP spid="5" grpId="0"/>
      <p:bldP spid="6" grpId="0"/>
      <p:bldP spid="7" grpId="0"/>
      <p:bldP spid="8" grpId="0"/>
      <p:bldP spid="9" grpId="0"/>
      <p:bldP spid="10" grpId="0"/>
      <p:bldP spid="11" grpId="0"/>
      <p:bldP spid="12" grpId="0"/>
      <p:bldP spid="13" grpId="0"/>
      <p:bldP spid="14"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9409E08B-15D3-48E5-B0DE-A825488F25A8}"/>
              </a:ext>
            </a:extLst>
          </p:cNvPr>
          <p:cNvSpPr/>
          <p:nvPr/>
        </p:nvSpPr>
        <p:spPr>
          <a:xfrm>
            <a:off x="1351466" y="1418476"/>
            <a:ext cx="9125553" cy="2226117"/>
          </a:xfrm>
          <a:prstGeom prst="round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235D2B-5E11-448A-BC9A-4477F0B053DB}"/>
              </a:ext>
            </a:extLst>
          </p:cNvPr>
          <p:cNvSpPr/>
          <p:nvPr/>
        </p:nvSpPr>
        <p:spPr>
          <a:xfrm>
            <a:off x="3048000" y="1431483"/>
            <a:ext cx="7220262" cy="2123658"/>
          </a:xfrm>
          <a:prstGeom prst="rect">
            <a:avLst/>
          </a:prstGeom>
        </p:spPr>
        <p:txBody>
          <a:bodyPr wrap="square">
            <a:spAutoFit/>
          </a:bodyPr>
          <a:lstStyle/>
          <a:p>
            <a:pPr algn="just"/>
            <a:r>
              <a:rPr lang="en-US" sz="2200" dirty="0">
                <a:solidFill>
                  <a:schemeClr val="bg1"/>
                </a:solidFill>
                <a:latin typeface="Arial" panose="020B0604020202020204" pitchFamily="34" charset="0"/>
                <a:cs typeface="Arial" panose="020B0604020202020204" pitchFamily="34" charset="0"/>
              </a:rPr>
              <a:t>“The Lord was not promising Joshua material wealth and fame, but that his life would prosper in righteousness and that he would have success in that which matters most in life, namely the quest to find true joy. (See 2 Nephi 2:25.)” (Ezra Taft Benson, “The Power of the Word,” </a:t>
            </a:r>
            <a:r>
              <a:rPr lang="en-US" sz="2200" i="1" dirty="0">
                <a:solidFill>
                  <a:schemeClr val="bg1"/>
                </a:solidFill>
                <a:latin typeface="Arial" panose="020B0604020202020204" pitchFamily="34" charset="0"/>
                <a:cs typeface="Arial" panose="020B0604020202020204" pitchFamily="34" charset="0"/>
              </a:rPr>
              <a:t>Ensign,</a:t>
            </a:r>
            <a:r>
              <a:rPr lang="en-US" sz="2200" dirty="0">
                <a:solidFill>
                  <a:schemeClr val="bg1"/>
                </a:solidFill>
                <a:latin typeface="Arial" panose="020B0604020202020204" pitchFamily="34" charset="0"/>
                <a:cs typeface="Arial" panose="020B0604020202020204" pitchFamily="34" charset="0"/>
              </a:rPr>
              <a:t> May 1986, 81).</a:t>
            </a:r>
          </a:p>
        </p:txBody>
      </p:sp>
      <p:pic>
        <p:nvPicPr>
          <p:cNvPr id="1026" name="Picture 2" descr="Ezra Taft Benson">
            <a:extLst>
              <a:ext uri="{FF2B5EF4-FFF2-40B4-BE49-F238E27FC236}">
                <a16:creationId xmlns:a16="http://schemas.microsoft.com/office/drawing/2014/main" id="{37C04DB6-FA16-4DA5-954C-A9E94F927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417" y="1616148"/>
            <a:ext cx="1279161" cy="14952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B395A0-C3DE-44AA-AE1F-B59FFAD16944}"/>
              </a:ext>
            </a:extLst>
          </p:cNvPr>
          <p:cNvSpPr/>
          <p:nvPr/>
        </p:nvSpPr>
        <p:spPr>
          <a:xfrm>
            <a:off x="1617993" y="3093476"/>
            <a:ext cx="143000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Ezra Taft Benson</a:t>
            </a:r>
            <a:endParaRPr lang="en-US" sz="1200" b="1" dirty="0"/>
          </a:p>
        </p:txBody>
      </p:sp>
      <p:sp>
        <p:nvSpPr>
          <p:cNvPr id="5" name="Rectangle 4">
            <a:extLst>
              <a:ext uri="{FF2B5EF4-FFF2-40B4-BE49-F238E27FC236}">
                <a16:creationId xmlns:a16="http://schemas.microsoft.com/office/drawing/2014/main" id="{B56AC7B9-347D-4279-9D39-C741E073661D}"/>
              </a:ext>
            </a:extLst>
          </p:cNvPr>
          <p:cNvSpPr/>
          <p:nvPr/>
        </p:nvSpPr>
        <p:spPr>
          <a:xfrm>
            <a:off x="1303908" y="3942413"/>
            <a:ext cx="92341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meditating on the scriptures helped you prosper in righteousness and have success in finding true joy?</a:t>
            </a:r>
          </a:p>
        </p:txBody>
      </p:sp>
    </p:spTree>
    <p:extLst>
      <p:ext uri="{BB962C8B-B14F-4D97-AF65-F5344CB8AC3E}">
        <p14:creationId xmlns:p14="http://schemas.microsoft.com/office/powerpoint/2010/main" val="2647631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370331-0A94-45B2-919E-BC7D2D4F249B}"/>
              </a:ext>
            </a:extLst>
          </p:cNvPr>
          <p:cNvSpPr/>
          <p:nvPr/>
        </p:nvSpPr>
        <p:spPr>
          <a:xfrm>
            <a:off x="2097982" y="2890391"/>
            <a:ext cx="7996035" cy="1077218"/>
          </a:xfrm>
          <a:prstGeom prst="rect">
            <a:avLst/>
          </a:prstGeom>
        </p:spPr>
        <p:txBody>
          <a:bodyPr wrap="none">
            <a:spAutoFit/>
          </a:bodyPr>
          <a:lstStyle/>
          <a:p>
            <a:pPr algn="ctr" fontAlgn="base"/>
            <a:r>
              <a:rPr lang="en-US" sz="3200" b="1" dirty="0">
                <a:solidFill>
                  <a:schemeClr val="accent2">
                    <a:lumMod val="75000"/>
                  </a:schemeClr>
                </a:solidFill>
                <a:latin typeface="Arial Black" panose="020B0A04020102020204" pitchFamily="34" charset="0"/>
              </a:rPr>
              <a:t>“Joshua prepares the Israelites to </a:t>
            </a:r>
          </a:p>
          <a:p>
            <a:pPr algn="ctr" fontAlgn="base"/>
            <a:r>
              <a:rPr lang="en-US" sz="3200" b="1" dirty="0">
                <a:solidFill>
                  <a:schemeClr val="accent2">
                    <a:lumMod val="75000"/>
                  </a:schemeClr>
                </a:solidFill>
                <a:latin typeface="Arial Black" panose="020B0A04020102020204" pitchFamily="34" charset="0"/>
              </a:rPr>
              <a:t>cross the Jordan River”</a:t>
            </a:r>
            <a:endParaRPr lang="en-US" sz="3200" b="1" dirty="0">
              <a:solidFill>
                <a:schemeClr val="accent2">
                  <a:lumMod val="75000"/>
                </a:schemeClr>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CB99CAA3-FB6E-4F12-950D-BF5D660CC948}"/>
              </a:ext>
            </a:extLst>
          </p:cNvPr>
          <p:cNvSpPr/>
          <p:nvPr/>
        </p:nvSpPr>
        <p:spPr>
          <a:xfrm>
            <a:off x="1178499" y="968273"/>
            <a:ext cx="2127955" cy="369332"/>
          </a:xfrm>
          <a:prstGeom prst="rect">
            <a:avLst/>
          </a:prstGeom>
        </p:spPr>
        <p:txBody>
          <a:bodyPr wrap="none">
            <a:spAutoFit/>
          </a:bodyPr>
          <a:lstStyle/>
          <a:p>
            <a:pPr fontAlgn="base"/>
            <a:r>
              <a:rPr lang="en-US" b="1" dirty="0">
                <a:solidFill>
                  <a:schemeClr val="bg1"/>
                </a:solidFill>
                <a:latin typeface="Arial Black" panose="020B0A04020102020204" pitchFamily="34" charset="0"/>
              </a:rPr>
              <a:t>Joshua 1:10–18</a:t>
            </a:r>
            <a:endParaRPr lang="en-US" b="1"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2994487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9E48-FC8E-4A3A-B742-16240E56BFAF}"/>
              </a:ext>
            </a:extLst>
          </p:cNvPr>
          <p:cNvSpPr/>
          <p:nvPr/>
        </p:nvSpPr>
        <p:spPr>
          <a:xfrm>
            <a:off x="1039318" y="1747911"/>
            <a:ext cx="2031325" cy="77000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D892E4B-396E-4DD9-A0A6-8B661FDF88F9}"/>
              </a:ext>
            </a:extLst>
          </p:cNvPr>
          <p:cNvSpPr/>
          <p:nvPr/>
        </p:nvSpPr>
        <p:spPr>
          <a:xfrm>
            <a:off x="1039318" y="2085789"/>
            <a:ext cx="9602178" cy="2031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9F3A55E-757B-45F6-831E-DD5C2855B80A}"/>
              </a:ext>
            </a:extLst>
          </p:cNvPr>
          <p:cNvSpPr/>
          <p:nvPr/>
        </p:nvSpPr>
        <p:spPr>
          <a:xfrm>
            <a:off x="1099279" y="1033603"/>
            <a:ext cx="943880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If the prophet asked you to leave your family for a certain amount of time and expose yourself to hardship and maybe even danger, would you go? </a:t>
            </a:r>
          </a:p>
        </p:txBody>
      </p:sp>
      <p:sp>
        <p:nvSpPr>
          <p:cNvPr id="4" name="Rectangle 3">
            <a:extLst>
              <a:ext uri="{FF2B5EF4-FFF2-40B4-BE49-F238E27FC236}">
                <a16:creationId xmlns:a16="http://schemas.microsoft.com/office/drawing/2014/main" id="{97F9C6FD-B9C2-4A05-A83E-D791B4097275}"/>
              </a:ext>
            </a:extLst>
          </p:cNvPr>
          <p:cNvSpPr/>
          <p:nvPr/>
        </p:nvSpPr>
        <p:spPr>
          <a:xfrm>
            <a:off x="1099278" y="2085789"/>
            <a:ext cx="9438806"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And they answered Joshua, saying, All that thou commandest us we will do, and whithersoever thou sendest us, we will go.</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According as we hearkened unto Moses in all things, so will we hearken unto thee: only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be with thee, as he was with Moses.</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Whosoever he be that doth rebel against thy commandment, and will not hearken unto thy words in all that thou commandest him, he shall be put to death: only be strong and of a good courage.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8C2394A-68C3-45A8-BE91-1FD0B5F826BD}"/>
              </a:ext>
            </a:extLst>
          </p:cNvPr>
          <p:cNvSpPr/>
          <p:nvPr/>
        </p:nvSpPr>
        <p:spPr>
          <a:xfrm>
            <a:off x="1039318" y="1760688"/>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Joshua 1:16–18 </a:t>
            </a:r>
          </a:p>
        </p:txBody>
      </p:sp>
      <p:sp>
        <p:nvSpPr>
          <p:cNvPr id="6" name="Rectangle 5">
            <a:extLst>
              <a:ext uri="{FF2B5EF4-FFF2-40B4-BE49-F238E27FC236}">
                <a16:creationId xmlns:a16="http://schemas.microsoft.com/office/drawing/2014/main" id="{4093114F-E3B6-4D54-8FE7-3DF46EB75DF4}"/>
              </a:ext>
            </a:extLst>
          </p:cNvPr>
          <p:cNvSpPr/>
          <p:nvPr/>
        </p:nvSpPr>
        <p:spPr>
          <a:xfrm>
            <a:off x="1099278" y="4507141"/>
            <a:ext cx="72952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response of these men say about their character?</a:t>
            </a:r>
          </a:p>
        </p:txBody>
      </p:sp>
      <p:sp>
        <p:nvSpPr>
          <p:cNvPr id="7" name="Rectangle 6">
            <a:extLst>
              <a:ext uri="{FF2B5EF4-FFF2-40B4-BE49-F238E27FC236}">
                <a16:creationId xmlns:a16="http://schemas.microsoft.com/office/drawing/2014/main" id="{B6284208-A731-4DD2-BDFD-62B961DB3E8B}"/>
              </a:ext>
            </a:extLst>
          </p:cNvPr>
          <p:cNvSpPr/>
          <p:nvPr/>
        </p:nvSpPr>
        <p:spPr>
          <a:xfrm>
            <a:off x="1099278" y="5110089"/>
            <a:ext cx="94388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these men were willing to follow Joshua’s counsel and direction?</a:t>
            </a:r>
          </a:p>
        </p:txBody>
      </p:sp>
    </p:spTree>
    <p:extLst>
      <p:ext uri="{BB962C8B-B14F-4D97-AF65-F5344CB8AC3E}">
        <p14:creationId xmlns:p14="http://schemas.microsoft.com/office/powerpoint/2010/main" val="5512571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1000"/>
                                        <p:tgtEl>
                                          <p:spTgt spid="9"/>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vertical)">
                                      <p:cBhvr>
                                        <p:cTn id="10" dur="1000"/>
                                        <p:tgtEl>
                                          <p:spTgt spid="8"/>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1000"/>
                                        <p:tgtEl>
                                          <p:spTgt spid="4"/>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1317</Words>
  <Application>Microsoft Office PowerPoint</Application>
  <PresentationFormat>Widescreen</PresentationFormat>
  <Paragraphs>70</Paragraphs>
  <Slides>14</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Calibri Light</vt:lpstr>
      <vt:lpstr>Comic Sans MS</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4389</cp:revision>
  <dcterms:created xsi:type="dcterms:W3CDTF">2018-08-29T04:26:39Z</dcterms:created>
  <dcterms:modified xsi:type="dcterms:W3CDTF">2022-01-21T02:50:12Z</dcterms:modified>
</cp:coreProperties>
</file>