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513"/>
    <a:srgbClr val="FF6600"/>
    <a:srgbClr val="59C7E9"/>
    <a:srgbClr val="D88028"/>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ideo" Target="https://www.youtube.com/embed/jXoyurPJF0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https://www.youtube.com/embed/WoWRbNwClMs?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707226-686D-4F1C-ABD8-4DDDF770070B}"/>
              </a:ext>
            </a:extLst>
          </p:cNvPr>
          <p:cNvSpPr/>
          <p:nvPr/>
        </p:nvSpPr>
        <p:spPr>
          <a:xfrm>
            <a:off x="812800" y="783607"/>
            <a:ext cx="2723823" cy="841993"/>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72D6278F-FC6D-45F5-B139-19A8F8925D9B}"/>
              </a:ext>
            </a:extLst>
          </p:cNvPr>
          <p:cNvSpPr/>
          <p:nvPr/>
        </p:nvSpPr>
        <p:spPr>
          <a:xfrm>
            <a:off x="812800" y="1111273"/>
            <a:ext cx="9804400" cy="20621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004DF8-BD7F-47AD-AC08-34229678149A}"/>
              </a:ext>
            </a:extLst>
          </p:cNvPr>
          <p:cNvSpPr/>
          <p:nvPr/>
        </p:nvSpPr>
        <p:spPr>
          <a:xfrm>
            <a:off x="914400" y="783607"/>
            <a:ext cx="272382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29:25-28 </a:t>
            </a:r>
          </a:p>
        </p:txBody>
      </p:sp>
      <p:sp>
        <p:nvSpPr>
          <p:cNvPr id="5" name="Rectangle 4">
            <a:extLst>
              <a:ext uri="{FF2B5EF4-FFF2-40B4-BE49-F238E27FC236}">
                <a16:creationId xmlns:a16="http://schemas.microsoft.com/office/drawing/2014/main" id="{DC07415E-88E0-4E87-82E5-CFFBE206721D}"/>
              </a:ext>
            </a:extLst>
          </p:cNvPr>
          <p:cNvSpPr/>
          <p:nvPr/>
        </p:nvSpPr>
        <p:spPr>
          <a:xfrm>
            <a:off x="914400" y="1111273"/>
            <a:ext cx="9702800"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Then men shall say, Because they have forsaken the covenant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God of their fathers, which he made with them when he brought them forth out of the land of Egypt:</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For they went and served other gods, and worshipped them, gods whom they knew not, and whom he had not given unto them:</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the anger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was kindled against this land, to bring upon it all the curses that are written in this book:</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rooted them out of their land in anger, and in wrath, and in great indignation, and cast them into another land, as it is this day.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93B02A5-498C-44F6-A41F-3295B4A41EFA}"/>
              </a:ext>
            </a:extLst>
          </p:cNvPr>
          <p:cNvSpPr/>
          <p:nvPr/>
        </p:nvSpPr>
        <p:spPr>
          <a:xfrm>
            <a:off x="914400" y="3244334"/>
            <a:ext cx="65197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happen if the Israelites broke their covenant?</a:t>
            </a:r>
          </a:p>
        </p:txBody>
      </p:sp>
    </p:spTree>
    <p:extLst>
      <p:ext uri="{BB962C8B-B14F-4D97-AF65-F5344CB8AC3E}">
        <p14:creationId xmlns:p14="http://schemas.microsoft.com/office/powerpoint/2010/main" val="411721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423366-A6D2-4F68-8F7B-4EF4555705A4}"/>
              </a:ext>
            </a:extLst>
          </p:cNvPr>
          <p:cNvSpPr/>
          <p:nvPr/>
        </p:nvSpPr>
        <p:spPr>
          <a:xfrm>
            <a:off x="1119530" y="4336940"/>
            <a:ext cx="96481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scattered Israel need to do in order to be gathered? What are the promised results recorded in verse 3?</a:t>
            </a:r>
          </a:p>
        </p:txBody>
      </p:sp>
      <p:sp>
        <p:nvSpPr>
          <p:cNvPr id="10" name="Rectangle 9">
            <a:extLst>
              <a:ext uri="{FF2B5EF4-FFF2-40B4-BE49-F238E27FC236}">
                <a16:creationId xmlns:a16="http://schemas.microsoft.com/office/drawing/2014/main" id="{159972CC-0BF6-456C-A4E4-74BA1408F746}"/>
              </a:ext>
            </a:extLst>
          </p:cNvPr>
          <p:cNvSpPr/>
          <p:nvPr/>
        </p:nvSpPr>
        <p:spPr>
          <a:xfrm>
            <a:off x="914399" y="699799"/>
            <a:ext cx="2679701" cy="1027401"/>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03A93CF-52B5-4A9E-9758-C56E829343DE}"/>
              </a:ext>
            </a:extLst>
          </p:cNvPr>
          <p:cNvSpPr/>
          <p:nvPr/>
        </p:nvSpPr>
        <p:spPr>
          <a:xfrm>
            <a:off x="914399" y="1043731"/>
            <a:ext cx="9994901" cy="32932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DF1AC7-6F71-40BB-BBE8-194D441AEAD3}"/>
              </a:ext>
            </a:extLst>
          </p:cNvPr>
          <p:cNvSpPr/>
          <p:nvPr/>
        </p:nvSpPr>
        <p:spPr>
          <a:xfrm>
            <a:off x="1119531" y="732807"/>
            <a:ext cx="24673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30:1-6.</a:t>
            </a:r>
          </a:p>
        </p:txBody>
      </p:sp>
      <p:sp>
        <p:nvSpPr>
          <p:cNvPr id="4" name="Rectangle 3">
            <a:extLst>
              <a:ext uri="{FF2B5EF4-FFF2-40B4-BE49-F238E27FC236}">
                <a16:creationId xmlns:a16="http://schemas.microsoft.com/office/drawing/2014/main" id="{3F27ED84-0E7E-4A86-B113-BA5514F47DA5}"/>
              </a:ext>
            </a:extLst>
          </p:cNvPr>
          <p:cNvSpPr/>
          <p:nvPr/>
        </p:nvSpPr>
        <p:spPr>
          <a:xfrm>
            <a:off x="1119531" y="1043731"/>
            <a:ext cx="9648138" cy="329320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it shall come to pass, when all these things are come upon thee, the blessing and the curse, which I have set before thee, and thou shalt call them to mind among all the nations, whither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hath driven thee,</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shalt return unto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and shalt obey his voice according to all that I command thee this day, thou and thy children, with all thine heart, and with all thy soul;</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That then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will turn thy captivity, and have compassion upon thee, and will return and gather thee from all the nations, whither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hath scattered thee.</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If any of thine be driven out unto the outmost parts of heaven, from thence will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gather thee, and from thence will he fetch thee: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will bring thee into the land which thy fathers possessed, and thou shalt possess it; and he will do thee good, and multiply thee above thy fathers.</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will circumcise thine heart, and the heart of thy seed, to love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with all thine heart, and with all thy soul, that thou mayest live.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ECB6B2A-7975-421F-854B-DC44E1B923AE}"/>
              </a:ext>
            </a:extLst>
          </p:cNvPr>
          <p:cNvSpPr/>
          <p:nvPr/>
        </p:nvSpPr>
        <p:spPr>
          <a:xfrm>
            <a:off x="1119528" y="4983271"/>
            <a:ext cx="86848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these verses teach us about deliverance from the captivity of sin?</a:t>
            </a:r>
          </a:p>
        </p:txBody>
      </p:sp>
      <p:sp>
        <p:nvSpPr>
          <p:cNvPr id="7" name="Rectangle 6">
            <a:extLst>
              <a:ext uri="{FF2B5EF4-FFF2-40B4-BE49-F238E27FC236}">
                <a16:creationId xmlns:a16="http://schemas.microsoft.com/office/drawing/2014/main" id="{9A2B03B6-2A36-468F-9F0D-D21ABB329560}"/>
              </a:ext>
            </a:extLst>
          </p:cNvPr>
          <p:cNvSpPr/>
          <p:nvPr/>
        </p:nvSpPr>
        <p:spPr>
          <a:xfrm>
            <a:off x="1119528" y="5352603"/>
            <a:ext cx="9648136" cy="361637"/>
          </a:xfrm>
          <a:prstGeom prst="rect">
            <a:avLst/>
          </a:prstGeom>
        </p:spPr>
        <p:txBody>
          <a:bodyPr wrap="square">
            <a:spAutoFit/>
          </a:bodyPr>
          <a:lstStyle/>
          <a:p>
            <a:pPr algn="just"/>
            <a:r>
              <a:rPr lang="en-US" sz="175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return to the Lord with all our hearts and souls, He will deliver us from the captivity of sin.</a:t>
            </a:r>
          </a:p>
        </p:txBody>
      </p:sp>
      <p:sp>
        <p:nvSpPr>
          <p:cNvPr id="8" name="Rectangle 7">
            <a:extLst>
              <a:ext uri="{FF2B5EF4-FFF2-40B4-BE49-F238E27FC236}">
                <a16:creationId xmlns:a16="http://schemas.microsoft.com/office/drawing/2014/main" id="{57646B26-8AF3-4A26-9C9F-105ABED7F0A8}"/>
              </a:ext>
            </a:extLst>
          </p:cNvPr>
          <p:cNvSpPr/>
          <p:nvPr/>
        </p:nvSpPr>
        <p:spPr>
          <a:xfrm>
            <a:off x="1119528" y="5814269"/>
            <a:ext cx="80371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return to the Lord with all our hearts and souls?</a:t>
            </a:r>
          </a:p>
        </p:txBody>
      </p:sp>
    </p:spTree>
    <p:extLst>
      <p:ext uri="{BB962C8B-B14F-4D97-AF65-F5344CB8AC3E}">
        <p14:creationId xmlns:p14="http://schemas.microsoft.com/office/powerpoint/2010/main" val="3630515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style.rotation</p:attrName>
                                        </p:attrNameLst>
                                      </p:cBhvr>
                                      <p:tavLst>
                                        <p:tav tm="0">
                                          <p:val>
                                            <p:fltVal val="360"/>
                                          </p:val>
                                        </p:tav>
                                        <p:tav tm="100000">
                                          <p:val>
                                            <p:fltVal val="0"/>
                                          </p:val>
                                        </p:tav>
                                      </p:tavLst>
                                    </p:anim>
                                    <p:animEffect transition="in" filter="fade">
                                      <p:cBhvr>
                                        <p:cTn id="10" dur="1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1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Scale>
                                      <p:cBhvr>
                                        <p:cTn id="2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
                                        </p:tgtEl>
                                        <p:attrNameLst>
                                          <p:attrName>ppt_x</p:attrName>
                                          <p:attrName>ppt_y</p:attrName>
                                        </p:attrNameLst>
                                      </p:cBhvr>
                                    </p:animMotion>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123DD-70E8-488D-A87B-B972E9ADFBA4}"/>
              </a:ext>
            </a:extLst>
          </p:cNvPr>
          <p:cNvSpPr/>
          <p:nvPr/>
        </p:nvSpPr>
        <p:spPr>
          <a:xfrm>
            <a:off x="2033830" y="2890391"/>
            <a:ext cx="8124340" cy="1077218"/>
          </a:xfrm>
          <a:prstGeom prst="rect">
            <a:avLst/>
          </a:prstGeom>
        </p:spPr>
        <p:txBody>
          <a:bodyPr wrap="none">
            <a:spAutoFit/>
          </a:bodyPr>
          <a:lstStyle/>
          <a:p>
            <a:pPr algn="ctr" fontAlgn="base"/>
            <a:r>
              <a:rPr lang="en-US" sz="3200" b="1" dirty="0">
                <a:solidFill>
                  <a:srgbClr val="002060"/>
                </a:solidFill>
                <a:latin typeface="Segoe Print" panose="02000600000000000000" pitchFamily="2" charset="0"/>
              </a:rPr>
              <a:t>“Moses gives his final counsel to Israel </a:t>
            </a:r>
          </a:p>
          <a:p>
            <a:pPr algn="ctr" fontAlgn="base"/>
            <a:r>
              <a:rPr lang="en-US" sz="3200" b="1" dirty="0">
                <a:solidFill>
                  <a:srgbClr val="002060"/>
                </a:solidFill>
                <a:latin typeface="Segoe Print" panose="02000600000000000000" pitchFamily="2" charset="0"/>
              </a:rPr>
              <a:t>and is translated”</a:t>
            </a:r>
            <a:endParaRPr lang="en-US" sz="3200" b="1" dirty="0">
              <a:solidFill>
                <a:srgbClr val="002060"/>
              </a:solidFill>
              <a:effectLst/>
              <a:latin typeface="Segoe Print" panose="02000600000000000000" pitchFamily="2" charset="0"/>
            </a:endParaRPr>
          </a:p>
        </p:txBody>
      </p:sp>
      <p:sp>
        <p:nvSpPr>
          <p:cNvPr id="4" name="Rectangle 3">
            <a:extLst>
              <a:ext uri="{FF2B5EF4-FFF2-40B4-BE49-F238E27FC236}">
                <a16:creationId xmlns:a16="http://schemas.microsoft.com/office/drawing/2014/main" id="{0F0F479A-4AFD-46C2-8D2D-7CA8C595BA35}"/>
              </a:ext>
            </a:extLst>
          </p:cNvPr>
          <p:cNvSpPr/>
          <p:nvPr/>
        </p:nvSpPr>
        <p:spPr>
          <a:xfrm>
            <a:off x="1013895" y="783607"/>
            <a:ext cx="23918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31–34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622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19A47-3EEC-467C-A0F3-8FCA80EE1FD9}"/>
              </a:ext>
            </a:extLst>
          </p:cNvPr>
          <p:cNvSpPr/>
          <p:nvPr/>
        </p:nvSpPr>
        <p:spPr>
          <a:xfrm>
            <a:off x="1329019" y="865322"/>
            <a:ext cx="2467342" cy="557078"/>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714AFC3-AEC9-4F9D-9481-5E58A6259A25}"/>
              </a:ext>
            </a:extLst>
          </p:cNvPr>
          <p:cNvSpPr/>
          <p:nvPr/>
        </p:nvSpPr>
        <p:spPr>
          <a:xfrm>
            <a:off x="1329019" y="1188973"/>
            <a:ext cx="9351681" cy="117492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7">
            <a:extLst>
              <a:ext uri="{FF2B5EF4-FFF2-40B4-BE49-F238E27FC236}">
                <a16:creationId xmlns:a16="http://schemas.microsoft.com/office/drawing/2014/main" id="{4C0E9446-0914-426D-9BD7-1540D8209787}"/>
              </a:ext>
            </a:extLst>
          </p:cNvPr>
          <p:cNvSpPr/>
          <p:nvPr/>
        </p:nvSpPr>
        <p:spPr>
          <a:xfrm>
            <a:off x="2106107" y="3027412"/>
            <a:ext cx="7979786" cy="2180183"/>
          </a:xfrm>
          <a:prstGeom prst="round2Same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E3A1261-C7DF-4A3B-A1F5-F9202F0F970F}"/>
              </a:ext>
            </a:extLst>
          </p:cNvPr>
          <p:cNvSpPr/>
          <p:nvPr/>
        </p:nvSpPr>
        <p:spPr>
          <a:xfrm>
            <a:off x="1329019" y="892073"/>
            <a:ext cx="24673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34:5-6 </a:t>
            </a:r>
          </a:p>
        </p:txBody>
      </p:sp>
      <p:sp>
        <p:nvSpPr>
          <p:cNvPr id="4" name="Rectangle 3">
            <a:extLst>
              <a:ext uri="{FF2B5EF4-FFF2-40B4-BE49-F238E27FC236}">
                <a16:creationId xmlns:a16="http://schemas.microsoft.com/office/drawing/2014/main" id="{11980E23-38FE-4477-AE91-36BF06B5C4CC}"/>
              </a:ext>
            </a:extLst>
          </p:cNvPr>
          <p:cNvSpPr/>
          <p:nvPr/>
        </p:nvSpPr>
        <p:spPr>
          <a:xfrm>
            <a:off x="1329019" y="1163573"/>
            <a:ext cx="9351681"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So Moses the servant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died there in the land of Moab, according to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he buried him in a valley in the land of Moab, over against Beth-</a:t>
            </a:r>
            <a:r>
              <a:rPr lang="en-US" dirty="0" err="1">
                <a:solidFill>
                  <a:schemeClr val="bg1"/>
                </a:solidFill>
                <a:latin typeface="Arial" panose="020B0604020202020204" pitchFamily="34" charset="0"/>
                <a:cs typeface="Arial" panose="020B0604020202020204" pitchFamily="34" charset="0"/>
              </a:rPr>
              <a:t>peor</a:t>
            </a:r>
            <a:r>
              <a:rPr lang="en-US" dirty="0">
                <a:solidFill>
                  <a:schemeClr val="bg1"/>
                </a:solidFill>
                <a:latin typeface="Arial" panose="020B0604020202020204" pitchFamily="34" charset="0"/>
                <a:cs typeface="Arial" panose="020B0604020202020204" pitchFamily="34" charset="0"/>
              </a:rPr>
              <a:t>: but no man knoweth of his sepulchre unto this day.</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5B045C9-C570-4CBE-A3A1-F624DC3FFEB7}"/>
              </a:ext>
            </a:extLst>
          </p:cNvPr>
          <p:cNvSpPr/>
          <p:nvPr/>
        </p:nvSpPr>
        <p:spPr>
          <a:xfrm>
            <a:off x="1329019" y="2414336"/>
            <a:ext cx="53655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these verses say happened to Moses?</a:t>
            </a:r>
          </a:p>
        </p:txBody>
      </p:sp>
      <p:sp>
        <p:nvSpPr>
          <p:cNvPr id="6" name="Rectangle 5">
            <a:extLst>
              <a:ext uri="{FF2B5EF4-FFF2-40B4-BE49-F238E27FC236}">
                <a16:creationId xmlns:a16="http://schemas.microsoft.com/office/drawing/2014/main" id="{B86FB7F6-8D81-4A1D-A9CF-996461E040D3}"/>
              </a:ext>
            </a:extLst>
          </p:cNvPr>
          <p:cNvSpPr/>
          <p:nvPr/>
        </p:nvSpPr>
        <p:spPr>
          <a:xfrm>
            <a:off x="3796361" y="3173636"/>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“Moses was likewise taken up [like Elijah], though the scriptures say that the Lord buried him upon the mountain. Of course, the writer of that wrote according to his understanding; but </a:t>
            </a:r>
            <a:r>
              <a:rPr lang="en-US" i="1" dirty="0">
                <a:solidFill>
                  <a:schemeClr val="bg1"/>
                </a:solidFill>
                <a:latin typeface="Arial" panose="020B0604020202020204" pitchFamily="34" charset="0"/>
                <a:cs typeface="Arial" panose="020B0604020202020204" pitchFamily="34" charset="0"/>
              </a:rPr>
              <a:t>Moses, like Elijah, was taken up without tasting death, because he had a mission to perform</a:t>
            </a:r>
            <a:r>
              <a:rPr lang="en-US" dirty="0">
                <a:solidFill>
                  <a:schemeClr val="bg1"/>
                </a:solidFill>
                <a:latin typeface="Arial" panose="020B0604020202020204" pitchFamily="34" charset="0"/>
                <a:cs typeface="Arial" panose="020B0604020202020204" pitchFamily="34" charset="0"/>
              </a:rPr>
              <a:t>” (Joseph Fielding Smith, </a:t>
            </a:r>
            <a:r>
              <a:rPr lang="en-US" i="1" dirty="0">
                <a:solidFill>
                  <a:schemeClr val="bg1"/>
                </a:solidFill>
                <a:latin typeface="Arial" panose="020B0604020202020204" pitchFamily="34" charset="0"/>
                <a:cs typeface="Arial" panose="020B0604020202020204" pitchFamily="34" charset="0"/>
              </a:rPr>
              <a:t>Doctrines of Salvation,</a:t>
            </a:r>
            <a:r>
              <a:rPr lang="en-US" dirty="0">
                <a:solidFill>
                  <a:schemeClr val="bg1"/>
                </a:solidFill>
                <a:latin typeface="Arial" panose="020B0604020202020204" pitchFamily="34" charset="0"/>
                <a:cs typeface="Arial" panose="020B0604020202020204" pitchFamily="34" charset="0"/>
              </a:rPr>
              <a:t> comp. Bruce R. McConkie [1955], 2:107).</a:t>
            </a:r>
          </a:p>
        </p:txBody>
      </p:sp>
      <p:pic>
        <p:nvPicPr>
          <p:cNvPr id="3074" name="Picture 2" descr="Joseph Fielding Smith">
            <a:extLst>
              <a:ext uri="{FF2B5EF4-FFF2-40B4-BE49-F238E27FC236}">
                <a16:creationId xmlns:a16="http://schemas.microsoft.com/office/drawing/2014/main" id="{02714E04-D36B-4261-845D-730BB5E83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599" y="3225917"/>
            <a:ext cx="1120803" cy="14906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24B83E8-2C09-4BFD-B348-79214C268F4C}"/>
              </a:ext>
            </a:extLst>
          </p:cNvPr>
          <p:cNvSpPr/>
          <p:nvPr/>
        </p:nvSpPr>
        <p:spPr>
          <a:xfrm>
            <a:off x="2180214" y="4743336"/>
            <a:ext cx="1616147" cy="415498"/>
          </a:xfrm>
          <a:prstGeom prst="rect">
            <a:avLst/>
          </a:prstGeom>
        </p:spPr>
        <p:txBody>
          <a:bodyPr wrap="none">
            <a:spAutoFit/>
          </a:bodyPr>
          <a:lstStyle/>
          <a:p>
            <a:pPr algn="ctr"/>
            <a:r>
              <a:rPr lang="en-US" sz="1050" b="1" dirty="0">
                <a:solidFill>
                  <a:schemeClr val="bg1"/>
                </a:solidFill>
                <a:latin typeface="Arial" panose="020B0604020202020204" pitchFamily="34" charset="0"/>
                <a:cs typeface="Arial" panose="020B0604020202020204" pitchFamily="34" charset="0"/>
              </a:rPr>
              <a:t>President</a:t>
            </a:r>
          </a:p>
          <a:p>
            <a:pPr algn="ctr"/>
            <a:r>
              <a:rPr lang="en-US" sz="1050" b="1" dirty="0">
                <a:solidFill>
                  <a:schemeClr val="bg1"/>
                </a:solidFill>
                <a:latin typeface="Arial" panose="020B0604020202020204" pitchFamily="34" charset="0"/>
                <a:cs typeface="Arial" panose="020B0604020202020204" pitchFamily="34" charset="0"/>
              </a:rPr>
              <a:t>Joseph Fielding Smith</a:t>
            </a:r>
            <a:endParaRPr lang="en-US" sz="1050" b="1" dirty="0"/>
          </a:p>
        </p:txBody>
      </p:sp>
    </p:spTree>
    <p:extLst>
      <p:ext uri="{BB962C8B-B14F-4D97-AF65-F5344CB8AC3E}">
        <p14:creationId xmlns:p14="http://schemas.microsoft.com/office/powerpoint/2010/main" val="180433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vertical)">
                                      <p:cBhvr>
                                        <p:cTn id="14" dur="1500"/>
                                        <p:tgtEl>
                                          <p:spTgt spid="8"/>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1500"/>
                                        <p:tgtEl>
                                          <p:spTgt spid="6"/>
                                        </p:tgtEl>
                                      </p:cBhvr>
                                    </p:animEffect>
                                  </p:childTnLst>
                                </p:cTn>
                              </p:par>
                              <p:par>
                                <p:cTn id="18" presetID="14" presetClass="entr" presetSubtype="5"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randombar(vertical)">
                                      <p:cBhvr>
                                        <p:cTn id="20" dur="1500"/>
                                        <p:tgtEl>
                                          <p:spTgt spid="3074"/>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Blessed and Happy Are Those Who Keep the Commandments of God">
            <a:hlinkClick r:id="" action="ppaction://media"/>
            <a:extLst>
              <a:ext uri="{FF2B5EF4-FFF2-40B4-BE49-F238E27FC236}">
                <a16:creationId xmlns:a16="http://schemas.microsoft.com/office/drawing/2014/main" id="{FE38B102-B713-43D1-822C-178F447EEA97}"/>
              </a:ext>
            </a:extLst>
          </p:cNvPr>
          <p:cNvPicPr>
            <a:picLocks noRot="1" noChangeAspect="1"/>
          </p:cNvPicPr>
          <p:nvPr>
            <a:videoFile r:link="rId1"/>
          </p:nvPr>
        </p:nvPicPr>
        <p:blipFill>
          <a:blip r:embed="rId3"/>
          <a:stretch>
            <a:fillRect/>
          </a:stretch>
        </p:blipFill>
        <p:spPr>
          <a:xfrm>
            <a:off x="1527528" y="1152939"/>
            <a:ext cx="9136944" cy="5139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96835458"/>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Stay within the Lines">
            <a:hlinkClick r:id="" action="ppaction://media"/>
            <a:extLst>
              <a:ext uri="{FF2B5EF4-FFF2-40B4-BE49-F238E27FC236}">
                <a16:creationId xmlns:a16="http://schemas.microsoft.com/office/drawing/2014/main" id="{876D605C-9C14-4F7A-A648-273238841226}"/>
              </a:ext>
            </a:extLst>
          </p:cNvPr>
          <p:cNvPicPr>
            <a:picLocks noRot="1" noChangeAspect="1"/>
          </p:cNvPicPr>
          <p:nvPr>
            <a:videoFile r:link="rId1"/>
          </p:nvPr>
        </p:nvPicPr>
        <p:blipFill>
          <a:blip r:embed="rId3"/>
          <a:stretch>
            <a:fillRect/>
          </a:stretch>
        </p:blipFill>
        <p:spPr>
          <a:xfrm>
            <a:off x="1797050" y="1244600"/>
            <a:ext cx="8597900" cy="48363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79855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sp>
        <p:nvSpPr>
          <p:cNvPr id="5" name="Rectangle 4">
            <a:extLst>
              <a:ext uri="{FF2B5EF4-FFF2-40B4-BE49-F238E27FC236}">
                <a16:creationId xmlns:a16="http://schemas.microsoft.com/office/drawing/2014/main" id="{C4058CEE-DB35-4C83-8CA2-2FBC1F1A2D84}"/>
              </a:ext>
            </a:extLst>
          </p:cNvPr>
          <p:cNvSpPr/>
          <p:nvPr/>
        </p:nvSpPr>
        <p:spPr>
          <a:xfrm>
            <a:off x="2543649" y="2921168"/>
            <a:ext cx="7104702" cy="1015663"/>
          </a:xfrm>
          <a:prstGeom prst="rect">
            <a:avLst/>
          </a:prstGeom>
        </p:spPr>
        <p:txBody>
          <a:bodyPr wrap="none">
            <a:spAutoFit/>
          </a:bodyPr>
          <a:lstStyle/>
          <a:p>
            <a:pPr fontAlgn="base"/>
            <a:r>
              <a:rPr lang="en-US" sz="6000" dirty="0">
                <a:solidFill>
                  <a:srgbClr val="002060"/>
                </a:solidFill>
                <a:latin typeface="Open Sans"/>
              </a:rPr>
              <a:t>Deuteronomy 27–34</a:t>
            </a:r>
            <a:endParaRPr lang="en-US" sz="6000" b="0" i="0" dirty="0">
              <a:solidFill>
                <a:srgbClr val="002060"/>
              </a:solidFill>
              <a:effectLst/>
              <a:latin typeface="Open Sans"/>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13024E-002F-4BED-8C23-466BBFEC747F}"/>
              </a:ext>
            </a:extLst>
          </p:cNvPr>
          <p:cNvSpPr/>
          <p:nvPr/>
        </p:nvSpPr>
        <p:spPr>
          <a:xfrm>
            <a:off x="1193409" y="2367171"/>
            <a:ext cx="9805182" cy="2123658"/>
          </a:xfrm>
          <a:prstGeom prst="rect">
            <a:avLst/>
          </a:prstGeom>
        </p:spPr>
        <p:txBody>
          <a:bodyPr wrap="square">
            <a:spAutoFit/>
          </a:bodyPr>
          <a:lstStyle/>
          <a:p>
            <a:pPr algn="ctr" fontAlgn="base"/>
            <a:r>
              <a:rPr lang="en-US" sz="4400" b="1" dirty="0">
                <a:solidFill>
                  <a:srgbClr val="002060"/>
                </a:solidFill>
                <a:latin typeface="Segoe Print" panose="02000600000000000000" pitchFamily="2" charset="0"/>
              </a:rPr>
              <a:t>“Moses explains the consequences of obedience and disobedience to God’s laws”</a:t>
            </a:r>
            <a:endParaRPr lang="en-US" sz="4400" b="1" dirty="0">
              <a:solidFill>
                <a:srgbClr val="002060"/>
              </a:solidFill>
              <a:effectLst/>
              <a:latin typeface="Segoe Print" panose="02000600000000000000" pitchFamily="2" charset="0"/>
            </a:endParaRPr>
          </a:p>
        </p:txBody>
      </p:sp>
      <p:sp>
        <p:nvSpPr>
          <p:cNvPr id="4" name="Rectangle 3">
            <a:extLst>
              <a:ext uri="{FF2B5EF4-FFF2-40B4-BE49-F238E27FC236}">
                <a16:creationId xmlns:a16="http://schemas.microsoft.com/office/drawing/2014/main" id="{65EBC71B-DD2D-4CA5-8200-7FFCEF2813DE}"/>
              </a:ext>
            </a:extLst>
          </p:cNvPr>
          <p:cNvSpPr/>
          <p:nvPr/>
        </p:nvSpPr>
        <p:spPr>
          <a:xfrm>
            <a:off x="914400" y="968273"/>
            <a:ext cx="23918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27–28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28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207935-3C1E-4B6C-99F4-90AFBACDFC9C}"/>
              </a:ext>
            </a:extLst>
          </p:cNvPr>
          <p:cNvSpPr/>
          <p:nvPr/>
        </p:nvSpPr>
        <p:spPr>
          <a:xfrm>
            <a:off x="1192696" y="1011992"/>
            <a:ext cx="72224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I do to help you choose the bag with the treat in it? </a:t>
            </a:r>
          </a:p>
        </p:txBody>
      </p:sp>
      <p:pic>
        <p:nvPicPr>
          <p:cNvPr id="4" name="Picture 3">
            <a:extLst>
              <a:ext uri="{FF2B5EF4-FFF2-40B4-BE49-F238E27FC236}">
                <a16:creationId xmlns:a16="http://schemas.microsoft.com/office/drawing/2014/main" id="{C7C7705E-C0F1-403C-A3C5-AD50F88BF6ED}"/>
              </a:ext>
            </a:extLst>
          </p:cNvPr>
          <p:cNvPicPr>
            <a:picLocks noChangeAspect="1"/>
          </p:cNvPicPr>
          <p:nvPr/>
        </p:nvPicPr>
        <p:blipFill rotWithShape="1">
          <a:blip r:embed="rId2"/>
          <a:srcRect l="7065" t="29169" r="7499" b="20565"/>
          <a:stretch/>
        </p:blipFill>
        <p:spPr>
          <a:xfrm>
            <a:off x="1470990" y="2263975"/>
            <a:ext cx="8865706" cy="3582033"/>
          </a:xfrm>
          <a:prstGeom prst="rect">
            <a:avLst/>
          </a:prstGeom>
        </p:spPr>
      </p:pic>
      <p:sp>
        <p:nvSpPr>
          <p:cNvPr id="5" name="Rectangle 4">
            <a:extLst>
              <a:ext uri="{FF2B5EF4-FFF2-40B4-BE49-F238E27FC236}">
                <a16:creationId xmlns:a16="http://schemas.microsoft.com/office/drawing/2014/main" id="{49B170E1-2EA2-4912-A4E4-37A752138632}"/>
              </a:ext>
            </a:extLst>
          </p:cNvPr>
          <p:cNvSpPr/>
          <p:nvPr/>
        </p:nvSpPr>
        <p:spPr>
          <a:xfrm>
            <a:off x="1192696" y="1590016"/>
            <a:ext cx="836212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knowing what was in both bags influence your ability to choose?</a:t>
            </a:r>
          </a:p>
        </p:txBody>
      </p:sp>
    </p:spTree>
    <p:extLst>
      <p:ext uri="{BB962C8B-B14F-4D97-AF65-F5344CB8AC3E}">
        <p14:creationId xmlns:p14="http://schemas.microsoft.com/office/powerpoint/2010/main" val="4205533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4E709-B354-4508-BC21-BE0648A0537D}"/>
              </a:ext>
            </a:extLst>
          </p:cNvPr>
          <p:cNvSpPr/>
          <p:nvPr/>
        </p:nvSpPr>
        <p:spPr>
          <a:xfrm>
            <a:off x="1099928" y="1816413"/>
            <a:ext cx="2716699" cy="746511"/>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57B8E8A-C2F6-4DAF-9D2D-8DA61ED31F33}"/>
              </a:ext>
            </a:extLst>
          </p:cNvPr>
          <p:cNvSpPr/>
          <p:nvPr/>
        </p:nvSpPr>
        <p:spPr>
          <a:xfrm>
            <a:off x="1099929" y="2185745"/>
            <a:ext cx="9634331" cy="16880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4A4EDC1-C5A9-486B-B4B5-FCBF2AF6DDDE}"/>
              </a:ext>
            </a:extLst>
          </p:cNvPr>
          <p:cNvSpPr/>
          <p:nvPr/>
        </p:nvSpPr>
        <p:spPr>
          <a:xfrm>
            <a:off x="1099930" y="2185745"/>
            <a:ext cx="9634331" cy="1754326"/>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shall come to pass, if thou shalt hearken diligently unto the voice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to observe and to do all his commandments which I command thee this day, that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thy God will set thee on high above all nations of the earth:</a:t>
            </a:r>
          </a:p>
          <a:p>
            <a:pPr algn="just"/>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But it shall come to pass, if thou wilt not hearken unto the voice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to observe to do all his commandments and his statutes which I command thee this day; that all these curses shall come upon thee, and overtake thee:</a:t>
            </a:r>
          </a:p>
        </p:txBody>
      </p:sp>
      <p:sp>
        <p:nvSpPr>
          <p:cNvPr id="4" name="Rectangle 3">
            <a:extLst>
              <a:ext uri="{FF2B5EF4-FFF2-40B4-BE49-F238E27FC236}">
                <a16:creationId xmlns:a16="http://schemas.microsoft.com/office/drawing/2014/main" id="{36D9B460-F3F6-4B98-915C-47134842E316}"/>
              </a:ext>
            </a:extLst>
          </p:cNvPr>
          <p:cNvSpPr/>
          <p:nvPr/>
        </p:nvSpPr>
        <p:spPr>
          <a:xfrm>
            <a:off x="1099930" y="1882673"/>
            <a:ext cx="258275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28:1, 15</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6BBCA5B-73C9-49F7-B20D-7A06C4739981}"/>
              </a:ext>
            </a:extLst>
          </p:cNvPr>
          <p:cNvSpPr/>
          <p:nvPr/>
        </p:nvSpPr>
        <p:spPr>
          <a:xfrm>
            <a:off x="1099929" y="4058477"/>
            <a:ext cx="963433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the Lord command the people to do to obtain the blessings and avoid the curses?</a:t>
            </a:r>
          </a:p>
        </p:txBody>
      </p:sp>
    </p:spTree>
    <p:extLst>
      <p:ext uri="{BB962C8B-B14F-4D97-AF65-F5344CB8AC3E}">
        <p14:creationId xmlns:p14="http://schemas.microsoft.com/office/powerpoint/2010/main" val="18000862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9E5E31-1AB2-42F0-8551-0D487F9F0237}"/>
              </a:ext>
            </a:extLst>
          </p:cNvPr>
          <p:cNvSpPr/>
          <p:nvPr/>
        </p:nvSpPr>
        <p:spPr>
          <a:xfrm>
            <a:off x="3724306" y="2463475"/>
            <a:ext cx="1082348" cy="369332"/>
          </a:xfrm>
          <a:prstGeom prst="rect">
            <a:avLst/>
          </a:prstGeom>
        </p:spPr>
        <p:txBody>
          <a:bodyPr wrap="none">
            <a:spAutoFit/>
          </a:bodyPr>
          <a:lstStyle/>
          <a:p>
            <a:r>
              <a:rPr lang="en-US" b="1" i="1" dirty="0">
                <a:solidFill>
                  <a:srgbClr val="333333"/>
                </a:solidFill>
                <a:latin typeface="Arial" panose="020B0604020202020204" pitchFamily="34" charset="0"/>
                <a:cs typeface="Arial" panose="020B0604020202020204" pitchFamily="34" charset="0"/>
              </a:rPr>
              <a:t>Disobey</a:t>
            </a:r>
            <a:endParaRPr lang="en-US"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C52713D-7447-4F3D-99A4-AF89A4BE4B19}"/>
              </a:ext>
            </a:extLst>
          </p:cNvPr>
          <p:cNvSpPr/>
          <p:nvPr/>
        </p:nvSpPr>
        <p:spPr>
          <a:xfrm>
            <a:off x="8786637" y="2451087"/>
            <a:ext cx="761747" cy="369332"/>
          </a:xfrm>
          <a:prstGeom prst="rect">
            <a:avLst/>
          </a:prstGeom>
        </p:spPr>
        <p:txBody>
          <a:bodyPr wrap="none">
            <a:spAutoFit/>
          </a:bodyPr>
          <a:lstStyle/>
          <a:p>
            <a:r>
              <a:rPr lang="en-US" b="1" i="1" dirty="0">
                <a:solidFill>
                  <a:srgbClr val="333333"/>
                </a:solidFill>
                <a:latin typeface="Arial" panose="020B0604020202020204" pitchFamily="34" charset="0"/>
                <a:cs typeface="Arial" panose="020B0604020202020204" pitchFamily="34" charset="0"/>
              </a:rPr>
              <a:t>Obey</a:t>
            </a:r>
            <a:endParaRPr lang="en-US"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1C2649F-04AD-4F91-B59E-EB999B2F0041}"/>
              </a:ext>
            </a:extLst>
          </p:cNvPr>
          <p:cNvSpPr/>
          <p:nvPr/>
        </p:nvSpPr>
        <p:spPr>
          <a:xfrm>
            <a:off x="6552123" y="2463475"/>
            <a:ext cx="389850" cy="369332"/>
          </a:xfrm>
          <a:prstGeom prst="rect">
            <a:avLst/>
          </a:prstGeom>
        </p:spPr>
        <p:txBody>
          <a:bodyPr wrap="none">
            <a:spAutoFit/>
          </a:bodyPr>
          <a:lstStyle/>
          <a:p>
            <a:r>
              <a:rPr lang="en-US" b="1" i="1" dirty="0">
                <a:solidFill>
                  <a:srgbClr val="333333"/>
                </a:solidFill>
                <a:latin typeface="Arial" panose="020B0604020202020204" pitchFamily="34" charset="0"/>
                <a:cs typeface="Arial" panose="020B0604020202020204" pitchFamily="34" charset="0"/>
              </a:rPr>
              <a:t>If</a:t>
            </a:r>
            <a:r>
              <a:rPr lang="en-US" b="1" dirty="0">
                <a:solidFill>
                  <a:srgbClr val="333333"/>
                </a:solidFill>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E172398-2E70-403F-8A92-7D436128645C}"/>
              </a:ext>
            </a:extLst>
          </p:cNvPr>
          <p:cNvSpPr/>
          <p:nvPr/>
        </p:nvSpPr>
        <p:spPr>
          <a:xfrm>
            <a:off x="2135462" y="1186921"/>
            <a:ext cx="13420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Let's read:</a:t>
            </a:r>
          </a:p>
        </p:txBody>
      </p:sp>
      <p:sp>
        <p:nvSpPr>
          <p:cNvPr id="7" name="Rectangle 6">
            <a:extLst>
              <a:ext uri="{FF2B5EF4-FFF2-40B4-BE49-F238E27FC236}">
                <a16:creationId xmlns:a16="http://schemas.microsoft.com/office/drawing/2014/main" id="{5C2596C5-D396-4C06-965F-E867D642423E}"/>
              </a:ext>
            </a:extLst>
          </p:cNvPr>
          <p:cNvSpPr/>
          <p:nvPr/>
        </p:nvSpPr>
        <p:spPr>
          <a:xfrm>
            <a:off x="3558556" y="1182997"/>
            <a:ext cx="2531462"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Deuteronomy 28:2–14 </a:t>
            </a:r>
          </a:p>
        </p:txBody>
      </p:sp>
      <p:sp>
        <p:nvSpPr>
          <p:cNvPr id="8" name="Rectangle 7">
            <a:extLst>
              <a:ext uri="{FF2B5EF4-FFF2-40B4-BE49-F238E27FC236}">
                <a16:creationId xmlns:a16="http://schemas.microsoft.com/office/drawing/2014/main" id="{DC547331-3F1B-42E6-B3C8-22C779C00B79}"/>
              </a:ext>
            </a:extLst>
          </p:cNvPr>
          <p:cNvSpPr/>
          <p:nvPr/>
        </p:nvSpPr>
        <p:spPr>
          <a:xfrm>
            <a:off x="6747048" y="1182997"/>
            <a:ext cx="2595582"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Deuteronomy 28:15–25</a:t>
            </a:r>
          </a:p>
        </p:txBody>
      </p:sp>
      <p:sp>
        <p:nvSpPr>
          <p:cNvPr id="9" name="Rectangle 8">
            <a:extLst>
              <a:ext uri="{FF2B5EF4-FFF2-40B4-BE49-F238E27FC236}">
                <a16:creationId xmlns:a16="http://schemas.microsoft.com/office/drawing/2014/main" id="{9D4F304D-10F0-44BF-9BF0-8E4F607507F5}"/>
              </a:ext>
            </a:extLst>
          </p:cNvPr>
          <p:cNvSpPr/>
          <p:nvPr/>
        </p:nvSpPr>
        <p:spPr>
          <a:xfrm>
            <a:off x="1313826" y="3396011"/>
            <a:ext cx="93668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we can learn from the Israelites’ experience about obeying God’s commandments? </a:t>
            </a:r>
          </a:p>
        </p:txBody>
      </p:sp>
      <p:sp>
        <p:nvSpPr>
          <p:cNvPr id="10" name="Rectangle 9">
            <a:extLst>
              <a:ext uri="{FF2B5EF4-FFF2-40B4-BE49-F238E27FC236}">
                <a16:creationId xmlns:a16="http://schemas.microsoft.com/office/drawing/2014/main" id="{A54905DC-2476-4C57-BA03-1F4013A84198}"/>
              </a:ext>
            </a:extLst>
          </p:cNvPr>
          <p:cNvSpPr/>
          <p:nvPr/>
        </p:nvSpPr>
        <p:spPr>
          <a:xfrm>
            <a:off x="1313826" y="4085976"/>
            <a:ext cx="9366873" cy="923330"/>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obey all of God’s commandments, He will bless us in all areas of our lives. If we choose not to obey all of God’s commandments, we lose the blessings He desires to give us.</a:t>
            </a:r>
          </a:p>
        </p:txBody>
      </p:sp>
      <p:sp>
        <p:nvSpPr>
          <p:cNvPr id="11" name="Rectangle 10">
            <a:extLst>
              <a:ext uri="{FF2B5EF4-FFF2-40B4-BE49-F238E27FC236}">
                <a16:creationId xmlns:a16="http://schemas.microsoft.com/office/drawing/2014/main" id="{04607428-675D-4D04-9B6E-62187AB3940C}"/>
              </a:ext>
            </a:extLst>
          </p:cNvPr>
          <p:cNvSpPr/>
          <p:nvPr/>
        </p:nvSpPr>
        <p:spPr>
          <a:xfrm>
            <a:off x="1313826" y="5134230"/>
            <a:ext cx="936687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that in order to be prepared to meet God, we need to keep all of His commandments?</a:t>
            </a:r>
          </a:p>
        </p:txBody>
      </p:sp>
    </p:spTree>
    <p:extLst>
      <p:ext uri="{BB962C8B-B14F-4D97-AF65-F5344CB8AC3E}">
        <p14:creationId xmlns:p14="http://schemas.microsoft.com/office/powerpoint/2010/main" val="1655765212"/>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13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360"/>
                                          </p:val>
                                        </p:tav>
                                        <p:tav tm="100000">
                                          <p:val>
                                            <p:fltVal val="0"/>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E0893A41-ACC0-488A-BC49-B5BC12FDDF79}"/>
              </a:ext>
            </a:extLst>
          </p:cNvPr>
          <p:cNvSpPr/>
          <p:nvPr/>
        </p:nvSpPr>
        <p:spPr>
          <a:xfrm>
            <a:off x="1557169" y="1946321"/>
            <a:ext cx="8816025" cy="2086263"/>
          </a:xfrm>
          <a:prstGeom prst="round2Same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rold B. Lee">
            <a:extLst>
              <a:ext uri="{FF2B5EF4-FFF2-40B4-BE49-F238E27FC236}">
                <a16:creationId xmlns:a16="http://schemas.microsoft.com/office/drawing/2014/main" id="{0CBC4253-9EBC-49F3-9772-3A74DA273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2205870"/>
            <a:ext cx="919646" cy="12231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2EFD1CA-75EE-436B-8135-806E27B99E25}"/>
              </a:ext>
            </a:extLst>
          </p:cNvPr>
          <p:cNvSpPr/>
          <p:nvPr/>
        </p:nvSpPr>
        <p:spPr>
          <a:xfrm>
            <a:off x="1602139" y="3467100"/>
            <a:ext cx="109356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Harold B. Lee</a:t>
            </a:r>
          </a:p>
        </p:txBody>
      </p:sp>
      <p:sp>
        <p:nvSpPr>
          <p:cNvPr id="5" name="Rectangle 4">
            <a:extLst>
              <a:ext uri="{FF2B5EF4-FFF2-40B4-BE49-F238E27FC236}">
                <a16:creationId xmlns:a16="http://schemas.microsoft.com/office/drawing/2014/main" id="{31380CCA-DF72-44D2-AD34-2AA604B565AC}"/>
              </a:ext>
            </a:extLst>
          </p:cNvPr>
          <p:cNvSpPr>
            <a:spLocks noChangeArrowheads="1"/>
          </p:cNvSpPr>
          <p:nvPr/>
        </p:nvSpPr>
        <p:spPr bwMode="auto">
          <a:xfrm>
            <a:off x="2743199" y="2093592"/>
            <a:ext cx="73660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rPr>
              <a:t>“The most important of all the commandments of God is that one that you are having the most difficulty keeping today. If it is one of dishonesty, if it is one of unchastity, if it is one of falsifying, not telling the truth, today is the day for you to work on that until you have been able to conquer that weakness. … Then you start on the next one that is most difficult for you to keep” (</a:t>
            </a:r>
            <a:r>
              <a:rPr kumimoji="0" lang="en-US" altLang="en-US" b="0" i="1" u="none" strike="noStrike" cap="none" normalizeH="0" baseline="0" dirty="0">
                <a:ln>
                  <a:noFill/>
                </a:ln>
                <a:solidFill>
                  <a:schemeClr val="bg1"/>
                </a:solidFill>
                <a:effectLst/>
                <a:latin typeface="Arial" panose="020B0604020202020204" pitchFamily="34" charset="0"/>
                <a:cs typeface="Arial" panose="020B0604020202020204" pitchFamily="34" charset="0"/>
              </a:rPr>
              <a:t>Teachings of Presidents of the Church: Harold B. Lee</a:t>
            </a:r>
            <a:r>
              <a:rPr kumimoji="0" lang="en-US" alt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rPr>
              <a:t> [2000], 30).</a:t>
            </a:r>
          </a:p>
        </p:txBody>
      </p:sp>
    </p:spTree>
    <p:extLst>
      <p:ext uri="{BB962C8B-B14F-4D97-AF65-F5344CB8AC3E}">
        <p14:creationId xmlns:p14="http://schemas.microsoft.com/office/powerpoint/2010/main" val="1307924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F5797-3DEA-455A-B11B-684770D9F4B1}"/>
              </a:ext>
            </a:extLst>
          </p:cNvPr>
          <p:cNvSpPr/>
          <p:nvPr/>
        </p:nvSpPr>
        <p:spPr>
          <a:xfrm>
            <a:off x="1917700" y="2367171"/>
            <a:ext cx="8356600" cy="2123658"/>
          </a:xfrm>
          <a:prstGeom prst="rect">
            <a:avLst/>
          </a:prstGeom>
        </p:spPr>
        <p:txBody>
          <a:bodyPr wrap="square">
            <a:spAutoFit/>
          </a:bodyPr>
          <a:lstStyle/>
          <a:p>
            <a:pPr algn="ctr" fontAlgn="base"/>
            <a:r>
              <a:rPr lang="en-US" sz="4400" b="1" dirty="0">
                <a:solidFill>
                  <a:srgbClr val="002060"/>
                </a:solidFill>
                <a:latin typeface="Segoe Print" panose="02000600000000000000" pitchFamily="2" charset="0"/>
              </a:rPr>
              <a:t>“Moses warns the people of the consequences of breaking their covenant with God”</a:t>
            </a:r>
            <a:endParaRPr lang="en-US" sz="4400" b="1" dirty="0">
              <a:solidFill>
                <a:srgbClr val="002060"/>
              </a:solidFill>
              <a:effectLst/>
              <a:latin typeface="Segoe Print" panose="02000600000000000000" pitchFamily="2" charset="0"/>
            </a:endParaRPr>
          </a:p>
        </p:txBody>
      </p:sp>
      <p:sp>
        <p:nvSpPr>
          <p:cNvPr id="4" name="Rectangle 3">
            <a:extLst>
              <a:ext uri="{FF2B5EF4-FFF2-40B4-BE49-F238E27FC236}">
                <a16:creationId xmlns:a16="http://schemas.microsoft.com/office/drawing/2014/main" id="{2199E938-B95C-4E9D-B249-11B2D11A1281}"/>
              </a:ext>
            </a:extLst>
          </p:cNvPr>
          <p:cNvSpPr/>
          <p:nvPr/>
        </p:nvSpPr>
        <p:spPr>
          <a:xfrm>
            <a:off x="1242495" y="968273"/>
            <a:ext cx="23918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29–30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07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4A5135-0932-47F2-94C8-3258E6AC0908}"/>
              </a:ext>
            </a:extLst>
          </p:cNvPr>
          <p:cNvSpPr/>
          <p:nvPr/>
        </p:nvSpPr>
        <p:spPr>
          <a:xfrm>
            <a:off x="1404602" y="4702991"/>
            <a:ext cx="32239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qualities or attributes </a:t>
            </a:r>
            <a:endParaRPr lang="en-US" dirty="0"/>
          </a:p>
        </p:txBody>
      </p:sp>
      <p:sp>
        <p:nvSpPr>
          <p:cNvPr id="9" name="Rectangle 8">
            <a:extLst>
              <a:ext uri="{FF2B5EF4-FFF2-40B4-BE49-F238E27FC236}">
                <a16:creationId xmlns:a16="http://schemas.microsoft.com/office/drawing/2014/main" id="{4FBF3EF5-D0CB-4E6E-A997-7692A425ABC5}"/>
              </a:ext>
            </a:extLst>
          </p:cNvPr>
          <p:cNvSpPr/>
          <p:nvPr/>
        </p:nvSpPr>
        <p:spPr>
          <a:xfrm>
            <a:off x="1329949" y="4947573"/>
            <a:ext cx="30187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mind as you contemplate </a:t>
            </a:r>
            <a:endParaRPr lang="en-US" dirty="0"/>
          </a:p>
        </p:txBody>
      </p:sp>
      <p:pic>
        <p:nvPicPr>
          <p:cNvPr id="2050" name="Picture 2" descr="Resultado de imagen para jesus cordero lds">
            <a:extLst>
              <a:ext uri="{FF2B5EF4-FFF2-40B4-BE49-F238E27FC236}">
                <a16:creationId xmlns:a16="http://schemas.microsoft.com/office/drawing/2014/main" id="{9374AE69-9A84-4DCF-B626-AAC9EBD7E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61" y="1046419"/>
            <a:ext cx="3746500" cy="52655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4B68537-7F14-45C0-A1FA-45B30A78664F}"/>
              </a:ext>
            </a:extLst>
          </p:cNvPr>
          <p:cNvSpPr/>
          <p:nvPr/>
        </p:nvSpPr>
        <p:spPr>
          <a:xfrm>
            <a:off x="4889500" y="3165474"/>
            <a:ext cx="5651500" cy="707886"/>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How can the lost lamb in this painting represent each of us?</a:t>
            </a:r>
          </a:p>
        </p:txBody>
      </p:sp>
      <p:sp>
        <p:nvSpPr>
          <p:cNvPr id="5" name="Rectangle 4">
            <a:extLst>
              <a:ext uri="{FF2B5EF4-FFF2-40B4-BE49-F238E27FC236}">
                <a16:creationId xmlns:a16="http://schemas.microsoft.com/office/drawing/2014/main" id="{8D8DE4B5-50B0-48AD-99C3-590F9179E963}"/>
              </a:ext>
            </a:extLst>
          </p:cNvPr>
          <p:cNvSpPr/>
          <p:nvPr/>
        </p:nvSpPr>
        <p:spPr>
          <a:xfrm>
            <a:off x="8161539" y="4723584"/>
            <a:ext cx="25955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of the Savior come to </a:t>
            </a:r>
            <a:endParaRPr lang="en-US" dirty="0"/>
          </a:p>
        </p:txBody>
      </p:sp>
      <p:sp>
        <p:nvSpPr>
          <p:cNvPr id="7" name="Rectangle 6">
            <a:extLst>
              <a:ext uri="{FF2B5EF4-FFF2-40B4-BE49-F238E27FC236}">
                <a16:creationId xmlns:a16="http://schemas.microsoft.com/office/drawing/2014/main" id="{4942ABB6-D895-4C81-AB76-68EF4684F097}"/>
              </a:ext>
            </a:extLst>
          </p:cNvPr>
          <p:cNvSpPr/>
          <p:nvPr/>
        </p:nvSpPr>
        <p:spPr>
          <a:xfrm>
            <a:off x="7961048" y="5000651"/>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this picture?</a:t>
            </a:r>
            <a:endParaRPr lang="en-US" dirty="0"/>
          </a:p>
        </p:txBody>
      </p:sp>
    </p:spTree>
    <p:extLst>
      <p:ext uri="{BB962C8B-B14F-4D97-AF65-F5344CB8AC3E}">
        <p14:creationId xmlns:p14="http://schemas.microsoft.com/office/powerpoint/2010/main" val="1867798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63" presetClass="path" presetSubtype="0" accel="50000" decel="50000" fill="hold" grpId="0" nodeType="withEffect">
                                  <p:stCondLst>
                                    <p:cond delay="0"/>
                                  </p:stCondLst>
                                  <p:childTnLst>
                                    <p:animMotion origin="layout" path="M 4.16667E-6 -1.48148E-6 L 0.30729 0.00208 " pathEditMode="relative" rAng="0" ptsTypes="AA">
                                      <p:cBhvr>
                                        <p:cTn id="9" dur="1000" fill="hold"/>
                                        <p:tgtEl>
                                          <p:spTgt spid="8"/>
                                        </p:tgtEl>
                                        <p:attrNameLst>
                                          <p:attrName>ppt_x</p:attrName>
                                          <p:attrName>ppt_y</p:attrName>
                                        </p:attrNameLst>
                                      </p:cBhvr>
                                      <p:rCtr x="15365" y="93"/>
                                    </p:animMotion>
                                  </p:childTnLst>
                                </p:cTn>
                              </p:par>
                              <p:par>
                                <p:cTn id="10" presetID="63" presetClass="path" presetSubtype="0" accel="50000" decel="50000" fill="hold" grpId="0" nodeType="withEffect">
                                  <p:stCondLst>
                                    <p:cond delay="0"/>
                                  </p:stCondLst>
                                  <p:childTnLst>
                                    <p:animMotion origin="layout" path="M -2.5E-6 3.7037E-7 L 0.31055 0.00787 " pathEditMode="relative" rAng="0" ptsTypes="AA">
                                      <p:cBhvr>
                                        <p:cTn id="11" dur="1000" fill="hold"/>
                                        <p:tgtEl>
                                          <p:spTgt spid="9"/>
                                        </p:tgtEl>
                                        <p:attrNameLst>
                                          <p:attrName>ppt_x</p:attrName>
                                          <p:attrName>ppt_y</p:attrName>
                                        </p:attrNameLst>
                                      </p:cBhvr>
                                      <p:rCtr x="15521" y="394"/>
                                    </p:animMotion>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1000"/>
                                        <p:tgtEl>
                                          <p:spTgt spid="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P spid="5"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1046</Words>
  <Application>Microsoft Office PowerPoint</Application>
  <PresentationFormat>Widescreen</PresentationFormat>
  <Paragraphs>58</Paragraphs>
  <Slides>15</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Comic Sans MS</vt:lpstr>
      <vt:lpstr>Open Sans</vt:lpstr>
      <vt:lpstr>Segoe Print</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4369</cp:revision>
  <dcterms:created xsi:type="dcterms:W3CDTF">2018-08-29T04:26:39Z</dcterms:created>
  <dcterms:modified xsi:type="dcterms:W3CDTF">2022-01-21T02:48:46Z</dcterms:modified>
</cp:coreProperties>
</file>