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59C7E9"/>
    <a:srgbClr val="D88028"/>
    <a:srgbClr val="6F7CBF"/>
    <a:srgbClr val="FFD757"/>
    <a:srgbClr val="0BA2C5"/>
    <a:srgbClr val="B9DF63"/>
    <a:srgbClr val="E97159"/>
    <a:srgbClr val="801A12"/>
    <a:srgbClr val="D6E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YAuqdPWTGL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DD97FD-0577-40AA-9C12-BE3808DF9187}"/>
              </a:ext>
            </a:extLst>
          </p:cNvPr>
          <p:cNvSpPr/>
          <p:nvPr/>
        </p:nvSpPr>
        <p:spPr>
          <a:xfrm>
            <a:off x="1322737" y="928913"/>
            <a:ext cx="2121096" cy="107405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FE3A05B-BAC8-48C9-A26D-045C2ABBAFB6}"/>
              </a:ext>
            </a:extLst>
          </p:cNvPr>
          <p:cNvSpPr/>
          <p:nvPr/>
        </p:nvSpPr>
        <p:spPr>
          <a:xfrm>
            <a:off x="1322738" y="1278261"/>
            <a:ext cx="9316233" cy="291507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7AD8F50-EAFD-41FF-8E75-8A1C08E77951}"/>
              </a:ext>
            </a:extLst>
          </p:cNvPr>
          <p:cNvSpPr/>
          <p:nvPr/>
        </p:nvSpPr>
        <p:spPr>
          <a:xfrm>
            <a:off x="1322740" y="968273"/>
            <a:ext cx="21210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17:33–35 </a:t>
            </a:r>
          </a:p>
        </p:txBody>
      </p:sp>
      <p:sp>
        <p:nvSpPr>
          <p:cNvPr id="4" name="Rectangle 3">
            <a:extLst>
              <a:ext uri="{FF2B5EF4-FFF2-40B4-BE49-F238E27FC236}">
                <a16:creationId xmlns:a16="http://schemas.microsoft.com/office/drawing/2014/main" id="{76602566-B0B1-463F-843B-CD46B34E90B3}"/>
              </a:ext>
            </a:extLst>
          </p:cNvPr>
          <p:cNvSpPr/>
          <p:nvPr/>
        </p:nvSpPr>
        <p:spPr>
          <a:xfrm>
            <a:off x="1322740" y="4193335"/>
            <a:ext cx="931623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phrases describe the condition of the people who lived in the promised land?</a:t>
            </a:r>
          </a:p>
        </p:txBody>
      </p:sp>
      <p:sp>
        <p:nvSpPr>
          <p:cNvPr id="5" name="Rectangle 4">
            <a:extLst>
              <a:ext uri="{FF2B5EF4-FFF2-40B4-BE49-F238E27FC236}">
                <a16:creationId xmlns:a16="http://schemas.microsoft.com/office/drawing/2014/main" id="{23715DF0-112F-47DA-AD28-3A66A3973C41}"/>
              </a:ext>
            </a:extLst>
          </p:cNvPr>
          <p:cNvSpPr/>
          <p:nvPr/>
        </p:nvSpPr>
        <p:spPr>
          <a:xfrm>
            <a:off x="1322740" y="1278261"/>
            <a:ext cx="9316232"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And now, do ye suppose that the children of this land, who were in the land of promise, who were driven out by our fathers, do ye suppose that they were righteous? Behold, I say unto you, Nay.</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Do ye suppose that our fathers would have been more choice than they if they had been righteous? I say unto you, Nay.</a:t>
            </a:r>
          </a:p>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Behold, the Lord esteemeth all flesh in one; he that is righteous is favored of God. But behold, this people had rejected every word of God, and they were ripe in iniquity; and the fulness of the wrath of God was upon them; and the Lord did curse the land against them, and bless it unto our fathers; yea, he did curse it against them unto their destruction, and he did bless it unto our fathers unto their obtaining power over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54E927D-FD38-4E4C-98FF-F1F98E5D016A}"/>
              </a:ext>
            </a:extLst>
          </p:cNvPr>
          <p:cNvSpPr/>
          <p:nvPr/>
        </p:nvSpPr>
        <p:spPr>
          <a:xfrm>
            <a:off x="1322739" y="4687989"/>
            <a:ext cx="835828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it means that they were “ripe in iniquity” (verse 35)?</a:t>
            </a:r>
          </a:p>
        </p:txBody>
      </p:sp>
      <p:sp>
        <p:nvSpPr>
          <p:cNvPr id="7" name="Rectangle 6">
            <a:extLst>
              <a:ext uri="{FF2B5EF4-FFF2-40B4-BE49-F238E27FC236}">
                <a16:creationId xmlns:a16="http://schemas.microsoft.com/office/drawing/2014/main" id="{89A96BBC-05E1-4F0E-B3DA-7048EB2BD768}"/>
              </a:ext>
            </a:extLst>
          </p:cNvPr>
          <p:cNvSpPr/>
          <p:nvPr/>
        </p:nvSpPr>
        <p:spPr>
          <a:xfrm>
            <a:off x="1322738" y="5125765"/>
            <a:ext cx="9200118"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does the phrase “this people had rejected every word of God” (verse 35) suggest?</a:t>
            </a:r>
          </a:p>
        </p:txBody>
      </p:sp>
      <p:sp>
        <p:nvSpPr>
          <p:cNvPr id="8" name="Rectangle 7">
            <a:extLst>
              <a:ext uri="{FF2B5EF4-FFF2-40B4-BE49-F238E27FC236}">
                <a16:creationId xmlns:a16="http://schemas.microsoft.com/office/drawing/2014/main" id="{B15D8E0C-E6DE-4882-8849-38526BEC620E}"/>
              </a:ext>
            </a:extLst>
          </p:cNvPr>
          <p:cNvSpPr/>
          <p:nvPr/>
        </p:nvSpPr>
        <p:spPr>
          <a:xfrm>
            <a:off x="1322738" y="5825151"/>
            <a:ext cx="9316233"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did the Lord’s instructions to the Israelites to utterly destroy the wicked nations inhabiting the heart of the promised land show His love and concern for the Israelites?</a:t>
            </a:r>
          </a:p>
        </p:txBody>
      </p:sp>
    </p:spTree>
    <p:extLst>
      <p:ext uri="{BB962C8B-B14F-4D97-AF65-F5344CB8AC3E}">
        <p14:creationId xmlns:p14="http://schemas.microsoft.com/office/powerpoint/2010/main" val="220130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D531E8-1C77-4128-AB00-D81C6E6FF379}"/>
              </a:ext>
            </a:extLst>
          </p:cNvPr>
          <p:cNvSpPr/>
          <p:nvPr/>
        </p:nvSpPr>
        <p:spPr>
          <a:xfrm>
            <a:off x="1556135" y="2705725"/>
            <a:ext cx="9079730" cy="1446550"/>
          </a:xfrm>
          <a:prstGeom prst="rect">
            <a:avLst/>
          </a:prstGeom>
        </p:spPr>
        <p:txBody>
          <a:bodyPr wrap="none">
            <a:spAutoFit/>
          </a:bodyPr>
          <a:lstStyle/>
          <a:p>
            <a:pPr algn="ctr" fontAlgn="base"/>
            <a:r>
              <a:rPr lang="en-US" sz="4400" b="1" dirty="0">
                <a:solidFill>
                  <a:srgbClr val="FF6600"/>
                </a:solidFill>
                <a:latin typeface="MV Boli" panose="02000500030200090000" pitchFamily="2" charset="0"/>
                <a:cs typeface="MV Boli" panose="02000500030200090000" pitchFamily="2" charset="0"/>
              </a:rPr>
              <a:t>“Moses again declares the Lord’s </a:t>
            </a:r>
          </a:p>
          <a:p>
            <a:pPr algn="ctr" fontAlgn="base"/>
            <a:r>
              <a:rPr lang="en-US" sz="4400" b="1" dirty="0">
                <a:solidFill>
                  <a:srgbClr val="FF6600"/>
                </a:solidFill>
                <a:latin typeface="MV Boli" panose="02000500030200090000" pitchFamily="2" charset="0"/>
                <a:cs typeface="MV Boli" panose="02000500030200090000" pitchFamily="2" charset="0"/>
              </a:rPr>
              <a:t>laws to Israel”</a:t>
            </a:r>
            <a:endParaRPr lang="en-US" sz="44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AF1F72B6-B68D-4A9D-974A-7B3534A0E4A1}"/>
              </a:ext>
            </a:extLst>
          </p:cNvPr>
          <p:cNvSpPr/>
          <p:nvPr/>
        </p:nvSpPr>
        <p:spPr>
          <a:xfrm>
            <a:off x="1271524" y="968273"/>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21–26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544351"/>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F8DE70-1962-4F44-B4F1-9F6A0F3745FA}"/>
              </a:ext>
            </a:extLst>
          </p:cNvPr>
          <p:cNvSpPr/>
          <p:nvPr/>
        </p:nvSpPr>
        <p:spPr>
          <a:xfrm>
            <a:off x="1134195" y="2150545"/>
            <a:ext cx="94322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phrases in Deuteronomy 26:16 describe how Israel was to keep God’s commandments?</a:t>
            </a:r>
          </a:p>
        </p:txBody>
      </p:sp>
      <p:sp>
        <p:nvSpPr>
          <p:cNvPr id="10" name="Rectangle 9">
            <a:extLst>
              <a:ext uri="{FF2B5EF4-FFF2-40B4-BE49-F238E27FC236}">
                <a16:creationId xmlns:a16="http://schemas.microsoft.com/office/drawing/2014/main" id="{3036D9DE-CA94-4F12-BF5C-B59B55B83869}"/>
              </a:ext>
            </a:extLst>
          </p:cNvPr>
          <p:cNvSpPr/>
          <p:nvPr/>
        </p:nvSpPr>
        <p:spPr>
          <a:xfrm>
            <a:off x="1003566" y="783607"/>
            <a:ext cx="2891236" cy="94359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5C1653A-2B9C-4F55-ADA0-9A5B5D3DB0BB}"/>
              </a:ext>
            </a:extLst>
          </p:cNvPr>
          <p:cNvSpPr/>
          <p:nvPr/>
        </p:nvSpPr>
        <p:spPr>
          <a:xfrm>
            <a:off x="1003566" y="1152939"/>
            <a:ext cx="9693463" cy="286232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43F99FA-F820-4AAE-90C9-FFD2F8AEA8E8}"/>
              </a:ext>
            </a:extLst>
          </p:cNvPr>
          <p:cNvSpPr/>
          <p:nvPr/>
        </p:nvSpPr>
        <p:spPr>
          <a:xfrm>
            <a:off x="1119683" y="783607"/>
            <a:ext cx="27751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26:16–19.</a:t>
            </a:r>
          </a:p>
        </p:txBody>
      </p:sp>
      <p:sp>
        <p:nvSpPr>
          <p:cNvPr id="4" name="Rectangle 3">
            <a:extLst>
              <a:ext uri="{FF2B5EF4-FFF2-40B4-BE49-F238E27FC236}">
                <a16:creationId xmlns:a16="http://schemas.microsoft.com/office/drawing/2014/main" id="{FD88EB8E-0CDC-49F0-8BBE-D3DD4788D947}"/>
              </a:ext>
            </a:extLst>
          </p:cNvPr>
          <p:cNvSpPr/>
          <p:nvPr/>
        </p:nvSpPr>
        <p:spPr>
          <a:xfrm>
            <a:off x="1119682" y="1152939"/>
            <a:ext cx="9432203"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This day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hath commanded thee to do these statutes and judgments: thou shalt therefore keep and do them with all thine heart, and with all thy soul.</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Thou hast avouched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this day to be thy God, and to walk in his ways, and to keep his statutes, and his commandments, and his judgments, and to hearken unto his voice: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avouched thee this day to be his peculiar people, as he hath promised thee, and that thou shouldest keep all his commandments;</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to make thee high above all nations which he hath made, in praise, and in name, and in honour; and that thou mayest be an holy people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as he hath spoken.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21307FC-CF63-44F9-B4C6-04964158287F}"/>
              </a:ext>
            </a:extLst>
          </p:cNvPr>
          <p:cNvSpPr/>
          <p:nvPr/>
        </p:nvSpPr>
        <p:spPr>
          <a:xfrm>
            <a:off x="1119679" y="4851363"/>
            <a:ext cx="96934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did the Lord declare Israel would receive if they obeyed in this way?</a:t>
            </a:r>
          </a:p>
        </p:txBody>
      </p:sp>
      <p:sp>
        <p:nvSpPr>
          <p:cNvPr id="7" name="Rectangle 6">
            <a:extLst>
              <a:ext uri="{FF2B5EF4-FFF2-40B4-BE49-F238E27FC236}">
                <a16:creationId xmlns:a16="http://schemas.microsoft.com/office/drawing/2014/main" id="{63EE3754-DDE4-435D-9E1C-1262809B59D0}"/>
              </a:ext>
            </a:extLst>
          </p:cNvPr>
          <p:cNvSpPr/>
          <p:nvPr/>
        </p:nvSpPr>
        <p:spPr>
          <a:xfrm>
            <a:off x="1119679" y="5520395"/>
            <a:ext cx="6340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about obedience from this passage? </a:t>
            </a:r>
          </a:p>
        </p:txBody>
      </p:sp>
    </p:spTree>
    <p:extLst>
      <p:ext uri="{BB962C8B-B14F-4D97-AF65-F5344CB8AC3E}">
        <p14:creationId xmlns:p14="http://schemas.microsoft.com/office/powerpoint/2010/main" val="97657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2.29167E-6 1.85185E-6 L -0.10404 0.07454 C -0.12735 0.09028 -0.1405 0.11366 -0.1405 0.13819 C -0.1405 0.16597 -0.12735 0.18819 -0.10404 0.20393 L 2.29167E-6 0.2787 " pathEditMode="relative" rAng="0" ptsTypes="AAAAA">
                                      <p:cBhvr>
                                        <p:cTn id="6" dur="2000" fill="hold"/>
                                        <p:tgtEl>
                                          <p:spTgt spid="5"/>
                                        </p:tgtEl>
                                        <p:attrNameLst>
                                          <p:attrName>ppt_x</p:attrName>
                                          <p:attrName>ppt_y</p:attrName>
                                        </p:attrNameLst>
                                      </p:cBhvr>
                                      <p:rCtr x="-7031" y="13935"/>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E58F1-75A1-4209-B17C-3DA5C42A0D9F}"/>
              </a:ext>
            </a:extLst>
          </p:cNvPr>
          <p:cNvSpPr/>
          <p:nvPr/>
        </p:nvSpPr>
        <p:spPr>
          <a:xfrm>
            <a:off x="1407886" y="829773"/>
            <a:ext cx="8808092"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be the Lord’s peculiar and holy people if we obey His commandments with all our heart and soul.</a:t>
            </a:r>
          </a:p>
        </p:txBody>
      </p:sp>
      <p:sp>
        <p:nvSpPr>
          <p:cNvPr id="2" name="Oval 1">
            <a:extLst>
              <a:ext uri="{FF2B5EF4-FFF2-40B4-BE49-F238E27FC236}">
                <a16:creationId xmlns:a16="http://schemas.microsoft.com/office/drawing/2014/main" id="{E96B6F1F-7A6B-4C2C-86B2-13B511018384}"/>
              </a:ext>
            </a:extLst>
          </p:cNvPr>
          <p:cNvSpPr/>
          <p:nvPr/>
        </p:nvSpPr>
        <p:spPr>
          <a:xfrm>
            <a:off x="5318446" y="1152938"/>
            <a:ext cx="682172" cy="32316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7CE3BFE-4C59-44AB-8E88-0CB8CFFF85ED}"/>
              </a:ext>
            </a:extLst>
          </p:cNvPr>
          <p:cNvSpPr/>
          <p:nvPr/>
        </p:nvSpPr>
        <p:spPr>
          <a:xfrm>
            <a:off x="6384339" y="1152938"/>
            <a:ext cx="580118" cy="32316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8550C2-E77A-488F-B85A-52FFB9311F7E}"/>
              </a:ext>
            </a:extLst>
          </p:cNvPr>
          <p:cNvSpPr/>
          <p:nvPr/>
        </p:nvSpPr>
        <p:spPr>
          <a:xfrm>
            <a:off x="1407886" y="2031778"/>
            <a:ext cx="93472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obey the Lord’s commandments with all your heart and soul?</a:t>
            </a:r>
          </a:p>
        </p:txBody>
      </p:sp>
      <p:sp>
        <p:nvSpPr>
          <p:cNvPr id="8" name="Rectangle 7">
            <a:extLst>
              <a:ext uri="{FF2B5EF4-FFF2-40B4-BE49-F238E27FC236}">
                <a16:creationId xmlns:a16="http://schemas.microsoft.com/office/drawing/2014/main" id="{041F3BC1-8FB0-4619-9729-E07D508FAE2F}"/>
              </a:ext>
            </a:extLst>
          </p:cNvPr>
          <p:cNvSpPr/>
          <p:nvPr/>
        </p:nvSpPr>
        <p:spPr>
          <a:xfrm>
            <a:off x="1407885" y="2648020"/>
            <a:ext cx="912948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commandment could you say you have tried to keep with all your heart and soul? How has the Lord blessed you for your efforts?</a:t>
            </a:r>
          </a:p>
        </p:txBody>
      </p:sp>
    </p:spTree>
    <p:extLst>
      <p:ext uri="{BB962C8B-B14F-4D97-AF65-F5344CB8AC3E}">
        <p14:creationId xmlns:p14="http://schemas.microsoft.com/office/powerpoint/2010/main" val="2071237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Lift: The Power of Service">
            <a:hlinkClick r:id="" action="ppaction://media"/>
            <a:extLst>
              <a:ext uri="{FF2B5EF4-FFF2-40B4-BE49-F238E27FC236}">
                <a16:creationId xmlns:a16="http://schemas.microsoft.com/office/drawing/2014/main" id="{0162A987-1D82-4A11-80F9-1FD078541184}"/>
              </a:ext>
            </a:extLst>
          </p:cNvPr>
          <p:cNvPicPr>
            <a:picLocks noRot="1" noChangeAspect="1"/>
          </p:cNvPicPr>
          <p:nvPr>
            <a:videoFile r:link="rId1"/>
          </p:nvPr>
        </p:nvPicPr>
        <p:blipFill>
          <a:blip r:embed="rId3"/>
          <a:stretch>
            <a:fillRect/>
          </a:stretch>
        </p:blipFill>
        <p:spPr>
          <a:xfrm>
            <a:off x="1915886" y="1152939"/>
            <a:ext cx="8737600" cy="4914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744256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1" y="406428"/>
            <a:ext cx="2157111"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LESSONS 69 &amp; 70</a:t>
            </a:r>
          </a:p>
        </p:txBody>
      </p:sp>
      <p:sp>
        <p:nvSpPr>
          <p:cNvPr id="2" name="Rectangle 1">
            <a:extLst>
              <a:ext uri="{FF2B5EF4-FFF2-40B4-BE49-F238E27FC236}">
                <a16:creationId xmlns:a16="http://schemas.microsoft.com/office/drawing/2014/main" id="{58BEA278-C16D-452F-913D-EE66C633D658}"/>
              </a:ext>
            </a:extLst>
          </p:cNvPr>
          <p:cNvSpPr/>
          <p:nvPr/>
        </p:nvSpPr>
        <p:spPr>
          <a:xfrm>
            <a:off x="2292715" y="2921168"/>
            <a:ext cx="7606570" cy="1015663"/>
          </a:xfrm>
          <a:prstGeom prst="rect">
            <a:avLst/>
          </a:prstGeom>
        </p:spPr>
        <p:txBody>
          <a:bodyPr wrap="none">
            <a:spAutoFit/>
          </a:bodyPr>
          <a:lstStyle/>
          <a:p>
            <a:pPr fontAlgn="base"/>
            <a:r>
              <a:rPr lang="en-US" sz="6000" dirty="0">
                <a:solidFill>
                  <a:schemeClr val="accent2">
                    <a:lumMod val="75000"/>
                  </a:schemeClr>
                </a:solidFill>
                <a:latin typeface="MV Boli" panose="02000500030200090000" pitchFamily="2" charset="0"/>
                <a:cs typeface="MV Boli" panose="02000500030200090000" pitchFamily="2" charset="0"/>
              </a:rPr>
              <a:t>Deuteronomy 14–26</a:t>
            </a:r>
            <a:endParaRPr lang="en-US" sz="6000" b="0" i="0" dirty="0">
              <a:solidFill>
                <a:schemeClr val="accent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C5981D-CF0E-49B7-A22A-72DE23D81E38}"/>
              </a:ext>
            </a:extLst>
          </p:cNvPr>
          <p:cNvSpPr/>
          <p:nvPr/>
        </p:nvSpPr>
        <p:spPr>
          <a:xfrm>
            <a:off x="2590800" y="2028616"/>
            <a:ext cx="7010400" cy="2800767"/>
          </a:xfrm>
          <a:prstGeom prst="rect">
            <a:avLst/>
          </a:prstGeom>
        </p:spPr>
        <p:txBody>
          <a:bodyPr wrap="square">
            <a:spAutoFit/>
          </a:bodyPr>
          <a:lstStyle/>
          <a:p>
            <a:pPr algn="ctr" fontAlgn="base"/>
            <a:r>
              <a:rPr lang="en-US" sz="4400" b="1" dirty="0">
                <a:solidFill>
                  <a:schemeClr val="accent2">
                    <a:lumMod val="75000"/>
                  </a:schemeClr>
                </a:solidFill>
                <a:latin typeface="MV Boli" panose="02000500030200090000" pitchFamily="2" charset="0"/>
                <a:cs typeface="MV Boli" panose="02000500030200090000" pitchFamily="2" charset="0"/>
              </a:rPr>
              <a:t>“The Lord commands His people to be holy, to care for the poor, and to remember His blessings”</a:t>
            </a:r>
            <a:endParaRPr lang="en-US" sz="4400" b="1" dirty="0">
              <a:solidFill>
                <a:schemeClr val="accent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F250A964-938F-4E88-ABAC-0E73F9ABF98B}"/>
              </a:ext>
            </a:extLst>
          </p:cNvPr>
          <p:cNvSpPr/>
          <p:nvPr/>
        </p:nvSpPr>
        <p:spPr>
          <a:xfrm>
            <a:off x="914400" y="783607"/>
            <a:ext cx="237757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14–15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686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CC362F-B9F3-4ADE-8C45-4A7A9371E211}"/>
              </a:ext>
            </a:extLst>
          </p:cNvPr>
          <p:cNvSpPr/>
          <p:nvPr/>
        </p:nvSpPr>
        <p:spPr>
          <a:xfrm>
            <a:off x="4941677" y="1907579"/>
            <a:ext cx="2542689" cy="83562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78303C5-17E7-4314-806B-632C89443EB0}"/>
              </a:ext>
            </a:extLst>
          </p:cNvPr>
          <p:cNvSpPr/>
          <p:nvPr/>
        </p:nvSpPr>
        <p:spPr>
          <a:xfrm>
            <a:off x="4941677" y="2263669"/>
            <a:ext cx="5746030" cy="200937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âStand Outâ Mormonad">
            <a:extLst>
              <a:ext uri="{FF2B5EF4-FFF2-40B4-BE49-F238E27FC236}">
                <a16:creationId xmlns:a16="http://schemas.microsoft.com/office/drawing/2014/main" id="{27504AB6-1C97-4CF9-879F-9E33B020F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52939"/>
            <a:ext cx="3793236" cy="49430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E9A8B21-C36A-474C-B8C8-121B07F7115A}"/>
              </a:ext>
            </a:extLst>
          </p:cNvPr>
          <p:cNvSpPr/>
          <p:nvPr/>
        </p:nvSpPr>
        <p:spPr>
          <a:xfrm>
            <a:off x="4949371" y="1152939"/>
            <a:ext cx="55299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might be a good thing to stand out because of your beliefs?</a:t>
            </a:r>
          </a:p>
        </p:txBody>
      </p:sp>
      <p:sp>
        <p:nvSpPr>
          <p:cNvPr id="4" name="Rectangle 3">
            <a:extLst>
              <a:ext uri="{FF2B5EF4-FFF2-40B4-BE49-F238E27FC236}">
                <a16:creationId xmlns:a16="http://schemas.microsoft.com/office/drawing/2014/main" id="{88728717-47DD-4C29-9306-ED00A8084AA5}"/>
              </a:ext>
            </a:extLst>
          </p:cNvPr>
          <p:cNvSpPr/>
          <p:nvPr/>
        </p:nvSpPr>
        <p:spPr>
          <a:xfrm>
            <a:off x="4949371" y="2241719"/>
            <a:ext cx="5529943"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Ye are the children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ye shall not cut yourselves, nor make any baldness between your eyes for the dead.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For thou art an holy people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chosen thee to be a peculiar people unto himself, above all the nations that are upon the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128C82C-357B-4E51-9466-A7DF234D5EEB}"/>
              </a:ext>
            </a:extLst>
          </p:cNvPr>
          <p:cNvSpPr/>
          <p:nvPr/>
        </p:nvSpPr>
        <p:spPr>
          <a:xfrm>
            <a:off x="4975019" y="1937658"/>
            <a:ext cx="24032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Deuteronomy 14:1-2</a:t>
            </a:r>
          </a:p>
        </p:txBody>
      </p:sp>
      <p:sp>
        <p:nvSpPr>
          <p:cNvPr id="6" name="Rectangle 5">
            <a:extLst>
              <a:ext uri="{FF2B5EF4-FFF2-40B4-BE49-F238E27FC236}">
                <a16:creationId xmlns:a16="http://schemas.microsoft.com/office/drawing/2014/main" id="{AC16EB2B-AF99-4DE1-995E-43BEE575D1D1}"/>
              </a:ext>
            </a:extLst>
          </p:cNvPr>
          <p:cNvSpPr/>
          <p:nvPr/>
        </p:nvSpPr>
        <p:spPr>
          <a:xfrm>
            <a:off x="4949371" y="4530827"/>
            <a:ext cx="5934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words or phrases describe the Lord’s people? </a:t>
            </a:r>
          </a:p>
        </p:txBody>
      </p:sp>
      <p:sp>
        <p:nvSpPr>
          <p:cNvPr id="7" name="Rectangle 6">
            <a:extLst>
              <a:ext uri="{FF2B5EF4-FFF2-40B4-BE49-F238E27FC236}">
                <a16:creationId xmlns:a16="http://schemas.microsoft.com/office/drawing/2014/main" id="{961A4C09-A0BA-4592-82DD-FE4D7C326489}"/>
              </a:ext>
            </a:extLst>
          </p:cNvPr>
          <p:cNvSpPr/>
          <p:nvPr/>
        </p:nvSpPr>
        <p:spPr>
          <a:xfrm>
            <a:off x="4949371" y="5014442"/>
            <a:ext cx="5934060" cy="369332"/>
          </a:xfrm>
          <a:prstGeom prst="rect">
            <a:avLst/>
          </a:prstGeom>
        </p:spPr>
        <p:txBody>
          <a:bodyPr wrap="none">
            <a:spAutoFit/>
          </a:bodyPr>
          <a:lstStyle/>
          <a:p>
            <a:pPr algn="just"/>
            <a:r>
              <a:rPr lang="en-US" sz="1750" b="1" dirty="0">
                <a:solidFill>
                  <a:schemeClr val="bg1"/>
                </a:solidFill>
                <a:latin typeface="Arial" panose="020B0604020202020204" pitchFamily="34" charset="0"/>
                <a:cs typeface="Arial" panose="020B0604020202020204" pitchFamily="34" charset="0"/>
              </a:rPr>
              <a:t>What words or phrases describe the Lord’s people? </a:t>
            </a:r>
          </a:p>
        </p:txBody>
      </p:sp>
      <p:sp>
        <p:nvSpPr>
          <p:cNvPr id="8" name="Rectangle 7">
            <a:extLst>
              <a:ext uri="{FF2B5EF4-FFF2-40B4-BE49-F238E27FC236}">
                <a16:creationId xmlns:a16="http://schemas.microsoft.com/office/drawing/2014/main" id="{5FA53149-2D66-4FF6-B6E8-CA5A17707268}"/>
              </a:ext>
            </a:extLst>
          </p:cNvPr>
          <p:cNvSpPr/>
          <p:nvPr/>
        </p:nvSpPr>
        <p:spPr>
          <a:xfrm>
            <a:off x="4955471" y="5594935"/>
            <a:ext cx="56315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 of attitude would the Israelites need to develop in order to live this commandment?</a:t>
            </a:r>
          </a:p>
        </p:txBody>
      </p:sp>
    </p:spTree>
    <p:extLst>
      <p:ext uri="{BB962C8B-B14F-4D97-AF65-F5344CB8AC3E}">
        <p14:creationId xmlns:p14="http://schemas.microsoft.com/office/powerpoint/2010/main" val="141844125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4F13F6-22D7-4931-9EEB-59E903627015}"/>
              </a:ext>
            </a:extLst>
          </p:cNvPr>
          <p:cNvSpPr/>
          <p:nvPr/>
        </p:nvSpPr>
        <p:spPr>
          <a:xfrm>
            <a:off x="-7231494" y="-1968631"/>
            <a:ext cx="73476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verse 9 about refusing to help the poor? </a:t>
            </a:r>
          </a:p>
        </p:txBody>
      </p:sp>
      <p:sp>
        <p:nvSpPr>
          <p:cNvPr id="11" name="Rectangle 10">
            <a:extLst>
              <a:ext uri="{FF2B5EF4-FFF2-40B4-BE49-F238E27FC236}">
                <a16:creationId xmlns:a16="http://schemas.microsoft.com/office/drawing/2014/main" id="{84DD52FC-9970-4893-92A9-16CDCED1559B}"/>
              </a:ext>
            </a:extLst>
          </p:cNvPr>
          <p:cNvSpPr/>
          <p:nvPr/>
        </p:nvSpPr>
        <p:spPr>
          <a:xfrm>
            <a:off x="754743" y="798121"/>
            <a:ext cx="2652734" cy="97262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B127201-4839-48D9-9617-A0E9AA636860}"/>
              </a:ext>
            </a:extLst>
          </p:cNvPr>
          <p:cNvSpPr/>
          <p:nvPr/>
        </p:nvSpPr>
        <p:spPr>
          <a:xfrm>
            <a:off x="754743" y="1152939"/>
            <a:ext cx="10000343" cy="23083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3083CB-C4B6-42A1-A9FC-3765781CDB02}"/>
              </a:ext>
            </a:extLst>
          </p:cNvPr>
          <p:cNvSpPr/>
          <p:nvPr/>
        </p:nvSpPr>
        <p:spPr>
          <a:xfrm>
            <a:off x="914400" y="1152939"/>
            <a:ext cx="968102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If there be among you a poor man of one of thy brethren within any of thy gates in thy land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giveth thee, thou shalt not harden thine heart, nor shut thine hand from thy poor brother:</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But thou shalt open thine hand wide unto him, and shalt surely lend him sufficient for his need, in that which he wanteth.</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Beware that there be not a thought in thy wicked heart, saying, The seventh year, the year of release, is at hand; and thine eye be evil against thy poor brother, and thou givest him nought; and he cry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against thee, and it be sin unto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B7A80F5-9EBE-4092-A0EB-7906343F3F6A}"/>
              </a:ext>
            </a:extLst>
          </p:cNvPr>
          <p:cNvSpPr/>
          <p:nvPr/>
        </p:nvSpPr>
        <p:spPr>
          <a:xfrm>
            <a:off x="940048" y="841663"/>
            <a:ext cx="24032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Deuteronomy 15:7-9</a:t>
            </a:r>
          </a:p>
        </p:txBody>
      </p:sp>
      <p:sp>
        <p:nvSpPr>
          <p:cNvPr id="5" name="Rectangle 4">
            <a:extLst>
              <a:ext uri="{FF2B5EF4-FFF2-40B4-BE49-F238E27FC236}">
                <a16:creationId xmlns:a16="http://schemas.microsoft.com/office/drawing/2014/main" id="{4C6320A4-167F-4714-8C2D-92908A44CE01}"/>
              </a:ext>
            </a:extLst>
          </p:cNvPr>
          <p:cNvSpPr/>
          <p:nvPr/>
        </p:nvSpPr>
        <p:spPr>
          <a:xfrm>
            <a:off x="940048" y="3544331"/>
            <a:ext cx="50748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Moses’s warning in this situation?</a:t>
            </a:r>
          </a:p>
        </p:txBody>
      </p:sp>
      <p:sp>
        <p:nvSpPr>
          <p:cNvPr id="7" name="Rectangle 6">
            <a:extLst>
              <a:ext uri="{FF2B5EF4-FFF2-40B4-BE49-F238E27FC236}">
                <a16:creationId xmlns:a16="http://schemas.microsoft.com/office/drawing/2014/main" id="{17F43119-C0FC-4B33-83DC-226C0762108C}"/>
              </a:ext>
            </a:extLst>
          </p:cNvPr>
          <p:cNvSpPr/>
          <p:nvPr/>
        </p:nvSpPr>
        <p:spPr>
          <a:xfrm>
            <a:off x="940047" y="4516611"/>
            <a:ext cx="712989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sin by refusing to help others in need when we are able to give.</a:t>
            </a:r>
          </a:p>
        </p:txBody>
      </p:sp>
      <p:sp>
        <p:nvSpPr>
          <p:cNvPr id="8" name="Rectangle 7">
            <a:extLst>
              <a:ext uri="{FF2B5EF4-FFF2-40B4-BE49-F238E27FC236}">
                <a16:creationId xmlns:a16="http://schemas.microsoft.com/office/drawing/2014/main" id="{FA8703D3-9B58-4C18-9B46-D3B2E49BFBF8}"/>
              </a:ext>
            </a:extLst>
          </p:cNvPr>
          <p:cNvSpPr/>
          <p:nvPr/>
        </p:nvSpPr>
        <p:spPr>
          <a:xfrm>
            <a:off x="940047" y="5033825"/>
            <a:ext cx="52758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it a sin to refuse to help those in need?</a:t>
            </a:r>
          </a:p>
        </p:txBody>
      </p:sp>
      <p:sp>
        <p:nvSpPr>
          <p:cNvPr id="9" name="Rectangle 8">
            <a:extLst>
              <a:ext uri="{FF2B5EF4-FFF2-40B4-BE49-F238E27FC236}">
                <a16:creationId xmlns:a16="http://schemas.microsoft.com/office/drawing/2014/main" id="{79C50D89-B69A-44E4-BEC6-23CE23F69C10}"/>
              </a:ext>
            </a:extLst>
          </p:cNvPr>
          <p:cNvSpPr/>
          <p:nvPr/>
        </p:nvSpPr>
        <p:spPr>
          <a:xfrm>
            <a:off x="914400" y="5551039"/>
            <a:ext cx="968102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a person do if he or she does not have the resources or ability to help those in need?</a:t>
            </a:r>
          </a:p>
        </p:txBody>
      </p:sp>
      <p:sp>
        <p:nvSpPr>
          <p:cNvPr id="12" name="Rectangle 11">
            <a:extLst>
              <a:ext uri="{FF2B5EF4-FFF2-40B4-BE49-F238E27FC236}">
                <a16:creationId xmlns:a16="http://schemas.microsoft.com/office/drawing/2014/main" id="{543DE8CA-4BC2-4CF1-B89B-1D9F8CEFB12B}"/>
              </a:ext>
            </a:extLst>
          </p:cNvPr>
          <p:cNvSpPr/>
          <p:nvPr/>
        </p:nvSpPr>
        <p:spPr>
          <a:xfrm>
            <a:off x="12761935" y="-1592707"/>
            <a:ext cx="73476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verse 9 about refusing to help the poor? </a:t>
            </a:r>
          </a:p>
        </p:txBody>
      </p:sp>
    </p:spTree>
    <p:extLst>
      <p:ext uri="{BB962C8B-B14F-4D97-AF65-F5344CB8AC3E}">
        <p14:creationId xmlns:p14="http://schemas.microsoft.com/office/powerpoint/2010/main" val="32224451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49" presetClass="path" presetSubtype="0" accel="50000" decel="50000" fill="hold" grpId="0" nodeType="afterEffect">
                                  <p:stCondLst>
                                    <p:cond delay="0"/>
                                  </p:stCondLst>
                                  <p:childTnLst>
                                    <p:animMotion origin="layout" path="M -3.125E-6 3.7037E-6 L 1.27995 1.32662 " pathEditMode="relative" rAng="0" ptsTypes="AA">
                                      <p:cBhvr>
                                        <p:cTn id="11" dur="4250" fill="hold"/>
                                        <p:tgtEl>
                                          <p:spTgt spid="6"/>
                                        </p:tgtEl>
                                        <p:attrNameLst>
                                          <p:attrName>ppt_x</p:attrName>
                                          <p:attrName>ppt_y</p:attrName>
                                        </p:attrNameLst>
                                      </p:cBhvr>
                                      <p:rCtr x="63997" y="66319"/>
                                    </p:animMotion>
                                  </p:childTnLst>
                                </p:cTn>
                              </p:par>
                            </p:childTnLst>
                          </p:cTn>
                        </p:par>
                        <p:par>
                          <p:cTn id="12" fill="hold">
                            <p:stCondLst>
                              <p:cond delay="4750"/>
                            </p:stCondLst>
                            <p:childTnLst>
                              <p:par>
                                <p:cTn id="13" presetID="49" presetClass="path" presetSubtype="0" accel="50000" decel="50000" fill="hold" grpId="0" nodeType="afterEffect">
                                  <p:stCondLst>
                                    <p:cond delay="0"/>
                                  </p:stCondLst>
                                  <p:childTnLst>
                                    <p:animMotion origin="layout" path="M 3.125E-6 4.07407E-6 L -0.96823 0.81273 " pathEditMode="relative" rAng="0" ptsTypes="AA">
                                      <p:cBhvr>
                                        <p:cTn id="14" dur="3250" fill="hold"/>
                                        <p:tgtEl>
                                          <p:spTgt spid="12"/>
                                        </p:tgtEl>
                                        <p:attrNameLst>
                                          <p:attrName>ppt_x</p:attrName>
                                          <p:attrName>ppt_y</p:attrName>
                                        </p:attrNameLst>
                                      </p:cBhvr>
                                      <p:rCtr x="-48411" y="40625"/>
                                    </p:animMotion>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A05F50-4503-45D1-A0D3-2061C65FB6FA}"/>
              </a:ext>
            </a:extLst>
          </p:cNvPr>
          <p:cNvSpPr/>
          <p:nvPr/>
        </p:nvSpPr>
        <p:spPr>
          <a:xfrm>
            <a:off x="914399" y="4294299"/>
            <a:ext cx="95213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kinds of opportunities has the Lord given us to help provide for those in need?</a:t>
            </a:r>
          </a:p>
        </p:txBody>
      </p:sp>
      <p:sp>
        <p:nvSpPr>
          <p:cNvPr id="10" name="Rectangle 9">
            <a:extLst>
              <a:ext uri="{FF2B5EF4-FFF2-40B4-BE49-F238E27FC236}">
                <a16:creationId xmlns:a16="http://schemas.microsoft.com/office/drawing/2014/main" id="{599B8605-4213-4B47-B809-AA06A3DDC8B6}"/>
              </a:ext>
            </a:extLst>
          </p:cNvPr>
          <p:cNvSpPr/>
          <p:nvPr/>
        </p:nvSpPr>
        <p:spPr>
          <a:xfrm>
            <a:off x="914399" y="766946"/>
            <a:ext cx="2720425" cy="91671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1863788-329F-44D4-BEA7-BEED45017C00}"/>
              </a:ext>
            </a:extLst>
          </p:cNvPr>
          <p:cNvSpPr/>
          <p:nvPr/>
        </p:nvSpPr>
        <p:spPr>
          <a:xfrm>
            <a:off x="914399" y="1152939"/>
            <a:ext cx="9681030" cy="152243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6ABF6AA-882F-44D4-9F93-6C7D2F1D5587}"/>
              </a:ext>
            </a:extLst>
          </p:cNvPr>
          <p:cNvSpPr/>
          <p:nvPr/>
        </p:nvSpPr>
        <p:spPr>
          <a:xfrm>
            <a:off x="914399" y="1152939"/>
            <a:ext cx="965200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Thou shalt surely give him, and thine heart shall not be grieved when thou givest unto him: because that for this thing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thy God shall bless thee in all thy works, and in all that thou puttest thine hand unto.</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For the poor shall never cease out of the land: therefore I command thee, saying, Thou shalt open thine hand wide unto thy brother, to thy poor, and to thy needy, in thy land.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201D13-9452-4BE1-AF6B-858A1D8864FB}"/>
              </a:ext>
            </a:extLst>
          </p:cNvPr>
          <p:cNvSpPr/>
          <p:nvPr/>
        </p:nvSpPr>
        <p:spPr>
          <a:xfrm>
            <a:off x="914400" y="2794310"/>
            <a:ext cx="663213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will we experience if we willingly help those in need? </a:t>
            </a:r>
          </a:p>
        </p:txBody>
      </p:sp>
      <p:sp>
        <p:nvSpPr>
          <p:cNvPr id="5" name="Rectangle 4">
            <a:extLst>
              <a:ext uri="{FF2B5EF4-FFF2-40B4-BE49-F238E27FC236}">
                <a16:creationId xmlns:a16="http://schemas.microsoft.com/office/drawing/2014/main" id="{7AD79DF3-6280-41F2-8573-8AD18F1090B9}"/>
              </a:ext>
            </a:extLst>
          </p:cNvPr>
          <p:cNvSpPr/>
          <p:nvPr/>
        </p:nvSpPr>
        <p:spPr>
          <a:xfrm>
            <a:off x="914400" y="3203420"/>
            <a:ext cx="762000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willingly help those in need, then we will be blessed in all our works.</a:t>
            </a:r>
          </a:p>
        </p:txBody>
      </p:sp>
      <p:sp>
        <p:nvSpPr>
          <p:cNvPr id="6" name="Rectangle 5">
            <a:extLst>
              <a:ext uri="{FF2B5EF4-FFF2-40B4-BE49-F238E27FC236}">
                <a16:creationId xmlns:a16="http://schemas.microsoft.com/office/drawing/2014/main" id="{2E12A751-922D-43DF-857D-B62AB74D9B3E}"/>
              </a:ext>
            </a:extLst>
          </p:cNvPr>
          <p:cNvSpPr/>
          <p:nvPr/>
        </p:nvSpPr>
        <p:spPr>
          <a:xfrm>
            <a:off x="914399" y="3691691"/>
            <a:ext cx="91149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other needs might a person have besides the need for financial assistance?</a:t>
            </a:r>
          </a:p>
        </p:txBody>
      </p:sp>
      <p:sp>
        <p:nvSpPr>
          <p:cNvPr id="8" name="Rectangle 7">
            <a:extLst>
              <a:ext uri="{FF2B5EF4-FFF2-40B4-BE49-F238E27FC236}">
                <a16:creationId xmlns:a16="http://schemas.microsoft.com/office/drawing/2014/main" id="{A964A0A4-8E41-4E89-BE60-5E6C64FA051B}"/>
              </a:ext>
            </a:extLst>
          </p:cNvPr>
          <p:cNvSpPr/>
          <p:nvPr/>
        </p:nvSpPr>
        <p:spPr>
          <a:xfrm>
            <a:off x="914399" y="842343"/>
            <a:ext cx="27204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15:10–11</a:t>
            </a:r>
          </a:p>
        </p:txBody>
      </p:sp>
    </p:spTree>
    <p:extLst>
      <p:ext uri="{BB962C8B-B14F-4D97-AF65-F5344CB8AC3E}">
        <p14:creationId xmlns:p14="http://schemas.microsoft.com/office/powerpoint/2010/main" val="12160403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7CA032-7C25-47A4-90A0-90D7C4A4F12D}"/>
              </a:ext>
            </a:extLst>
          </p:cNvPr>
          <p:cNvSpPr/>
          <p:nvPr/>
        </p:nvSpPr>
        <p:spPr>
          <a:xfrm>
            <a:off x="2039257" y="2151727"/>
            <a:ext cx="8113486" cy="2554545"/>
          </a:xfrm>
          <a:prstGeom prst="rect">
            <a:avLst/>
          </a:prstGeom>
        </p:spPr>
        <p:txBody>
          <a:bodyPr wrap="square">
            <a:spAutoFit/>
          </a:bodyPr>
          <a:lstStyle/>
          <a:p>
            <a:pPr algn="ctr" fontAlgn="base"/>
            <a:r>
              <a:rPr lang="en-US" sz="4000" b="1" dirty="0">
                <a:solidFill>
                  <a:srgbClr val="FF6600"/>
                </a:solidFill>
                <a:latin typeface="MV Boli" panose="02000500030200090000" pitchFamily="2" charset="0"/>
                <a:cs typeface="MV Boli" panose="02000500030200090000" pitchFamily="2" charset="0"/>
              </a:rPr>
              <a:t>“The Lord instructs His people regarding His commandments and explains the consequences for disobedience”</a:t>
            </a:r>
            <a:endParaRPr lang="en-US" sz="40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AFDBDD4D-2118-43A5-873B-B1FD86814F94}"/>
              </a:ext>
            </a:extLst>
          </p:cNvPr>
          <p:cNvSpPr/>
          <p:nvPr/>
        </p:nvSpPr>
        <p:spPr>
          <a:xfrm>
            <a:off x="1373124" y="968273"/>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16–19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48043"/>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8FC017-3F99-419E-82F4-CFCC8AF8482B}"/>
              </a:ext>
            </a:extLst>
          </p:cNvPr>
          <p:cNvSpPr/>
          <p:nvPr/>
        </p:nvSpPr>
        <p:spPr>
          <a:xfrm>
            <a:off x="2056015" y="2767280"/>
            <a:ext cx="8079969" cy="1323439"/>
          </a:xfrm>
          <a:prstGeom prst="rect">
            <a:avLst/>
          </a:prstGeom>
        </p:spPr>
        <p:txBody>
          <a:bodyPr wrap="none">
            <a:spAutoFit/>
          </a:bodyPr>
          <a:lstStyle/>
          <a:p>
            <a:pPr algn="ctr" fontAlgn="base"/>
            <a:r>
              <a:rPr lang="en-US" sz="4000" b="1" dirty="0">
                <a:solidFill>
                  <a:srgbClr val="FF6600"/>
                </a:solidFill>
                <a:latin typeface="MV Boli" panose="02000500030200090000" pitchFamily="2" charset="0"/>
                <a:cs typeface="MV Boli" panose="02000500030200090000" pitchFamily="2" charset="0"/>
              </a:rPr>
              <a:t>“The Lord declares punishments </a:t>
            </a:r>
          </a:p>
          <a:p>
            <a:pPr algn="ctr" fontAlgn="base"/>
            <a:r>
              <a:rPr lang="en-US" sz="4000" b="1" dirty="0">
                <a:solidFill>
                  <a:srgbClr val="FF6600"/>
                </a:solidFill>
                <a:latin typeface="MV Boli" panose="02000500030200090000" pitchFamily="2" charset="0"/>
                <a:cs typeface="MV Boli" panose="02000500030200090000" pitchFamily="2" charset="0"/>
              </a:rPr>
              <a:t>on the wicked”</a:t>
            </a:r>
            <a:endParaRPr lang="en-US" sz="40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A1B59A28-E3A2-4FE1-9FFE-5EE8E25497C2}"/>
              </a:ext>
            </a:extLst>
          </p:cNvPr>
          <p:cNvSpPr/>
          <p:nvPr/>
        </p:nvSpPr>
        <p:spPr>
          <a:xfrm>
            <a:off x="1201025" y="968273"/>
            <a:ext cx="2010294"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Deuteronomy 20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1338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40C580-59B0-4366-8217-3D87CE8AF6BD}"/>
              </a:ext>
            </a:extLst>
          </p:cNvPr>
          <p:cNvSpPr/>
          <p:nvPr/>
        </p:nvSpPr>
        <p:spPr>
          <a:xfrm>
            <a:off x="-9826181" y="4653815"/>
            <a:ext cx="976811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were the armies to do with those nations who inhabited the heart of the promised land?</a:t>
            </a:r>
          </a:p>
        </p:txBody>
      </p:sp>
      <p:sp>
        <p:nvSpPr>
          <p:cNvPr id="13" name="Rectangle 12">
            <a:extLst>
              <a:ext uri="{FF2B5EF4-FFF2-40B4-BE49-F238E27FC236}">
                <a16:creationId xmlns:a16="http://schemas.microsoft.com/office/drawing/2014/main" id="{AC86EAC8-85E2-4F10-861B-3672E38B0AD7}"/>
              </a:ext>
            </a:extLst>
          </p:cNvPr>
          <p:cNvSpPr/>
          <p:nvPr/>
        </p:nvSpPr>
        <p:spPr>
          <a:xfrm>
            <a:off x="914398" y="2391847"/>
            <a:ext cx="2723823" cy="93591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46C316D-E4F9-42B9-99A7-553AF36B17B2}"/>
              </a:ext>
            </a:extLst>
          </p:cNvPr>
          <p:cNvSpPr/>
          <p:nvPr/>
        </p:nvSpPr>
        <p:spPr>
          <a:xfrm>
            <a:off x="914398" y="2757326"/>
            <a:ext cx="9768116" cy="177743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04B6F5D-EE99-4064-AFFD-02312FD63A0C}"/>
              </a:ext>
            </a:extLst>
          </p:cNvPr>
          <p:cNvSpPr/>
          <p:nvPr/>
        </p:nvSpPr>
        <p:spPr>
          <a:xfrm>
            <a:off x="914399" y="986749"/>
            <a:ext cx="748937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ways in which infectious diseases can be spread?</a:t>
            </a:r>
          </a:p>
        </p:txBody>
      </p:sp>
      <p:sp>
        <p:nvSpPr>
          <p:cNvPr id="4" name="Rectangle 3">
            <a:extLst>
              <a:ext uri="{FF2B5EF4-FFF2-40B4-BE49-F238E27FC236}">
                <a16:creationId xmlns:a16="http://schemas.microsoft.com/office/drawing/2014/main" id="{7FFBD03E-C3A0-4D7F-8150-C5D151BD9BBF}"/>
              </a:ext>
            </a:extLst>
          </p:cNvPr>
          <p:cNvSpPr/>
          <p:nvPr/>
        </p:nvSpPr>
        <p:spPr>
          <a:xfrm>
            <a:off x="914398" y="1467466"/>
            <a:ext cx="748937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ways to keep infectious diseases from spreading?</a:t>
            </a:r>
          </a:p>
        </p:txBody>
      </p:sp>
      <p:sp>
        <p:nvSpPr>
          <p:cNvPr id="5" name="Rectangle 4">
            <a:extLst>
              <a:ext uri="{FF2B5EF4-FFF2-40B4-BE49-F238E27FC236}">
                <a16:creationId xmlns:a16="http://schemas.microsoft.com/office/drawing/2014/main" id="{630F9993-79E7-45D2-BF60-0CDB8E488489}"/>
              </a:ext>
            </a:extLst>
          </p:cNvPr>
          <p:cNvSpPr/>
          <p:nvPr/>
        </p:nvSpPr>
        <p:spPr>
          <a:xfrm>
            <a:off x="914398" y="1907277"/>
            <a:ext cx="4142481"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How can sin be compared to disease?</a:t>
            </a:r>
          </a:p>
        </p:txBody>
      </p:sp>
      <p:sp>
        <p:nvSpPr>
          <p:cNvPr id="6" name="Rectangle 5">
            <a:extLst>
              <a:ext uri="{FF2B5EF4-FFF2-40B4-BE49-F238E27FC236}">
                <a16:creationId xmlns:a16="http://schemas.microsoft.com/office/drawing/2014/main" id="{FEF6E879-A84B-4454-BFEF-174918229F6F}"/>
              </a:ext>
            </a:extLst>
          </p:cNvPr>
          <p:cNvSpPr/>
          <p:nvPr/>
        </p:nvSpPr>
        <p:spPr>
          <a:xfrm>
            <a:off x="914398" y="2387994"/>
            <a:ext cx="272382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20:16-18 </a:t>
            </a:r>
          </a:p>
        </p:txBody>
      </p:sp>
      <p:sp>
        <p:nvSpPr>
          <p:cNvPr id="7" name="Rectangle 6">
            <a:extLst>
              <a:ext uri="{FF2B5EF4-FFF2-40B4-BE49-F238E27FC236}">
                <a16:creationId xmlns:a16="http://schemas.microsoft.com/office/drawing/2014/main" id="{B245C304-54D1-42E7-906D-11031522EEED}"/>
              </a:ext>
            </a:extLst>
          </p:cNvPr>
          <p:cNvSpPr/>
          <p:nvPr/>
        </p:nvSpPr>
        <p:spPr>
          <a:xfrm>
            <a:off x="914398" y="2757326"/>
            <a:ext cx="976811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But of the cities of these people,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doth give thee for an inheritance, thou shalt save alive nothing that breatheth:</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But thou shalt utterly destroy them; namely, the Hittites, and the Amorites, the Canaanites, and the Perizzites, the Hivites, and the Jebusites;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hath commanded thee: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That they teach you not to do after all their abominations, which they have done unto their gods; so should ye sin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69BBB05-2EC4-4A88-8E4C-D124A5D68F6D}"/>
              </a:ext>
            </a:extLst>
          </p:cNvPr>
          <p:cNvSpPr/>
          <p:nvPr/>
        </p:nvSpPr>
        <p:spPr>
          <a:xfrm>
            <a:off x="914398" y="4981288"/>
            <a:ext cx="9768116"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word in verse 18 describes behavior that could be seen as a spiritual disease that could have spread among the Israelites?</a:t>
            </a:r>
          </a:p>
        </p:txBody>
      </p:sp>
      <p:sp>
        <p:nvSpPr>
          <p:cNvPr id="10" name="Rectangle 9">
            <a:extLst>
              <a:ext uri="{FF2B5EF4-FFF2-40B4-BE49-F238E27FC236}">
                <a16:creationId xmlns:a16="http://schemas.microsoft.com/office/drawing/2014/main" id="{E06D1CA8-E649-4425-AFE4-8A5A741B7004}"/>
              </a:ext>
            </a:extLst>
          </p:cNvPr>
          <p:cNvSpPr/>
          <p:nvPr/>
        </p:nvSpPr>
        <p:spPr>
          <a:xfrm>
            <a:off x="914398" y="5643043"/>
            <a:ext cx="914400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we learn from verse 18 about why the wicked are sometimes destroyed?</a:t>
            </a:r>
          </a:p>
        </p:txBody>
      </p:sp>
      <p:sp>
        <p:nvSpPr>
          <p:cNvPr id="11" name="Rectangle 10">
            <a:extLst>
              <a:ext uri="{FF2B5EF4-FFF2-40B4-BE49-F238E27FC236}">
                <a16:creationId xmlns:a16="http://schemas.microsoft.com/office/drawing/2014/main" id="{64B0E586-3A18-458F-BF0D-634435099510}"/>
              </a:ext>
            </a:extLst>
          </p:cNvPr>
          <p:cNvSpPr/>
          <p:nvPr/>
        </p:nvSpPr>
        <p:spPr>
          <a:xfrm>
            <a:off x="1654627" y="6116039"/>
            <a:ext cx="8882745" cy="369332"/>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may destroy the wicked to prevent their sins from spreading to others.</a:t>
            </a:r>
          </a:p>
        </p:txBody>
      </p:sp>
    </p:spTree>
    <p:extLst>
      <p:ext uri="{BB962C8B-B14F-4D97-AF65-F5344CB8AC3E}">
        <p14:creationId xmlns:p14="http://schemas.microsoft.com/office/powerpoint/2010/main" val="16013785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
                                        <p:tgtEl>
                                          <p:spTgt spid="13"/>
                                        </p:tgtEl>
                                      </p:cBhvr>
                                    </p:animEffect>
                                    <p:anim calcmode="lin" valueType="num">
                                      <p:cBhvr>
                                        <p:cTn id="21" dur="400" fill="hold"/>
                                        <p:tgtEl>
                                          <p:spTgt spid="13"/>
                                        </p:tgtEl>
                                        <p:attrNameLst>
                                          <p:attrName>ppt_x</p:attrName>
                                        </p:attrNameLst>
                                      </p:cBhvr>
                                      <p:tavLst>
                                        <p:tav tm="0">
                                          <p:val>
                                            <p:strVal val="#ppt_x"/>
                                          </p:val>
                                        </p:tav>
                                        <p:tav tm="100000">
                                          <p:val>
                                            <p:strVal val="#ppt_x"/>
                                          </p:val>
                                        </p:tav>
                                      </p:tavLst>
                                    </p:anim>
                                    <p:anim calcmode="lin" valueType="num">
                                      <p:cBhvr>
                                        <p:cTn id="22" dur="400" fill="hold"/>
                                        <p:tgtEl>
                                          <p:spTgt spid="13"/>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43"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
                                        <p:tgtEl>
                                          <p:spTgt spid="12"/>
                                        </p:tgtEl>
                                      </p:cBhvr>
                                    </p:animEffect>
                                    <p:anim calcmode="lin" valueType="num">
                                      <p:cBhvr>
                                        <p:cTn id="28" dur="400" fill="hold"/>
                                        <p:tgtEl>
                                          <p:spTgt spid="12"/>
                                        </p:tgtEl>
                                        <p:attrNameLst>
                                          <p:attrName>ppt_x</p:attrName>
                                        </p:attrNameLst>
                                      </p:cBhvr>
                                      <p:tavLst>
                                        <p:tav tm="0">
                                          <p:val>
                                            <p:strVal val="#ppt_x"/>
                                          </p:val>
                                        </p:tav>
                                        <p:tav tm="100000">
                                          <p:val>
                                            <p:strVal val="#ppt_x"/>
                                          </p:val>
                                        </p:tav>
                                      </p:tavLst>
                                    </p:anim>
                                    <p:anim calcmode="lin" valueType="num">
                                      <p:cBhvr>
                                        <p:cTn id="29" dur="400" fill="hold"/>
                                        <p:tgtEl>
                                          <p:spTgt spid="12"/>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
                                        <p:tgtEl>
                                          <p:spTgt spid="6"/>
                                        </p:tgtEl>
                                      </p:cBhvr>
                                    </p:animEffect>
                                    <p:anim calcmode="lin" valueType="num">
                                      <p:cBhvr>
                                        <p:cTn id="35" dur="400" fill="hold"/>
                                        <p:tgtEl>
                                          <p:spTgt spid="6"/>
                                        </p:tgtEl>
                                        <p:attrNameLst>
                                          <p:attrName>ppt_x</p:attrName>
                                        </p:attrNameLst>
                                      </p:cBhvr>
                                      <p:tavLst>
                                        <p:tav tm="0">
                                          <p:val>
                                            <p:strVal val="#ppt_x"/>
                                          </p:val>
                                        </p:tav>
                                        <p:tav tm="100000">
                                          <p:val>
                                            <p:strVal val="#ppt_x"/>
                                          </p:val>
                                        </p:tav>
                                      </p:tavLst>
                                    </p:anim>
                                    <p:anim calcmode="lin" valueType="num">
                                      <p:cBhvr>
                                        <p:cTn id="36" dur="400" fill="hold"/>
                                        <p:tgtEl>
                                          <p:spTgt spid="6"/>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9" presetID="43"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
                                        <p:tgtEl>
                                          <p:spTgt spid="7"/>
                                        </p:tgtEl>
                                      </p:cBhvr>
                                    </p:animEffect>
                                    <p:anim calcmode="lin" valueType="num">
                                      <p:cBhvr>
                                        <p:cTn id="42" dur="400" fill="hold"/>
                                        <p:tgtEl>
                                          <p:spTgt spid="7"/>
                                        </p:tgtEl>
                                        <p:attrNameLst>
                                          <p:attrName>ppt_x</p:attrName>
                                        </p:attrNameLst>
                                      </p:cBhvr>
                                      <p:tavLst>
                                        <p:tav tm="0">
                                          <p:val>
                                            <p:strVal val="#ppt_x"/>
                                          </p:val>
                                        </p:tav>
                                        <p:tav tm="100000">
                                          <p:val>
                                            <p:strVal val="#ppt_x"/>
                                          </p:val>
                                        </p:tav>
                                      </p:tavLst>
                                    </p:anim>
                                    <p:anim calcmode="lin" valueType="num">
                                      <p:cBhvr>
                                        <p:cTn id="43" dur="400" fill="hold"/>
                                        <p:tgtEl>
                                          <p:spTgt spid="7"/>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path" presetSubtype="0" accel="50000" decel="50000" fill="hold" grpId="0" nodeType="clickEffect">
                                  <p:stCondLst>
                                    <p:cond delay="0"/>
                                  </p:stCondLst>
                                  <p:childTnLst>
                                    <p:animMotion origin="layout" path="M -1.45833E-6 1.85185E-6 C -1.45833E-6 0.03495 0.09909 0.06204 0.21914 0.06204 C 0.34297 0.06204 0.44193 0.03495 0.44193 1.85185E-6 C 0.44193 -0.03496 0.54089 -0.06204 0.66472 -0.06204 C 0.78477 -0.06204 0.88386 -0.03496 0.88386 1.85185E-6 " pathEditMode="relative" rAng="0" ptsTypes="AAAAA">
                                      <p:cBhvr>
                                        <p:cTn id="49" dur="2000" fill="hold"/>
                                        <p:tgtEl>
                                          <p:spTgt spid="8"/>
                                        </p:tgtEl>
                                        <p:attrNameLst>
                                          <p:attrName>ppt_x</p:attrName>
                                          <p:attrName>ppt_y</p:attrName>
                                        </p:attrNameLst>
                                      </p:cBhvr>
                                      <p:rCtr x="44193" y="0"/>
                                    </p:animMotion>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0">
                                            <p:txEl>
                                              <p:pRg st="0" end="0"/>
                                            </p:txEl>
                                          </p:spTgt>
                                        </p:tgtEl>
                                        <p:attrNameLst>
                                          <p:attrName>style.visibility</p:attrName>
                                        </p:attrNameLst>
                                      </p:cBhvr>
                                      <p:to>
                                        <p:strVal val="visible"/>
                                      </p:to>
                                    </p:set>
                                    <p:anim by="(-#ppt_w*2)" calcmode="lin" valueType="num">
                                      <p:cBhvr rctx="PPT">
                                        <p:cTn id="60" dur="125" autoRev="1" fill="hold">
                                          <p:stCondLst>
                                            <p:cond delay="0"/>
                                          </p:stCondLst>
                                        </p:cTn>
                                        <p:tgtEl>
                                          <p:spTgt spid="10">
                                            <p:txEl>
                                              <p:pRg st="0" end="0"/>
                                            </p:txEl>
                                          </p:spTgt>
                                        </p:tgtEl>
                                        <p:attrNameLst>
                                          <p:attrName>ppt_w</p:attrName>
                                        </p:attrNameLst>
                                      </p:cBhvr>
                                    </p:anim>
                                    <p:anim by="(#ppt_w*0.50)" calcmode="lin" valueType="num">
                                      <p:cBhvr>
                                        <p:cTn id="61" dur="125" decel="50000" autoRev="1" fill="hold">
                                          <p:stCondLst>
                                            <p:cond delay="0"/>
                                          </p:stCondLst>
                                        </p:cTn>
                                        <p:tgtEl>
                                          <p:spTgt spid="10">
                                            <p:txEl>
                                              <p:pRg st="0" end="0"/>
                                            </p:txEl>
                                          </p:spTgt>
                                        </p:tgtEl>
                                        <p:attrNameLst>
                                          <p:attrName>ppt_x</p:attrName>
                                        </p:attrNameLst>
                                      </p:cBhvr>
                                    </p:anim>
                                    <p:anim from="(-#ppt_h/2)" to="(#ppt_y)" calcmode="lin" valueType="num">
                                      <p:cBhvr>
                                        <p:cTn id="62" dur="250" fill="hold">
                                          <p:stCondLst>
                                            <p:cond delay="0"/>
                                          </p:stCondLst>
                                        </p:cTn>
                                        <p:tgtEl>
                                          <p:spTgt spid="10">
                                            <p:txEl>
                                              <p:pRg st="0" end="0"/>
                                            </p:txEl>
                                          </p:spTgt>
                                        </p:tgtEl>
                                        <p:attrNameLst>
                                          <p:attrName>ppt_y</p:attrName>
                                        </p:attrNameLst>
                                      </p:cBhvr>
                                    </p:anim>
                                    <p:animRot by="21600000">
                                      <p:cBhvr>
                                        <p:cTn id="63" dur="250" fill="hold">
                                          <p:stCondLst>
                                            <p:cond delay="0"/>
                                          </p:stCondLst>
                                        </p:cTn>
                                        <p:tgtEl>
                                          <p:spTgt spid="10">
                                            <p:txEl>
                                              <p:pRg st="0" end="0"/>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strips(downRigh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2" grpId="0" animBg="1"/>
      <p:bldP spid="4" grpId="0"/>
      <p:bldP spid="5" grpId="0"/>
      <p:bldP spid="6" grpId="0"/>
      <p:bldP spid="7" grpId="0"/>
      <p:bldP spid="9" grpId="0"/>
      <p:bldP spid="10" grpId="0" build="p"/>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1285</Words>
  <Application>Microsoft Office PowerPoint</Application>
  <PresentationFormat>Widescreen</PresentationFormat>
  <Paragraphs>68</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Dubai</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4350</cp:revision>
  <dcterms:created xsi:type="dcterms:W3CDTF">2018-08-29T04:26:39Z</dcterms:created>
  <dcterms:modified xsi:type="dcterms:W3CDTF">2022-01-21T02:47:18Z</dcterms:modified>
</cp:coreProperties>
</file>