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5"/>
  </p:notesMasterIdLst>
  <p:sldIdLst>
    <p:sldId id="296" r:id="rId2"/>
    <p:sldId id="380" r:id="rId3"/>
    <p:sldId id="381" r:id="rId4"/>
    <p:sldId id="382" r:id="rId5"/>
    <p:sldId id="383" r:id="rId6"/>
    <p:sldId id="384" r:id="rId7"/>
    <p:sldId id="385" r:id="rId8"/>
    <p:sldId id="386" r:id="rId9"/>
    <p:sldId id="387" r:id="rId10"/>
    <p:sldId id="388" r:id="rId11"/>
    <p:sldId id="389" r:id="rId12"/>
    <p:sldId id="390" r:id="rId13"/>
    <p:sldId id="39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C7E9"/>
    <a:srgbClr val="D88028"/>
    <a:srgbClr val="6F7CBF"/>
    <a:srgbClr val="FFD757"/>
    <a:srgbClr val="0BA2C5"/>
    <a:srgbClr val="FF6600"/>
    <a:srgbClr val="B9DF63"/>
    <a:srgbClr val="E97159"/>
    <a:srgbClr val="801A12"/>
    <a:srgbClr val="D6E5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8" d="100"/>
          <a:sy n="78" d="100"/>
        </p:scale>
        <p:origin x="883" y="43"/>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ideo" Target="https://www.youtube.com/embed/DzWXSz9hlxw?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solidFill>
                <a:effectLst>
                  <a:outerShdw blurRad="38100" dist="38100" dir="2700000" algn="tl">
                    <a:srgbClr val="000000">
                      <a:alpha val="43137"/>
                    </a:srgbClr>
                  </a:outerShdw>
                </a:effectLst>
                <a:latin typeface="Dubai" panose="020B0503030403030204" pitchFamily="34" charset="-78"/>
                <a:ea typeface="MS Gothic" panose="020B0609070205080204" pitchFamily="49" charset="-128"/>
                <a:cs typeface="Dubai" panose="020B0503030403030204" pitchFamily="34" charset="-78"/>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www.lds.org/bc/content/shared/content/images/gospel-library/manual/PD60004368/CU041008_bkf23.jpg">
            <a:extLst>
              <a:ext uri="{FF2B5EF4-FFF2-40B4-BE49-F238E27FC236}">
                <a16:creationId xmlns:a16="http://schemas.microsoft.com/office/drawing/2014/main" id="{0BF69721-6883-4E9A-9A2E-FB0EDFD50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507" y="906196"/>
            <a:ext cx="9490810" cy="33251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0CC8EA4-CD44-400F-A603-11ED425E8F10}"/>
              </a:ext>
            </a:extLst>
          </p:cNvPr>
          <p:cNvSpPr/>
          <p:nvPr/>
        </p:nvSpPr>
        <p:spPr>
          <a:xfrm>
            <a:off x="1204506" y="4731073"/>
            <a:ext cx="62504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makes a snare an effective way to catch animals?</a:t>
            </a:r>
          </a:p>
        </p:txBody>
      </p:sp>
      <p:sp>
        <p:nvSpPr>
          <p:cNvPr id="4" name="Rectangle 3">
            <a:extLst>
              <a:ext uri="{FF2B5EF4-FFF2-40B4-BE49-F238E27FC236}">
                <a16:creationId xmlns:a16="http://schemas.microsoft.com/office/drawing/2014/main" id="{FB05F708-D491-4CED-BCB8-6EF51704403B}"/>
              </a:ext>
            </a:extLst>
          </p:cNvPr>
          <p:cNvSpPr/>
          <p:nvPr/>
        </p:nvSpPr>
        <p:spPr>
          <a:xfrm>
            <a:off x="1204506" y="5447662"/>
            <a:ext cx="754760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is the bait in a snare like temptations we experience?</a:t>
            </a:r>
          </a:p>
        </p:txBody>
      </p:sp>
    </p:spTree>
    <p:extLst>
      <p:ext uri="{BB962C8B-B14F-4D97-AF65-F5344CB8AC3E}">
        <p14:creationId xmlns:p14="http://schemas.microsoft.com/office/powerpoint/2010/main" val="4437736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28AA4AA-D4AF-4E10-AF62-E1CD2405E5AF}"/>
              </a:ext>
            </a:extLst>
          </p:cNvPr>
          <p:cNvSpPr/>
          <p:nvPr/>
        </p:nvSpPr>
        <p:spPr>
          <a:xfrm>
            <a:off x="624112" y="746359"/>
            <a:ext cx="3668136" cy="13001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6EEF81A-2D1A-4690-ADDC-6D09361DAADD}"/>
              </a:ext>
            </a:extLst>
          </p:cNvPr>
          <p:cNvSpPr/>
          <p:nvPr/>
        </p:nvSpPr>
        <p:spPr>
          <a:xfrm>
            <a:off x="624113" y="1103084"/>
            <a:ext cx="10160000" cy="5168211"/>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384F6A0-F2BF-428B-B3A2-EBF06146C022}"/>
              </a:ext>
            </a:extLst>
          </p:cNvPr>
          <p:cNvSpPr/>
          <p:nvPr/>
        </p:nvSpPr>
        <p:spPr>
          <a:xfrm>
            <a:off x="914400" y="783607"/>
            <a:ext cx="344196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Deuteronomy 7:1-6, 16, 25-26.</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6C4F941-BA55-4A85-8C59-65A9DA4A6920}"/>
              </a:ext>
            </a:extLst>
          </p:cNvPr>
          <p:cNvSpPr/>
          <p:nvPr/>
        </p:nvSpPr>
        <p:spPr>
          <a:xfrm>
            <a:off x="914399" y="1152939"/>
            <a:ext cx="9620237" cy="501675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When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 shall bring thee into the land whither thou goest to possess it, and hath cast out many nations before thee, the Hittites, and the Girgashites, and the Amorites, and the Canaanites, and the Perizzites, and the Hivites, and the Jebusites, seven nations greater and mightier than thou;</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when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 shall deliver them before thee; thou shalt smite them, and utterly destroy them; thou shalt make no covenant with them, nor shew mercy unto them:</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Neither shalt thou make marriages with them; thy daughter thou shalt not give unto his son, nor his daughter shalt thou take unto thy son.</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For they will turn away thy son from following me, that they may serve other gods: so will the anger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be kindled against you, and destroy thee suddenly.</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But thus shall ye deal with them; ye shall destroy their altars, and break down their images, and cut down their groves, and burn their graven images with fire.</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For thou art an holy people unto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 hath chosen thee to be a special people unto himself, above all people that are upon the face of the earth.</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And thou shalt consume all the people which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 shall deliver thee; thine eye shall have no pity upon them: neither shalt thou serve their gods; for that will be a snare unto thee.</a:t>
            </a:r>
          </a:p>
          <a:p>
            <a:pPr algn="just" fontAlgn="base"/>
            <a:r>
              <a:rPr lang="en-US" sz="1600" b="1" dirty="0">
                <a:solidFill>
                  <a:schemeClr val="bg1"/>
                </a:solidFill>
                <a:latin typeface="Arial" panose="020B0604020202020204" pitchFamily="34" charset="0"/>
                <a:cs typeface="Arial" panose="020B0604020202020204" pitchFamily="34" charset="0"/>
              </a:rPr>
              <a:t>25 </a:t>
            </a:r>
            <a:r>
              <a:rPr lang="en-US" sz="1600" dirty="0">
                <a:solidFill>
                  <a:schemeClr val="bg1"/>
                </a:solidFill>
                <a:latin typeface="Arial" panose="020B0604020202020204" pitchFamily="34" charset="0"/>
                <a:cs typeface="Arial" panose="020B0604020202020204" pitchFamily="34" charset="0"/>
              </a:rPr>
              <a:t>The graven images of their gods shall ye burn with fire: thou shalt not desire the silver or gold that is on them, nor take it unto thee, lest thou be snared therein: for it is an abomination to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a:t>
            </a:r>
          </a:p>
          <a:p>
            <a:pPr algn="just" fontAlgn="base"/>
            <a:r>
              <a:rPr lang="en-US" sz="1600" b="1" dirty="0">
                <a:solidFill>
                  <a:schemeClr val="bg1"/>
                </a:solidFill>
                <a:latin typeface="Arial" panose="020B0604020202020204" pitchFamily="34" charset="0"/>
                <a:cs typeface="Arial" panose="020B0604020202020204" pitchFamily="34" charset="0"/>
              </a:rPr>
              <a:t>26 </a:t>
            </a:r>
            <a:r>
              <a:rPr lang="en-US" sz="1600" dirty="0">
                <a:solidFill>
                  <a:schemeClr val="bg1"/>
                </a:solidFill>
                <a:latin typeface="Arial" panose="020B0604020202020204" pitchFamily="34" charset="0"/>
                <a:cs typeface="Arial" panose="020B0604020202020204" pitchFamily="34" charset="0"/>
              </a:rPr>
              <a:t>Neither shalt thou bring an abomination into thine house, lest thou be a cursed thing like it: but thou shalt utterly detest it, and thou shalt utterly abhor it; for it is a cursed thing.</a:t>
            </a:r>
          </a:p>
        </p:txBody>
      </p:sp>
    </p:spTree>
    <p:extLst>
      <p:ext uri="{BB962C8B-B14F-4D97-AF65-F5344CB8AC3E}">
        <p14:creationId xmlns:p14="http://schemas.microsoft.com/office/powerpoint/2010/main" val="2463391271"/>
      </p:ext>
    </p:extLst>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EB466E-CFDE-461E-B2AE-6AB0307FCCE7}"/>
              </a:ext>
            </a:extLst>
          </p:cNvPr>
          <p:cNvSpPr/>
          <p:nvPr/>
        </p:nvSpPr>
        <p:spPr>
          <a:xfrm>
            <a:off x="914399" y="949849"/>
            <a:ext cx="960845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command the Israelites to do with the people in the land of Canaan and the items associated with their worship of false gods? </a:t>
            </a:r>
          </a:p>
        </p:txBody>
      </p:sp>
      <p:sp>
        <p:nvSpPr>
          <p:cNvPr id="4" name="Rectangle 3">
            <a:extLst>
              <a:ext uri="{FF2B5EF4-FFF2-40B4-BE49-F238E27FC236}">
                <a16:creationId xmlns:a16="http://schemas.microsoft.com/office/drawing/2014/main" id="{498C3D5C-D53B-40F3-98CA-80926EE4B649}"/>
              </a:ext>
            </a:extLst>
          </p:cNvPr>
          <p:cNvSpPr/>
          <p:nvPr/>
        </p:nvSpPr>
        <p:spPr>
          <a:xfrm>
            <a:off x="914399" y="1816435"/>
            <a:ext cx="891177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say would happen if the Israelites disobeyed this command? </a:t>
            </a:r>
          </a:p>
        </p:txBody>
      </p:sp>
      <p:sp>
        <p:nvSpPr>
          <p:cNvPr id="5" name="Rectangle 4">
            <a:extLst>
              <a:ext uri="{FF2B5EF4-FFF2-40B4-BE49-F238E27FC236}">
                <a16:creationId xmlns:a16="http://schemas.microsoft.com/office/drawing/2014/main" id="{C950AFE9-44FD-4CB0-9A20-3DD2FBD81538}"/>
              </a:ext>
            </a:extLst>
          </p:cNvPr>
          <p:cNvSpPr/>
          <p:nvPr/>
        </p:nvSpPr>
        <p:spPr>
          <a:xfrm>
            <a:off x="914398" y="2406022"/>
            <a:ext cx="680720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must we do with influences that could lead us to sin? </a:t>
            </a:r>
          </a:p>
        </p:txBody>
      </p:sp>
      <p:sp>
        <p:nvSpPr>
          <p:cNvPr id="6" name="Rectangle 5">
            <a:extLst>
              <a:ext uri="{FF2B5EF4-FFF2-40B4-BE49-F238E27FC236}">
                <a16:creationId xmlns:a16="http://schemas.microsoft.com/office/drawing/2014/main" id="{6B48AD39-EA3B-45F9-A31D-F8922D2C97CC}"/>
              </a:ext>
            </a:extLst>
          </p:cNvPr>
          <p:cNvSpPr/>
          <p:nvPr/>
        </p:nvSpPr>
        <p:spPr>
          <a:xfrm>
            <a:off x="914397" y="2995609"/>
            <a:ext cx="9608457" cy="646331"/>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be the Lord’s people, we must remove evil from our lives and avoid influences that can lead us to sin.</a:t>
            </a:r>
          </a:p>
        </p:txBody>
      </p:sp>
    </p:spTree>
    <p:extLst>
      <p:ext uri="{BB962C8B-B14F-4D97-AF65-F5344CB8AC3E}">
        <p14:creationId xmlns:p14="http://schemas.microsoft.com/office/powerpoint/2010/main" val="146914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Left)">
                                      <p:cBhvr>
                                        <p:cTn id="7" dur="500"/>
                                        <p:tgtEl>
                                          <p:spTgt spid="2"/>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upRigh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nline Media 1" title="Spiritual Whirlwinds">
            <a:hlinkClick r:id="" action="ppaction://media"/>
            <a:extLst>
              <a:ext uri="{FF2B5EF4-FFF2-40B4-BE49-F238E27FC236}">
                <a16:creationId xmlns:a16="http://schemas.microsoft.com/office/drawing/2014/main" id="{F2E6DB39-319A-4897-AA98-3BA2BAD952C7}"/>
              </a:ext>
            </a:extLst>
          </p:cNvPr>
          <p:cNvPicPr>
            <a:picLocks noRot="1" noChangeAspect="1"/>
          </p:cNvPicPr>
          <p:nvPr>
            <a:videoFile r:link="rId1"/>
          </p:nvPr>
        </p:nvPicPr>
        <p:blipFill>
          <a:blip r:embed="rId3"/>
          <a:stretch>
            <a:fillRect/>
          </a:stretch>
        </p:blipFill>
        <p:spPr>
          <a:xfrm>
            <a:off x="1976467" y="1152939"/>
            <a:ext cx="8360229" cy="470262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37004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68</a:t>
            </a:r>
          </a:p>
        </p:txBody>
      </p:sp>
      <p:sp>
        <p:nvSpPr>
          <p:cNvPr id="6" name="Rectangle 5">
            <a:extLst>
              <a:ext uri="{FF2B5EF4-FFF2-40B4-BE49-F238E27FC236}">
                <a16:creationId xmlns:a16="http://schemas.microsoft.com/office/drawing/2014/main" id="{0E2C7AC3-4A8F-468D-ACB7-D274B53661B7}"/>
              </a:ext>
            </a:extLst>
          </p:cNvPr>
          <p:cNvSpPr/>
          <p:nvPr/>
        </p:nvSpPr>
        <p:spPr>
          <a:xfrm>
            <a:off x="3060553" y="2967335"/>
            <a:ext cx="6070893" cy="923330"/>
          </a:xfrm>
          <a:prstGeom prst="rect">
            <a:avLst/>
          </a:prstGeom>
        </p:spPr>
        <p:txBody>
          <a:bodyPr wrap="none">
            <a:spAutoFit/>
          </a:bodyPr>
          <a:lstStyle/>
          <a:p>
            <a:pPr fontAlgn="base"/>
            <a:r>
              <a:rPr lang="en-US" sz="5400" dirty="0">
                <a:solidFill>
                  <a:schemeClr val="bg1"/>
                </a:solidFill>
                <a:latin typeface="Arial" panose="020B0604020202020204" pitchFamily="34" charset="0"/>
                <a:cs typeface="Arial" panose="020B0604020202020204" pitchFamily="34" charset="0"/>
              </a:rPr>
              <a:t>Deuteronomy 1–13</a:t>
            </a:r>
            <a:endParaRPr lang="en-US" sz="54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3741164"/>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F150D3-943F-4231-90AE-17C687FF6156}"/>
              </a:ext>
            </a:extLst>
          </p:cNvPr>
          <p:cNvSpPr/>
          <p:nvPr/>
        </p:nvSpPr>
        <p:spPr>
          <a:xfrm>
            <a:off x="3048000" y="2397948"/>
            <a:ext cx="6096000" cy="2062103"/>
          </a:xfrm>
          <a:prstGeom prst="rect">
            <a:avLst/>
          </a:prstGeom>
        </p:spPr>
        <p:txBody>
          <a:bodyPr>
            <a:spAutoFit/>
          </a:bodyPr>
          <a:lstStyle/>
          <a:p>
            <a:pPr algn="ctr" fontAlgn="base"/>
            <a:r>
              <a:rPr lang="en-US" sz="3200" b="1" dirty="0">
                <a:solidFill>
                  <a:schemeClr val="tx2"/>
                </a:solidFill>
                <a:latin typeface="Arial" panose="020B0604020202020204" pitchFamily="34" charset="0"/>
                <a:cs typeface="Arial" panose="020B0604020202020204" pitchFamily="34" charset="0"/>
              </a:rPr>
              <a:t>“Moses teaches Israel about the importance of remembering and obeying the Lord”</a:t>
            </a:r>
            <a:endParaRPr lang="en-US" sz="3200" b="1" dirty="0">
              <a:solidFill>
                <a:schemeClr val="tx2"/>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6486166-4114-4A97-A211-D9632AE0BB02}"/>
              </a:ext>
            </a:extLst>
          </p:cNvPr>
          <p:cNvSpPr/>
          <p:nvPr/>
        </p:nvSpPr>
        <p:spPr>
          <a:xfrm>
            <a:off x="1248936" y="968273"/>
            <a:ext cx="2125710"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Deuteronomy 1–6</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0551048"/>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2D8B37-F9CA-4507-82A0-EAC051848DAD}"/>
              </a:ext>
            </a:extLst>
          </p:cNvPr>
          <p:cNvSpPr/>
          <p:nvPr/>
        </p:nvSpPr>
        <p:spPr>
          <a:xfrm>
            <a:off x="0" y="2492220"/>
            <a:ext cx="6096000" cy="923330"/>
          </a:xfrm>
          <a:prstGeom prst="rect">
            <a:avLst/>
          </a:prstGeom>
        </p:spPr>
        <p:txBody>
          <a:bodyPr>
            <a:spAutoFit/>
          </a:bodyPr>
          <a:lstStyle/>
          <a:p>
            <a:pPr algn="ctr"/>
            <a:r>
              <a:rPr lang="en-US" dirty="0">
                <a:solidFill>
                  <a:schemeClr val="bg1"/>
                </a:solidFill>
                <a:latin typeface="Arial" panose="020B0604020202020204" pitchFamily="34" charset="0"/>
                <a:cs typeface="Arial" panose="020B0604020202020204" pitchFamily="34" charset="0"/>
              </a:rPr>
              <a:t>Israel hears the Lord declare the Ten Commandments from Mount Horeb (Sinai) (see Deuteronomy 4:10–13, 33; 5:4–22).</a:t>
            </a:r>
          </a:p>
        </p:txBody>
      </p:sp>
      <p:sp>
        <p:nvSpPr>
          <p:cNvPr id="4" name="Rectangle 3">
            <a:extLst>
              <a:ext uri="{FF2B5EF4-FFF2-40B4-BE49-F238E27FC236}">
                <a16:creationId xmlns:a16="http://schemas.microsoft.com/office/drawing/2014/main" id="{929F8725-216E-4077-92EF-CC7020B43FEE}"/>
              </a:ext>
            </a:extLst>
          </p:cNvPr>
          <p:cNvSpPr/>
          <p:nvPr/>
        </p:nvSpPr>
        <p:spPr>
          <a:xfrm>
            <a:off x="4862733" y="4135400"/>
            <a:ext cx="6096000" cy="646331"/>
          </a:xfrm>
          <a:prstGeom prst="rect">
            <a:avLst/>
          </a:prstGeom>
        </p:spPr>
        <p:txBody>
          <a:bodyPr>
            <a:spAutoFit/>
          </a:bodyPr>
          <a:lstStyle/>
          <a:p>
            <a:pPr algn="ct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Israel is fed manna in the wilderness (see Deuteronomy 8:3, 16).</a:t>
            </a:r>
          </a:p>
        </p:txBody>
      </p:sp>
      <p:sp>
        <p:nvSpPr>
          <p:cNvPr id="5" name="Rectangle 4">
            <a:extLst>
              <a:ext uri="{FF2B5EF4-FFF2-40B4-BE49-F238E27FC236}">
                <a16:creationId xmlns:a16="http://schemas.microsoft.com/office/drawing/2014/main" id="{B59BB952-13BE-4C34-8152-66A51AC5D083}"/>
              </a:ext>
            </a:extLst>
          </p:cNvPr>
          <p:cNvSpPr/>
          <p:nvPr/>
        </p:nvSpPr>
        <p:spPr>
          <a:xfrm>
            <a:off x="725404" y="5178415"/>
            <a:ext cx="6096000" cy="646331"/>
          </a:xfrm>
          <a:prstGeom prst="rect">
            <a:avLst/>
          </a:prstGeom>
        </p:spPr>
        <p:txBody>
          <a:bodyPr>
            <a:spAutoFit/>
          </a:bodyPr>
          <a:lstStyle/>
          <a:p>
            <a:pPr algn="ct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Israel rebels against the Lord by making and worshipping a golden calf (Deuteronomy 9:11–12, 16, 21).</a:t>
            </a:r>
          </a:p>
        </p:txBody>
      </p:sp>
      <p:sp>
        <p:nvSpPr>
          <p:cNvPr id="6" name="Rectangle 5">
            <a:extLst>
              <a:ext uri="{FF2B5EF4-FFF2-40B4-BE49-F238E27FC236}">
                <a16:creationId xmlns:a16="http://schemas.microsoft.com/office/drawing/2014/main" id="{C60616CD-1515-4270-B9EA-958B2E428537}"/>
              </a:ext>
            </a:extLst>
          </p:cNvPr>
          <p:cNvSpPr/>
          <p:nvPr/>
        </p:nvSpPr>
        <p:spPr>
          <a:xfrm>
            <a:off x="4637649" y="1346144"/>
            <a:ext cx="6096000" cy="646331"/>
          </a:xfrm>
          <a:prstGeom prst="rect">
            <a:avLst/>
          </a:prstGeom>
        </p:spPr>
        <p:txBody>
          <a:bodyPr>
            <a:spAutoFit/>
          </a:bodyPr>
          <a:lstStyle/>
          <a:p>
            <a:pPr algn="ct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miraculously delivers the Israelites from Egypt (see Deuteronomy 4:34; 6:21–23; 7:17–19).</a:t>
            </a:r>
          </a:p>
        </p:txBody>
      </p:sp>
    </p:spTree>
    <p:extLst>
      <p:ext uri="{BB962C8B-B14F-4D97-AF65-F5344CB8AC3E}">
        <p14:creationId xmlns:p14="http://schemas.microsoft.com/office/powerpoint/2010/main" val="3711941791"/>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84C2AC-D9C7-450E-8CC7-1D7B35F9BBBC}"/>
              </a:ext>
            </a:extLst>
          </p:cNvPr>
          <p:cNvSpPr/>
          <p:nvPr/>
        </p:nvSpPr>
        <p:spPr>
          <a:xfrm>
            <a:off x="954157" y="3286183"/>
            <a:ext cx="2555827" cy="74651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B2EDE0B1-5469-447B-AC84-21A7FE578545}"/>
              </a:ext>
            </a:extLst>
          </p:cNvPr>
          <p:cNvSpPr/>
          <p:nvPr/>
        </p:nvSpPr>
        <p:spPr>
          <a:xfrm>
            <a:off x="954157" y="3590117"/>
            <a:ext cx="9727096" cy="20313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F3C0B09-36CC-4D63-8472-F75019A5F8DD}"/>
              </a:ext>
            </a:extLst>
          </p:cNvPr>
          <p:cNvSpPr/>
          <p:nvPr/>
        </p:nvSpPr>
        <p:spPr>
          <a:xfrm>
            <a:off x="1060174" y="888761"/>
            <a:ext cx="2555827" cy="74651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3C973A6C-4471-487D-8C90-60250A2E1CB7}"/>
              </a:ext>
            </a:extLst>
          </p:cNvPr>
          <p:cNvSpPr/>
          <p:nvPr/>
        </p:nvSpPr>
        <p:spPr>
          <a:xfrm>
            <a:off x="1060174" y="1191833"/>
            <a:ext cx="9568069" cy="175432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0C7971A-A60D-4A88-A135-D637A493457A}"/>
              </a:ext>
            </a:extLst>
          </p:cNvPr>
          <p:cNvSpPr/>
          <p:nvPr/>
        </p:nvSpPr>
        <p:spPr>
          <a:xfrm>
            <a:off x="1060174" y="1191833"/>
            <a:ext cx="9568069"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Then beware lest thou forget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which brought thee forth out of the land of Egypt, from the house of bondage.</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Thou shalt fear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and serve him, and shalt swear by his name.</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Ye shall not go after other gods, of the gods of the people which are round about you;</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(For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is a jealous God among you) lest the anger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be kindled against thee, and destroy thee from off the face of the earth.</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791F4F8-0FBE-4008-AF5E-7B373DE50402}"/>
              </a:ext>
            </a:extLst>
          </p:cNvPr>
          <p:cNvSpPr/>
          <p:nvPr/>
        </p:nvSpPr>
        <p:spPr>
          <a:xfrm>
            <a:off x="1040296" y="875078"/>
            <a:ext cx="259558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Deuteronomy 6:12-15</a:t>
            </a:r>
          </a:p>
        </p:txBody>
      </p:sp>
      <p:sp>
        <p:nvSpPr>
          <p:cNvPr id="7" name="Rectangle 6">
            <a:extLst>
              <a:ext uri="{FF2B5EF4-FFF2-40B4-BE49-F238E27FC236}">
                <a16:creationId xmlns:a16="http://schemas.microsoft.com/office/drawing/2014/main" id="{C777C862-C0C0-4ECA-BD69-ED307287317F}"/>
              </a:ext>
            </a:extLst>
          </p:cNvPr>
          <p:cNvSpPr/>
          <p:nvPr/>
        </p:nvSpPr>
        <p:spPr>
          <a:xfrm>
            <a:off x="1020419" y="3576866"/>
            <a:ext cx="9607824"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thou shalt remember all the way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led thee these forty years in the wilderness, to humble thee, and to prove thee, to know what was in thine heart, whether thou wouldest keep his commandments, or no.</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he humbled thee, and suffered thee to hunger, and fed thee with manna, which thou knewest not, neither did thy fathers know; that he might make thee know that man doth not live by bread only, but by every word that proceedeth out of the mouth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doth man live.</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DCB8074-99E4-4183-BCC8-CBBCAFDD9FCA}"/>
              </a:ext>
            </a:extLst>
          </p:cNvPr>
          <p:cNvSpPr/>
          <p:nvPr/>
        </p:nvSpPr>
        <p:spPr>
          <a:xfrm>
            <a:off x="1020419" y="3281642"/>
            <a:ext cx="227498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Deuteronomy 8:2-3</a:t>
            </a:r>
            <a:endParaRPr lang="en-US" dirty="0"/>
          </a:p>
        </p:txBody>
      </p:sp>
    </p:spTree>
    <p:extLst>
      <p:ext uri="{BB962C8B-B14F-4D97-AF65-F5344CB8AC3E}">
        <p14:creationId xmlns:p14="http://schemas.microsoft.com/office/powerpoint/2010/main" val="12840086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25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25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25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1AB471-C747-44D9-9560-DD87D19F7EF2}"/>
              </a:ext>
            </a:extLst>
          </p:cNvPr>
          <p:cNvSpPr/>
          <p:nvPr/>
        </p:nvSpPr>
        <p:spPr>
          <a:xfrm>
            <a:off x="1046920" y="1921057"/>
            <a:ext cx="2069798" cy="51734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7B4F9D7C-BB0C-4990-86EA-0737942CD2FF}"/>
              </a:ext>
            </a:extLst>
          </p:cNvPr>
          <p:cNvSpPr/>
          <p:nvPr/>
        </p:nvSpPr>
        <p:spPr>
          <a:xfrm>
            <a:off x="1046921" y="2210877"/>
            <a:ext cx="9144000" cy="92333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06A0931-57CF-4D3A-B4FD-5E1221DFC561}"/>
              </a:ext>
            </a:extLst>
          </p:cNvPr>
          <p:cNvSpPr/>
          <p:nvPr/>
        </p:nvSpPr>
        <p:spPr>
          <a:xfrm>
            <a:off x="1046922" y="985487"/>
            <a:ext cx="914400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reasons did you find for why Moses repeatedly mentioned the Israelites’ experiences in the wilderness?</a:t>
            </a:r>
          </a:p>
        </p:txBody>
      </p:sp>
      <p:sp>
        <p:nvSpPr>
          <p:cNvPr id="4" name="Rectangle 3">
            <a:extLst>
              <a:ext uri="{FF2B5EF4-FFF2-40B4-BE49-F238E27FC236}">
                <a16:creationId xmlns:a16="http://schemas.microsoft.com/office/drawing/2014/main" id="{92395AB1-71BD-4A54-8F0E-815965EE0BA7}"/>
              </a:ext>
            </a:extLst>
          </p:cNvPr>
          <p:cNvSpPr/>
          <p:nvPr/>
        </p:nvSpPr>
        <p:spPr>
          <a:xfrm>
            <a:off x="1046922" y="2210877"/>
            <a:ext cx="9143999"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Only take heed to thyself, and keep thy soul diligently, lest thou forget the things which thine eyes have seen, and lest they depart from thy heart all the days of thy life: but teach them thy sons, and thy sons’ sons;</a:t>
            </a:r>
          </a:p>
        </p:txBody>
      </p:sp>
      <p:sp>
        <p:nvSpPr>
          <p:cNvPr id="5" name="Rectangle 4">
            <a:extLst>
              <a:ext uri="{FF2B5EF4-FFF2-40B4-BE49-F238E27FC236}">
                <a16:creationId xmlns:a16="http://schemas.microsoft.com/office/drawing/2014/main" id="{414B175E-8489-4E9F-9474-5C509DA87323}"/>
              </a:ext>
            </a:extLst>
          </p:cNvPr>
          <p:cNvSpPr/>
          <p:nvPr/>
        </p:nvSpPr>
        <p:spPr>
          <a:xfrm>
            <a:off x="1046922" y="1921057"/>
            <a:ext cx="20697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Deuteronomy 4:9</a:t>
            </a:r>
            <a:endParaRPr lang="en-US" dirty="0"/>
          </a:p>
        </p:txBody>
      </p:sp>
      <p:sp>
        <p:nvSpPr>
          <p:cNvPr id="8" name="Rectangle 7">
            <a:extLst>
              <a:ext uri="{FF2B5EF4-FFF2-40B4-BE49-F238E27FC236}">
                <a16:creationId xmlns:a16="http://schemas.microsoft.com/office/drawing/2014/main" id="{7E817CCD-F78F-447B-A170-235D63D9643E}"/>
              </a:ext>
            </a:extLst>
          </p:cNvPr>
          <p:cNvSpPr/>
          <p:nvPr/>
        </p:nvSpPr>
        <p:spPr>
          <a:xfrm>
            <a:off x="1046919" y="3490796"/>
            <a:ext cx="914399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“take heed to thyself, and keep thy soul diligently, lest thou forget the things which thine eyes have seen” (Deuteronomy 4:9)?</a:t>
            </a:r>
          </a:p>
        </p:txBody>
      </p:sp>
      <p:sp>
        <p:nvSpPr>
          <p:cNvPr id="9" name="Rectangle 8">
            <a:extLst>
              <a:ext uri="{FF2B5EF4-FFF2-40B4-BE49-F238E27FC236}">
                <a16:creationId xmlns:a16="http://schemas.microsoft.com/office/drawing/2014/main" id="{2AB429BC-C9F1-41CE-B2A7-1624C04881A1}"/>
              </a:ext>
            </a:extLst>
          </p:cNvPr>
          <p:cNvSpPr/>
          <p:nvPr/>
        </p:nvSpPr>
        <p:spPr>
          <a:xfrm>
            <a:off x="1046919" y="4186536"/>
            <a:ext cx="803082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Moses’s instruction to the Israelites?</a:t>
            </a:r>
          </a:p>
        </p:txBody>
      </p:sp>
      <p:sp>
        <p:nvSpPr>
          <p:cNvPr id="10" name="Rectangle 9">
            <a:extLst>
              <a:ext uri="{FF2B5EF4-FFF2-40B4-BE49-F238E27FC236}">
                <a16:creationId xmlns:a16="http://schemas.microsoft.com/office/drawing/2014/main" id="{CF329B5B-DA69-4329-B4C7-187AAAFB278A}"/>
              </a:ext>
            </a:extLst>
          </p:cNvPr>
          <p:cNvSpPr/>
          <p:nvPr/>
        </p:nvSpPr>
        <p:spPr>
          <a:xfrm>
            <a:off x="1046919" y="4691203"/>
            <a:ext cx="9143998" cy="646331"/>
          </a:xfrm>
          <a:prstGeom prst="rect">
            <a:avLst/>
          </a:prstGeom>
        </p:spPr>
        <p:txBody>
          <a:bodyPr wrap="square">
            <a:spAutoFit/>
          </a:bodyPr>
          <a:lstStyle/>
          <a:p>
            <a:pPr algn="just"/>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are not diligent, then we may forget times when we have seen the Lord’s influence in our lives.</a:t>
            </a:r>
          </a:p>
        </p:txBody>
      </p:sp>
    </p:spTree>
    <p:extLst>
      <p:ext uri="{BB962C8B-B14F-4D97-AF65-F5344CB8AC3E}">
        <p14:creationId xmlns:p14="http://schemas.microsoft.com/office/powerpoint/2010/main" val="18563268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500" decel="50000" fill="hold">
                                          <p:stCondLst>
                                            <p:cond delay="0"/>
                                          </p:stCondLst>
                                        </p:cTn>
                                        <p:tgtEl>
                                          <p:spTgt spid="7"/>
                                        </p:tgtEl>
                                        <p:attrNameLst>
                                          <p:attrName>ppt_x</p:attrName>
                                          <p:attrName>ppt_y</p:attrName>
                                        </p:attrNameLst>
                                      </p:cBhvr>
                                    </p:animMotion>
                                    <p:animEffect transition="in" filter="fade">
                                      <p:cBhvr>
                                        <p:cTn id="9" dur="1500"/>
                                        <p:tgtEl>
                                          <p:spTgt spid="7"/>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1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500" decel="50000" fill="hold">
                                          <p:stCondLst>
                                            <p:cond delay="0"/>
                                          </p:stCondLst>
                                        </p:cTn>
                                        <p:tgtEl>
                                          <p:spTgt spid="6"/>
                                        </p:tgtEl>
                                        <p:attrNameLst>
                                          <p:attrName>ppt_x</p:attrName>
                                          <p:attrName>ppt_y</p:attrName>
                                        </p:attrNameLst>
                                      </p:cBhvr>
                                    </p:animMotion>
                                    <p:animEffect transition="in" filter="fade">
                                      <p:cBhvr>
                                        <p:cTn id="14" dur="1500"/>
                                        <p:tgtEl>
                                          <p:spTgt spid="6"/>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Scale>
                                      <p:cBhvr>
                                        <p:cTn id="17" dur="1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500" decel="50000" fill="hold">
                                          <p:stCondLst>
                                            <p:cond delay="0"/>
                                          </p:stCondLst>
                                        </p:cTn>
                                        <p:tgtEl>
                                          <p:spTgt spid="4"/>
                                        </p:tgtEl>
                                        <p:attrNameLst>
                                          <p:attrName>ppt_x</p:attrName>
                                          <p:attrName>ppt_y</p:attrName>
                                        </p:attrNameLst>
                                      </p:cBhvr>
                                    </p:animMotion>
                                    <p:animEffect transition="in" filter="fade">
                                      <p:cBhvr>
                                        <p:cTn id="19" dur="1500"/>
                                        <p:tgtEl>
                                          <p:spTgt spid="4"/>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Scale>
                                      <p:cBhvr>
                                        <p:cTn id="22" dur="1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500" decel="50000" fill="hold">
                                          <p:stCondLst>
                                            <p:cond delay="0"/>
                                          </p:stCondLst>
                                        </p:cTn>
                                        <p:tgtEl>
                                          <p:spTgt spid="5"/>
                                        </p:tgtEl>
                                        <p:attrNameLst>
                                          <p:attrName>ppt_x</p:attrName>
                                          <p:attrName>ppt_y</p:attrName>
                                        </p:attrNameLst>
                                      </p:cBhvr>
                                    </p:animMotion>
                                    <p:animEffect transition="in" filter="fade">
                                      <p:cBhvr>
                                        <p:cTn id="24" dur="1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8)">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fade">
                                      <p:cBhvr>
                                        <p:cTn id="34" dur="1000"/>
                                        <p:tgtEl>
                                          <p:spTgt spid="9">
                                            <p:txEl>
                                              <p:pRg st="0" end="0"/>
                                            </p:txEl>
                                          </p:spTgt>
                                        </p:tgtEl>
                                      </p:cBhvr>
                                    </p:animEffect>
                                    <p:anim calcmode="lin" valueType="num">
                                      <p:cBhvr>
                                        <p:cTn id="3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C23472-A698-4021-A81B-0CA74C4E65AD}"/>
              </a:ext>
            </a:extLst>
          </p:cNvPr>
          <p:cNvSpPr/>
          <p:nvPr/>
        </p:nvSpPr>
        <p:spPr>
          <a:xfrm>
            <a:off x="1272208" y="2253214"/>
            <a:ext cx="2274982" cy="66194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985BF7B-4868-4422-85FE-45C0BDA2FBF6}"/>
              </a:ext>
            </a:extLst>
          </p:cNvPr>
          <p:cNvSpPr/>
          <p:nvPr/>
        </p:nvSpPr>
        <p:spPr>
          <a:xfrm>
            <a:off x="1272208" y="2551837"/>
            <a:ext cx="9130749" cy="175432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DCC2F1B-D2A8-4343-944F-9DB45FEC3990}"/>
              </a:ext>
            </a:extLst>
          </p:cNvPr>
          <p:cNvSpPr/>
          <p:nvPr/>
        </p:nvSpPr>
        <p:spPr>
          <a:xfrm>
            <a:off x="1272209" y="958982"/>
            <a:ext cx="903798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seen the Lord’s influence in your life or in the life of someone you know?</a:t>
            </a:r>
          </a:p>
        </p:txBody>
      </p:sp>
      <p:sp>
        <p:nvSpPr>
          <p:cNvPr id="4" name="Rectangle 3">
            <a:extLst>
              <a:ext uri="{FF2B5EF4-FFF2-40B4-BE49-F238E27FC236}">
                <a16:creationId xmlns:a16="http://schemas.microsoft.com/office/drawing/2014/main" id="{40DE0EBD-7B18-4465-9AB8-463CFF4AB11C}"/>
              </a:ext>
            </a:extLst>
          </p:cNvPr>
          <p:cNvSpPr/>
          <p:nvPr/>
        </p:nvSpPr>
        <p:spPr>
          <a:xfrm>
            <a:off x="1272208" y="1605313"/>
            <a:ext cx="9250017" cy="361637"/>
          </a:xfrm>
          <a:prstGeom prst="rect">
            <a:avLst/>
          </a:prstGeom>
        </p:spPr>
        <p:txBody>
          <a:bodyPr wrap="square">
            <a:spAutoFit/>
          </a:bodyPr>
          <a:lstStyle/>
          <a:p>
            <a:pPr algn="just"/>
            <a:r>
              <a:rPr lang="en-US" sz="1750" b="1" dirty="0">
                <a:solidFill>
                  <a:schemeClr val="bg1"/>
                </a:solidFill>
                <a:latin typeface="Arial" panose="020B0604020202020204" pitchFamily="34" charset="0"/>
                <a:cs typeface="Arial" panose="020B0604020202020204" pitchFamily="34" charset="0"/>
              </a:rPr>
              <a:t>How can always remembering this experience help you remain faithful to the Lord?</a:t>
            </a:r>
          </a:p>
        </p:txBody>
      </p:sp>
      <p:sp>
        <p:nvSpPr>
          <p:cNvPr id="5" name="Rectangle 4">
            <a:extLst>
              <a:ext uri="{FF2B5EF4-FFF2-40B4-BE49-F238E27FC236}">
                <a16:creationId xmlns:a16="http://schemas.microsoft.com/office/drawing/2014/main" id="{5031B2C3-28DC-4E1C-B677-CD7423F79E87}"/>
              </a:ext>
            </a:extLst>
          </p:cNvPr>
          <p:cNvSpPr/>
          <p:nvPr/>
        </p:nvSpPr>
        <p:spPr>
          <a:xfrm>
            <a:off x="1272208" y="2237248"/>
            <a:ext cx="227498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Deuteronomy 6:3-5</a:t>
            </a:r>
          </a:p>
        </p:txBody>
      </p:sp>
      <p:sp>
        <p:nvSpPr>
          <p:cNvPr id="6" name="Rectangle 5">
            <a:extLst>
              <a:ext uri="{FF2B5EF4-FFF2-40B4-BE49-F238E27FC236}">
                <a16:creationId xmlns:a16="http://schemas.microsoft.com/office/drawing/2014/main" id="{81F270ED-CBB2-41CF-919A-FE35620E16E6}"/>
              </a:ext>
            </a:extLst>
          </p:cNvPr>
          <p:cNvSpPr/>
          <p:nvPr/>
        </p:nvSpPr>
        <p:spPr>
          <a:xfrm>
            <a:off x="1272208" y="2551837"/>
            <a:ext cx="9130749"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 Hear therefore, O Israel, and observe to do it; that it may be well with thee, and that ye may increase mightily, as the </a:t>
            </a:r>
            <a:r>
              <a:rPr lang="en-US" cap="small" dirty="0">
                <a:solidFill>
                  <a:schemeClr val="bg1"/>
                </a:solidFill>
                <a:latin typeface="Arial" panose="020B0604020202020204" pitchFamily="34" charset="0"/>
                <a:cs typeface="Arial" panose="020B0604020202020204" pitchFamily="34" charset="0"/>
              </a:rPr>
              <a:t>Lord </a:t>
            </a:r>
            <a:r>
              <a:rPr lang="en-US" dirty="0">
                <a:solidFill>
                  <a:schemeClr val="bg1"/>
                </a:solidFill>
                <a:latin typeface="Arial" panose="020B0604020202020204" pitchFamily="34" charset="0"/>
                <a:cs typeface="Arial" panose="020B0604020202020204" pitchFamily="34" charset="0"/>
              </a:rPr>
              <a:t>God of thy fathers hath promised thee, in the land that floweth with milk and honey.</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Hear, O Israel: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our God is one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thou shalt love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with all thine heart, and with all thy soul, and with all thy might.</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FA3CEA6-1F12-4902-A6DB-5B74AA9441BD}"/>
              </a:ext>
            </a:extLst>
          </p:cNvPr>
          <p:cNvSpPr/>
          <p:nvPr/>
        </p:nvSpPr>
        <p:spPr>
          <a:xfrm>
            <a:off x="1272208" y="4633084"/>
            <a:ext cx="641714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commandment did Moses declare to the Israelites?</a:t>
            </a:r>
          </a:p>
        </p:txBody>
      </p:sp>
      <p:sp>
        <p:nvSpPr>
          <p:cNvPr id="8" name="Rectangle 7">
            <a:extLst>
              <a:ext uri="{FF2B5EF4-FFF2-40B4-BE49-F238E27FC236}">
                <a16:creationId xmlns:a16="http://schemas.microsoft.com/office/drawing/2014/main" id="{A319453E-C3A8-402F-AACC-EC9DCDA3F3DA}"/>
              </a:ext>
            </a:extLst>
          </p:cNvPr>
          <p:cNvSpPr/>
          <p:nvPr/>
        </p:nvSpPr>
        <p:spPr>
          <a:xfrm>
            <a:off x="1272208" y="5152771"/>
            <a:ext cx="865367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be the result if the Israelites obeyed this commandment?</a:t>
            </a:r>
          </a:p>
        </p:txBody>
      </p:sp>
    </p:spTree>
    <p:extLst>
      <p:ext uri="{BB962C8B-B14F-4D97-AF65-F5344CB8AC3E}">
        <p14:creationId xmlns:p14="http://schemas.microsoft.com/office/powerpoint/2010/main" val="2459895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3"/>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0" presetClass="entr" presetSubtype="0" decel="10000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strVal val="#ppt_w+.3"/>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Effect transition="in" filter="fade">
                                      <p:cBhvr>
                                        <p:cTn id="22" dur="1000"/>
                                        <p:tgtEl>
                                          <p:spTgt spid="9"/>
                                        </p:tgtEl>
                                      </p:cBhvr>
                                    </p:animEffect>
                                  </p:childTnLst>
                                </p:cTn>
                              </p:par>
                              <p:par>
                                <p:cTn id="23" presetID="50" presetClass="entr" presetSubtype="0" decel="10000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3"/>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par>
                                <p:cTn id="28" presetID="50" presetClass="entr" presetSubtype="0" decel="10000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strVal val="#ppt_w+.3"/>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Effect transition="in" filter="fade">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fltVal val="0"/>
                                          </p:val>
                                        </p:tav>
                                        <p:tav tm="100000">
                                          <p:val>
                                            <p:strVal val="#ppt_w"/>
                                          </p:val>
                                        </p:tav>
                                      </p:tavLst>
                                    </p:anim>
                                    <p:anim calcmode="lin" valueType="num">
                                      <p:cBhvr>
                                        <p:cTn id="43" dur="1000" fill="hold"/>
                                        <p:tgtEl>
                                          <p:spTgt spid="8"/>
                                        </p:tgtEl>
                                        <p:attrNameLst>
                                          <p:attrName>ppt_h</p:attrName>
                                        </p:attrNameLst>
                                      </p:cBhvr>
                                      <p:tavLst>
                                        <p:tav tm="0">
                                          <p:val>
                                            <p:fltVal val="0"/>
                                          </p:val>
                                        </p:tav>
                                        <p:tav tm="100000">
                                          <p:val>
                                            <p:strVal val="#ppt_h"/>
                                          </p:val>
                                        </p:tav>
                                      </p:tavLst>
                                    </p:anim>
                                    <p:anim calcmode="lin" valueType="num">
                                      <p:cBhvr>
                                        <p:cTn id="44" dur="1000" fill="hold"/>
                                        <p:tgtEl>
                                          <p:spTgt spid="8"/>
                                        </p:tgtEl>
                                        <p:attrNameLst>
                                          <p:attrName>style.rotation</p:attrName>
                                        </p:attrNameLst>
                                      </p:cBhvr>
                                      <p:tavLst>
                                        <p:tav tm="0">
                                          <p:val>
                                            <p:fltVal val="90"/>
                                          </p:val>
                                        </p:tav>
                                        <p:tav tm="100000">
                                          <p:val>
                                            <p:fltVal val="0"/>
                                          </p:val>
                                        </p:tav>
                                      </p:tavLst>
                                    </p:anim>
                                    <p:animEffect transition="in" filter="fade">
                                      <p:cBhvr>
                                        <p:cTn id="4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187E0C0-7591-4672-8A3A-655BA4D91CE3}"/>
              </a:ext>
            </a:extLst>
          </p:cNvPr>
          <p:cNvSpPr/>
          <p:nvPr/>
        </p:nvSpPr>
        <p:spPr>
          <a:xfrm>
            <a:off x="1074057" y="908504"/>
            <a:ext cx="2406872" cy="100738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762AD25-90B7-425D-A5EF-B9D5407A0585}"/>
              </a:ext>
            </a:extLst>
          </p:cNvPr>
          <p:cNvSpPr/>
          <p:nvPr/>
        </p:nvSpPr>
        <p:spPr>
          <a:xfrm>
            <a:off x="1104345" y="1327107"/>
            <a:ext cx="9708799" cy="2052321"/>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3A2E0BC-A1B9-4A6F-BC09-223C595EEB55}"/>
              </a:ext>
            </a:extLst>
          </p:cNvPr>
          <p:cNvSpPr/>
          <p:nvPr/>
        </p:nvSpPr>
        <p:spPr>
          <a:xfrm>
            <a:off x="1205947" y="968273"/>
            <a:ext cx="227498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Deuteronomy 6:6-9</a:t>
            </a:r>
          </a:p>
        </p:txBody>
      </p:sp>
      <p:sp>
        <p:nvSpPr>
          <p:cNvPr id="2" name="Rectangle 1">
            <a:extLst>
              <a:ext uri="{FF2B5EF4-FFF2-40B4-BE49-F238E27FC236}">
                <a16:creationId xmlns:a16="http://schemas.microsoft.com/office/drawing/2014/main" id="{3E364D75-8154-4325-AC83-832BA616A391}"/>
              </a:ext>
            </a:extLst>
          </p:cNvPr>
          <p:cNvSpPr/>
          <p:nvPr/>
        </p:nvSpPr>
        <p:spPr>
          <a:xfrm>
            <a:off x="1205947" y="1337605"/>
            <a:ext cx="9409044"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a:t>
            </a:r>
            <a:r>
              <a:rPr lang="en-US" i="1" dirty="0">
                <a:solidFill>
                  <a:schemeClr val="tx2">
                    <a:lumMod val="75000"/>
                  </a:schemeClr>
                </a:solidFill>
                <a:latin typeface="Arial" panose="020B0604020202020204" pitchFamily="34" charset="0"/>
                <a:cs typeface="Arial" panose="020B0604020202020204" pitchFamily="34" charset="0"/>
              </a:rPr>
              <a:t>these words</a:t>
            </a:r>
            <a:r>
              <a:rPr lang="en-US" dirty="0">
                <a:solidFill>
                  <a:schemeClr val="bg1"/>
                </a:solidFill>
                <a:latin typeface="Arial" panose="020B0604020202020204" pitchFamily="34" charset="0"/>
                <a:cs typeface="Arial" panose="020B0604020202020204" pitchFamily="34" charset="0"/>
              </a:rPr>
              <a:t>, which I command thee this day, </a:t>
            </a:r>
            <a:r>
              <a:rPr lang="en-US" dirty="0">
                <a:solidFill>
                  <a:schemeClr val="tx2">
                    <a:lumMod val="75000"/>
                  </a:schemeClr>
                </a:solidFill>
                <a:latin typeface="Arial" panose="020B0604020202020204" pitchFamily="34" charset="0"/>
                <a:cs typeface="Arial" panose="020B0604020202020204" pitchFamily="34" charset="0"/>
              </a:rPr>
              <a:t>shall be in thine heart</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thou shalt teach them diligently unto thy children, and shalt talk of them when thou sittest in thine house, and when thou walkest by the way, and when thou liest down, and when thou risest up.</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thou shalt bind them for a sign upon thine hand, and they shall be as frontlets between thine eyes.</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And thou shalt write them upon the posts of thy house, and on thy gates.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ABF9DD6-3135-408E-ADEC-7D8617E0F8E1}"/>
              </a:ext>
            </a:extLst>
          </p:cNvPr>
          <p:cNvSpPr/>
          <p:nvPr/>
        </p:nvSpPr>
        <p:spPr>
          <a:xfrm>
            <a:off x="1205946" y="3553596"/>
            <a:ext cx="818984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Moses say the Israelites should do with God’s commandments?</a:t>
            </a:r>
          </a:p>
        </p:txBody>
      </p:sp>
      <p:sp>
        <p:nvSpPr>
          <p:cNvPr id="6" name="Rectangle 5">
            <a:extLst>
              <a:ext uri="{FF2B5EF4-FFF2-40B4-BE49-F238E27FC236}">
                <a16:creationId xmlns:a16="http://schemas.microsoft.com/office/drawing/2014/main" id="{8A36D418-6062-4BFD-B61E-D4AB4DDB061D}"/>
              </a:ext>
            </a:extLst>
          </p:cNvPr>
          <p:cNvSpPr/>
          <p:nvPr/>
        </p:nvSpPr>
        <p:spPr>
          <a:xfrm>
            <a:off x="1205945" y="4040753"/>
            <a:ext cx="771276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it mean to have the Lord’s commandments in our hearts?</a:t>
            </a:r>
          </a:p>
        </p:txBody>
      </p:sp>
      <p:sp>
        <p:nvSpPr>
          <p:cNvPr id="7" name="Rectangle 6">
            <a:extLst>
              <a:ext uri="{FF2B5EF4-FFF2-40B4-BE49-F238E27FC236}">
                <a16:creationId xmlns:a16="http://schemas.microsoft.com/office/drawing/2014/main" id="{2B35F87A-E2F9-425B-A373-647233ED563D}"/>
              </a:ext>
            </a:extLst>
          </p:cNvPr>
          <p:cNvSpPr/>
          <p:nvPr/>
        </p:nvSpPr>
        <p:spPr>
          <a:xfrm>
            <a:off x="1205944" y="4594751"/>
            <a:ext cx="940904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do to remind ourselves of the Lord’s commandments and to have them in our hearts?</a:t>
            </a:r>
          </a:p>
        </p:txBody>
      </p:sp>
    </p:spTree>
    <p:extLst>
      <p:ext uri="{BB962C8B-B14F-4D97-AF65-F5344CB8AC3E}">
        <p14:creationId xmlns:p14="http://schemas.microsoft.com/office/powerpoint/2010/main" val="370573210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A5D826-CC6D-4E0B-B8F2-EC7AC85FD90F}"/>
              </a:ext>
            </a:extLst>
          </p:cNvPr>
          <p:cNvSpPr/>
          <p:nvPr/>
        </p:nvSpPr>
        <p:spPr>
          <a:xfrm>
            <a:off x="2191657" y="2274838"/>
            <a:ext cx="7808686" cy="2308324"/>
          </a:xfrm>
          <a:prstGeom prst="rect">
            <a:avLst/>
          </a:prstGeom>
        </p:spPr>
        <p:txBody>
          <a:bodyPr wrap="square">
            <a:spAutoFit/>
          </a:bodyPr>
          <a:lstStyle/>
          <a:p>
            <a:pPr algn="ctr" fontAlgn="base"/>
            <a:r>
              <a:rPr lang="en-US" sz="3600" b="1" dirty="0">
                <a:solidFill>
                  <a:schemeClr val="bg1"/>
                </a:solidFill>
                <a:latin typeface="Arial" panose="020B0604020202020204" pitchFamily="34" charset="0"/>
                <a:cs typeface="Arial" panose="020B0604020202020204" pitchFamily="34" charset="0"/>
              </a:rPr>
              <a:t>“Moses instructs Israel to remove the Canaanites and their items of worship from the land and to keep the Lord’s commandments”</a:t>
            </a:r>
            <a:endParaRPr lang="en-US" sz="36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A414AFA-BA03-46B4-9052-A4C7AE676F08}"/>
              </a:ext>
            </a:extLst>
          </p:cNvPr>
          <p:cNvSpPr/>
          <p:nvPr/>
        </p:nvSpPr>
        <p:spPr>
          <a:xfrm>
            <a:off x="1207420" y="968273"/>
            <a:ext cx="224933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Deuteronomy 7–13</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55121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1255</Words>
  <Application>Microsoft Office PowerPoint</Application>
  <PresentationFormat>Widescreen</PresentationFormat>
  <Paragraphs>58</Paragraphs>
  <Slides>13</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Dubai</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4331</cp:revision>
  <dcterms:created xsi:type="dcterms:W3CDTF">2018-08-29T04:26:39Z</dcterms:created>
  <dcterms:modified xsi:type="dcterms:W3CDTF">2022-01-21T02:45:53Z</dcterms:modified>
</cp:coreProperties>
</file>