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456" r:id="rId3"/>
    <p:sldId id="457" r:id="rId4"/>
    <p:sldId id="458" r:id="rId5"/>
    <p:sldId id="459" r:id="rId6"/>
    <p:sldId id="460" r:id="rId7"/>
    <p:sldId id="461" r:id="rId8"/>
    <p:sldId id="462" r:id="rId9"/>
    <p:sldId id="463" r:id="rId10"/>
    <p:sldId id="464" r:id="rId11"/>
    <p:sldId id="4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59C7E9"/>
    <a:srgbClr val="D88028"/>
    <a:srgbClr val="6F7CBF"/>
    <a:srgbClr val="B9DF63"/>
    <a:srgbClr val="D6E513"/>
    <a:srgbClr val="4D6F0F"/>
    <a:srgbClr val="FFD757"/>
    <a:srgbClr val="E97159"/>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7u_a-rRN-z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superiores cortadas 7">
            <a:extLst>
              <a:ext uri="{FF2B5EF4-FFF2-40B4-BE49-F238E27FC236}">
                <a16:creationId xmlns:a16="http://schemas.microsoft.com/office/drawing/2014/main" id="{DEA0A542-1B8D-4439-8895-38E62E12BB36}"/>
              </a:ext>
            </a:extLst>
          </p:cNvPr>
          <p:cNvSpPr/>
          <p:nvPr/>
        </p:nvSpPr>
        <p:spPr>
          <a:xfrm>
            <a:off x="1517374" y="1469262"/>
            <a:ext cx="9071111" cy="2784853"/>
          </a:xfrm>
          <a:prstGeom prst="snip2Same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2" name="Rectángulo 1">
            <a:extLst>
              <a:ext uri="{FF2B5EF4-FFF2-40B4-BE49-F238E27FC236}">
                <a16:creationId xmlns:a16="http://schemas.microsoft.com/office/drawing/2014/main" id="{FD8B7910-60AF-49C4-8B18-51920CF01286}"/>
              </a:ext>
            </a:extLst>
          </p:cNvPr>
          <p:cNvSpPr/>
          <p:nvPr/>
        </p:nvSpPr>
        <p:spPr>
          <a:xfrm>
            <a:off x="1367117" y="968273"/>
            <a:ext cx="6159891" cy="369332"/>
          </a:xfrm>
          <a:prstGeom prst="rect">
            <a:avLst/>
          </a:prstGeom>
        </p:spPr>
        <p:txBody>
          <a:bodyPr wrap="none">
            <a:spAutoFit/>
          </a:bodyPr>
          <a:lstStyle/>
          <a:p>
            <a:r>
              <a:rPr lang="en-US" b="1" i="1" dirty="0">
                <a:solidFill>
                  <a:schemeClr val="bg2">
                    <a:lumMod val="75000"/>
                  </a:schemeClr>
                </a:solidFill>
                <a:latin typeface="McKayldsLat-Regular"/>
              </a:rPr>
              <a:t>Elder Jeffrey R. Holland of the Quorum of the Twelve Apostles:</a:t>
            </a:r>
            <a:endParaRPr lang="en-US" b="1" i="1" dirty="0">
              <a:solidFill>
                <a:schemeClr val="bg2">
                  <a:lumMod val="75000"/>
                </a:schemeClr>
              </a:solidFill>
            </a:endParaRPr>
          </a:p>
        </p:txBody>
      </p:sp>
      <p:sp>
        <p:nvSpPr>
          <p:cNvPr id="4" name="Rectángulo 3">
            <a:extLst>
              <a:ext uri="{FF2B5EF4-FFF2-40B4-BE49-F238E27FC236}">
                <a16:creationId xmlns:a16="http://schemas.microsoft.com/office/drawing/2014/main" id="{326F3698-D4F1-49DA-B50A-D2FA01F70BB9}"/>
              </a:ext>
            </a:extLst>
          </p:cNvPr>
          <p:cNvSpPr/>
          <p:nvPr/>
        </p:nvSpPr>
        <p:spPr>
          <a:xfrm>
            <a:off x="1603513" y="1470345"/>
            <a:ext cx="8984974" cy="2862322"/>
          </a:xfrm>
          <a:prstGeom prst="rect">
            <a:avLst/>
          </a:prstGeom>
        </p:spPr>
        <p:txBody>
          <a:bodyPr wrap="square">
            <a:spAutoFit/>
          </a:bodyPr>
          <a:lstStyle/>
          <a:p>
            <a:pPr algn="ctr" fontAlgn="base"/>
            <a:r>
              <a:rPr lang="en-US" dirty="0">
                <a:solidFill>
                  <a:schemeClr val="bg1"/>
                </a:solidFill>
                <a:latin typeface="Arial" panose="020B0604020202020204" pitchFamily="34" charset="0"/>
                <a:cs typeface="Arial" panose="020B0604020202020204" pitchFamily="34" charset="0"/>
              </a:rPr>
              <a:t>“Elijah restored the sealing powers whereby ordinances that were sealed on earth were also sealed in heaven. That would affect all priesthood ordinances but was particularly important for the sealing of families down through the generations of time, for without that link no family ties would exist in the eternities, and indeed the family of man would have been left in eternity with ‘neither root [ancestors] nor branch [descendants]’ [Malachi 4:1].</a:t>
            </a:r>
          </a:p>
          <a:p>
            <a:pPr algn="ctr" fontAlgn="base"/>
            <a:r>
              <a:rPr lang="en-US" dirty="0">
                <a:solidFill>
                  <a:schemeClr val="bg1"/>
                </a:solidFill>
                <a:latin typeface="Arial" panose="020B0604020202020204" pitchFamily="34" charset="0"/>
                <a:cs typeface="Arial" panose="020B0604020202020204" pitchFamily="34" charset="0"/>
              </a:rPr>
              <a:t>“Inasmuch as such a sealed, united, celestially saved family of God is the ultimate purpose of mortality, any failure here would have been a curse indeed, rendering the entire plan of salvation ‘utterly wasted’ [D&amp;C 2:3]” (</a:t>
            </a:r>
            <a:r>
              <a:rPr lang="en-US" i="1" dirty="0">
                <a:solidFill>
                  <a:schemeClr val="bg1"/>
                </a:solidFill>
                <a:latin typeface="Arial" panose="020B0604020202020204" pitchFamily="34" charset="0"/>
                <a:cs typeface="Arial" panose="020B0604020202020204" pitchFamily="34" charset="0"/>
              </a:rPr>
              <a:t>Christ and the New Covenant: The Messianic Message of the Book of Mormon</a:t>
            </a:r>
            <a:r>
              <a:rPr lang="en-US" dirty="0">
                <a:solidFill>
                  <a:schemeClr val="bg1"/>
                </a:solidFill>
                <a:latin typeface="Arial" panose="020B0604020202020204" pitchFamily="34" charset="0"/>
                <a:cs typeface="Arial" panose="020B0604020202020204" pitchFamily="34" charset="0"/>
              </a:rPr>
              <a:t> [1997], 297–98).</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FCBA0DD-01C2-4808-85A9-EBE548E61E38}"/>
              </a:ext>
            </a:extLst>
          </p:cNvPr>
          <p:cNvSpPr/>
          <p:nvPr/>
        </p:nvSpPr>
        <p:spPr>
          <a:xfrm>
            <a:off x="1007165" y="4464325"/>
            <a:ext cx="9581322"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do family history and temple work, our hearts will be turned to our ancestors and we will help prepare the earth for the Second Coming of Jesus Christ.</a:t>
            </a:r>
          </a:p>
        </p:txBody>
      </p:sp>
      <p:sp>
        <p:nvSpPr>
          <p:cNvPr id="6" name="Rectángulo 5">
            <a:extLst>
              <a:ext uri="{FF2B5EF4-FFF2-40B4-BE49-F238E27FC236}">
                <a16:creationId xmlns:a16="http://schemas.microsoft.com/office/drawing/2014/main" id="{0483AADE-2A51-40B2-B016-0611A64820A2}"/>
              </a:ext>
            </a:extLst>
          </p:cNvPr>
          <p:cNvSpPr/>
          <p:nvPr/>
        </p:nvSpPr>
        <p:spPr>
          <a:xfrm>
            <a:off x="1007165" y="5242314"/>
            <a:ext cx="958132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our hearts turn to our ancestors when we do their family history and temple work?</a:t>
            </a:r>
          </a:p>
        </p:txBody>
      </p:sp>
      <p:sp>
        <p:nvSpPr>
          <p:cNvPr id="7" name="Rectángulo 6">
            <a:extLst>
              <a:ext uri="{FF2B5EF4-FFF2-40B4-BE49-F238E27FC236}">
                <a16:creationId xmlns:a16="http://schemas.microsoft.com/office/drawing/2014/main" id="{B293F966-443D-4DB7-8EFD-3101AA37A0D9}"/>
              </a:ext>
            </a:extLst>
          </p:cNvPr>
          <p:cNvSpPr/>
          <p:nvPr/>
        </p:nvSpPr>
        <p:spPr>
          <a:xfrm>
            <a:off x="1007165" y="5727915"/>
            <a:ext cx="95813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have you had with doing family history and temple work for your own ancestors?</a:t>
            </a:r>
          </a:p>
        </p:txBody>
      </p:sp>
    </p:spTree>
    <p:extLst>
      <p:ext uri="{BB962C8B-B14F-4D97-AF65-F5344CB8AC3E}">
        <p14:creationId xmlns:p14="http://schemas.microsoft.com/office/powerpoint/2010/main" val="2547715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Scale>
                                      <p:cBhvr>
                                        <p:cTn id="2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gtEl>
                                        <p:attrNameLst>
                                          <p:attrName>ppt_x</p:attrName>
                                          <p:attrName>ppt_y</p:attrName>
                                        </p:attrNameLst>
                                      </p:cBhvr>
                                    </p:animMotion>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ppt_h/2"/>
                                          </p:val>
                                        </p:tav>
                                        <p:tav tm="100000">
                                          <p:val>
                                            <p:strVal val="#ppt_y"/>
                                          </p:val>
                                        </p:tav>
                                      </p:tavLst>
                                    </p:anim>
                                    <p:anim calcmode="lin" valueType="num">
                                      <p:cBhvr>
                                        <p:cTn id="39" dur="500" fill="hold"/>
                                        <p:tgtEl>
                                          <p:spTgt spid="7"/>
                                        </p:tgtEl>
                                        <p:attrNameLst>
                                          <p:attrName>ppt_w</p:attrName>
                                        </p:attrNameLst>
                                      </p:cBhvr>
                                      <p:tavLst>
                                        <p:tav tm="0">
                                          <p:val>
                                            <p:strVal val="#ppt_w"/>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pic>
        <p:nvPicPr>
          <p:cNvPr id="2" name="Elementos multimedia en línea 1" title="Why Will God Turn the Hearts of the Fathers to the Children? (Knowhy #219)">
            <a:hlinkClick r:id="" action="ppaction://media"/>
            <a:extLst>
              <a:ext uri="{FF2B5EF4-FFF2-40B4-BE49-F238E27FC236}">
                <a16:creationId xmlns:a16="http://schemas.microsoft.com/office/drawing/2014/main" id="{6B0284E5-9341-4053-A110-8927D1FED5B4}"/>
              </a:ext>
            </a:extLst>
          </p:cNvPr>
          <p:cNvPicPr>
            <a:picLocks noRot="1" noChangeAspect="1"/>
          </p:cNvPicPr>
          <p:nvPr>
            <a:videoFile r:link="rId1"/>
          </p:nvPr>
        </p:nvPicPr>
        <p:blipFill>
          <a:blip r:embed="rId3"/>
          <a:stretch>
            <a:fillRect/>
          </a:stretch>
        </p:blipFill>
        <p:spPr>
          <a:xfrm>
            <a:off x="2020220" y="1264754"/>
            <a:ext cx="8117694" cy="4566203"/>
          </a:xfrm>
          <a:prstGeom prst="rect">
            <a:avLst/>
          </a:prstGeom>
          <a:ln>
            <a:noFill/>
          </a:ln>
          <a:effectLst>
            <a:outerShdw blurRad="254000" dist="63500" dir="5400000" sx="105000" sy="105000" algn="t" rotWithShape="0">
              <a:srgbClr val="000000">
                <a:alpha val="40000"/>
              </a:srgbClr>
            </a:outerShdw>
          </a:effectLst>
          <a:scene3d>
            <a:camera prst="perspectiveRelaxedModerately" fov="2700000">
              <a:rot lat="20400000" lon="0" rev="0"/>
            </a:camera>
            <a:lightRig rig="soft" dir="t"/>
          </a:scene3d>
          <a:sp3d extrusionH="952500">
            <a:bevelT w="127000" h="127000"/>
            <a:bevelB/>
            <a:extrusionClr>
              <a:srgbClr val="FFFFFF"/>
            </a:extrusionClr>
          </a:sp3d>
        </p:spPr>
      </p:pic>
    </p:spTree>
    <p:extLst>
      <p:ext uri="{BB962C8B-B14F-4D97-AF65-F5344CB8AC3E}">
        <p14:creationId xmlns:p14="http://schemas.microsoft.com/office/powerpoint/2010/main" val="977486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4" name="Rectángulo 3">
            <a:extLst>
              <a:ext uri="{FF2B5EF4-FFF2-40B4-BE49-F238E27FC236}">
                <a16:creationId xmlns:a16="http://schemas.microsoft.com/office/drawing/2014/main" id="{17C729BD-BC10-45A6-B448-48A9FCF1942B}"/>
              </a:ext>
            </a:extLst>
          </p:cNvPr>
          <p:cNvSpPr/>
          <p:nvPr/>
        </p:nvSpPr>
        <p:spPr>
          <a:xfrm>
            <a:off x="4293263" y="2875002"/>
            <a:ext cx="4238661" cy="1107996"/>
          </a:xfrm>
          <a:prstGeom prst="rect">
            <a:avLst/>
          </a:prstGeom>
        </p:spPr>
        <p:txBody>
          <a:bodyPr wrap="none">
            <a:spAutoFit/>
          </a:bodyPr>
          <a:lstStyle/>
          <a:p>
            <a:pPr fontAlgn="base"/>
            <a:r>
              <a:rPr lang="en-US" sz="6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Malachi 4</a:t>
            </a:r>
            <a:endParaRPr lang="en-US" sz="6600" b="1" i="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93250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75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2" name="Rectángulo 1">
            <a:extLst>
              <a:ext uri="{FF2B5EF4-FFF2-40B4-BE49-F238E27FC236}">
                <a16:creationId xmlns:a16="http://schemas.microsoft.com/office/drawing/2014/main" id="{520CA9FF-68EC-4F2D-92C2-DF94E0188B24}"/>
              </a:ext>
            </a:extLst>
          </p:cNvPr>
          <p:cNvSpPr/>
          <p:nvPr/>
        </p:nvSpPr>
        <p:spPr>
          <a:xfrm>
            <a:off x="971242" y="783607"/>
            <a:ext cx="163378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Malachi 4:1-4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772C09A-FC14-4CA4-B6EA-86B625188C9A}"/>
              </a:ext>
            </a:extLst>
          </p:cNvPr>
          <p:cNvSpPr/>
          <p:nvPr/>
        </p:nvSpPr>
        <p:spPr>
          <a:xfrm>
            <a:off x="1815548" y="2367171"/>
            <a:ext cx="8560904" cy="2123658"/>
          </a:xfrm>
          <a:prstGeom prst="rect">
            <a:avLst/>
          </a:prstGeom>
        </p:spPr>
        <p:txBody>
          <a:bodyPr wrap="square">
            <a:spAutoFit/>
          </a:bodyPr>
          <a:lstStyle/>
          <a:p>
            <a:pPr algn="ctr"/>
            <a:r>
              <a:rPr lang="en-US" sz="4400" dirty="0">
                <a:solidFill>
                  <a:schemeClr val="accent4">
                    <a:lumMod val="75000"/>
                  </a:schemeClr>
                </a:solidFill>
                <a:latin typeface="ZoramldsLat-Regular"/>
              </a:rPr>
              <a:t>“Malachi prophesies of the fate of the wicked and the righteous at the Second Coming”</a:t>
            </a:r>
            <a:endParaRPr lang="en-US" sz="4400" dirty="0">
              <a:solidFill>
                <a:schemeClr val="accent4">
                  <a:lumMod val="75000"/>
                </a:schemeClr>
              </a:solidFill>
            </a:endParaRPr>
          </a:p>
        </p:txBody>
      </p:sp>
    </p:spTree>
    <p:extLst>
      <p:ext uri="{BB962C8B-B14F-4D97-AF65-F5344CB8AC3E}">
        <p14:creationId xmlns:p14="http://schemas.microsoft.com/office/powerpoint/2010/main" val="35549197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8C22B0E-37A0-416E-A43A-0DE7498CF80E}"/>
              </a:ext>
            </a:extLst>
          </p:cNvPr>
          <p:cNvSpPr/>
          <p:nvPr/>
        </p:nvSpPr>
        <p:spPr>
          <a:xfrm>
            <a:off x="1113181" y="2242306"/>
            <a:ext cx="1428597" cy="68061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AE1A9182-E297-47CB-9E2E-37B585731374}"/>
              </a:ext>
            </a:extLst>
          </p:cNvPr>
          <p:cNvSpPr/>
          <p:nvPr/>
        </p:nvSpPr>
        <p:spPr>
          <a:xfrm>
            <a:off x="1113183" y="2611638"/>
            <a:ext cx="4982818" cy="120032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pic>
        <p:nvPicPr>
          <p:cNvPr id="2" name="Imagen 1">
            <a:extLst>
              <a:ext uri="{FF2B5EF4-FFF2-40B4-BE49-F238E27FC236}">
                <a16:creationId xmlns:a16="http://schemas.microsoft.com/office/drawing/2014/main" id="{4DA0BBD5-0E28-4C98-BDFD-04B80CC9DF64}"/>
              </a:ext>
            </a:extLst>
          </p:cNvPr>
          <p:cNvPicPr>
            <a:picLocks noChangeAspect="1"/>
          </p:cNvPicPr>
          <p:nvPr/>
        </p:nvPicPr>
        <p:blipFill rotWithShape="1">
          <a:blip r:embed="rId2"/>
          <a:srcRect l="42174" t="18535" r="24565" b="5292"/>
          <a:stretch/>
        </p:blipFill>
        <p:spPr>
          <a:xfrm>
            <a:off x="6400798" y="1152939"/>
            <a:ext cx="4055167" cy="5221356"/>
          </a:xfrm>
          <a:prstGeom prst="rect">
            <a:avLst/>
          </a:prstGeom>
        </p:spPr>
      </p:pic>
      <p:sp>
        <p:nvSpPr>
          <p:cNvPr id="4" name="Rectángulo 3">
            <a:extLst>
              <a:ext uri="{FF2B5EF4-FFF2-40B4-BE49-F238E27FC236}">
                <a16:creationId xmlns:a16="http://schemas.microsoft.com/office/drawing/2014/main" id="{C5D64CE6-5735-468F-B0FD-08472CB722B8}"/>
              </a:ext>
            </a:extLst>
          </p:cNvPr>
          <p:cNvSpPr/>
          <p:nvPr/>
        </p:nvSpPr>
        <p:spPr>
          <a:xfrm>
            <a:off x="1113182" y="1038496"/>
            <a:ext cx="49828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happen to a tree if we eliminated one of its vital parts?</a:t>
            </a:r>
          </a:p>
        </p:txBody>
      </p:sp>
      <p:sp>
        <p:nvSpPr>
          <p:cNvPr id="5" name="Rectángulo 4">
            <a:extLst>
              <a:ext uri="{FF2B5EF4-FFF2-40B4-BE49-F238E27FC236}">
                <a16:creationId xmlns:a16="http://schemas.microsoft.com/office/drawing/2014/main" id="{B0B929F5-7775-4C04-9566-2A6AF175DAD8}"/>
              </a:ext>
            </a:extLst>
          </p:cNvPr>
          <p:cNvSpPr/>
          <p:nvPr/>
        </p:nvSpPr>
        <p:spPr>
          <a:xfrm>
            <a:off x="1113182" y="1786595"/>
            <a:ext cx="5035353"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might the branches and roots represent?</a:t>
            </a:r>
          </a:p>
        </p:txBody>
      </p:sp>
      <p:sp>
        <p:nvSpPr>
          <p:cNvPr id="6" name="Rectángulo 5">
            <a:extLst>
              <a:ext uri="{FF2B5EF4-FFF2-40B4-BE49-F238E27FC236}">
                <a16:creationId xmlns:a16="http://schemas.microsoft.com/office/drawing/2014/main" id="{7F52422D-E927-4122-9ECB-4B009DC8A0B7}"/>
              </a:ext>
            </a:extLst>
          </p:cNvPr>
          <p:cNvSpPr/>
          <p:nvPr/>
        </p:nvSpPr>
        <p:spPr>
          <a:xfrm>
            <a:off x="1113182" y="2242306"/>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Malachi 4:1</a:t>
            </a:r>
          </a:p>
        </p:txBody>
      </p:sp>
      <p:sp>
        <p:nvSpPr>
          <p:cNvPr id="7" name="Rectángulo 6">
            <a:extLst>
              <a:ext uri="{FF2B5EF4-FFF2-40B4-BE49-F238E27FC236}">
                <a16:creationId xmlns:a16="http://schemas.microsoft.com/office/drawing/2014/main" id="{681015E6-C210-424B-B77E-E3D6A6C15896}"/>
              </a:ext>
            </a:extLst>
          </p:cNvPr>
          <p:cNvSpPr/>
          <p:nvPr/>
        </p:nvSpPr>
        <p:spPr>
          <a:xfrm>
            <a:off x="1113182" y="2558630"/>
            <a:ext cx="4982818" cy="1323439"/>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For, behold, the day cometh, that shall burn as an oven; and all the proud, yea, and all that do wickedly, shall be stubble: and the day that cometh shall burn them up, saith the Lord of hosts, that it shall leave them neither root nor branch.</a:t>
            </a:r>
          </a:p>
        </p:txBody>
      </p:sp>
      <p:sp>
        <p:nvSpPr>
          <p:cNvPr id="8" name="Rectángulo 7">
            <a:extLst>
              <a:ext uri="{FF2B5EF4-FFF2-40B4-BE49-F238E27FC236}">
                <a16:creationId xmlns:a16="http://schemas.microsoft.com/office/drawing/2014/main" id="{BDBFA1A5-E235-42E9-9606-3FDA645BAE6C}"/>
              </a:ext>
            </a:extLst>
          </p:cNvPr>
          <p:cNvSpPr/>
          <p:nvPr/>
        </p:nvSpPr>
        <p:spPr>
          <a:xfrm>
            <a:off x="1113182" y="3935077"/>
            <a:ext cx="49828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the proud and wicked experience at the Second Coming of the Lord?</a:t>
            </a:r>
          </a:p>
        </p:txBody>
      </p:sp>
      <p:sp>
        <p:nvSpPr>
          <p:cNvPr id="9" name="Rectángulo 8">
            <a:extLst>
              <a:ext uri="{FF2B5EF4-FFF2-40B4-BE49-F238E27FC236}">
                <a16:creationId xmlns:a16="http://schemas.microsoft.com/office/drawing/2014/main" id="{01EDCC5C-C49D-4B76-ACD1-C1804B7FAAF0}"/>
              </a:ext>
            </a:extLst>
          </p:cNvPr>
          <p:cNvSpPr/>
          <p:nvPr/>
        </p:nvSpPr>
        <p:spPr>
          <a:xfrm>
            <a:off x="1113182" y="4656884"/>
            <a:ext cx="4982818"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“it shall leave them neither root nor branch” means for the wicked?</a:t>
            </a:r>
          </a:p>
        </p:txBody>
      </p:sp>
    </p:spTree>
    <p:extLst>
      <p:ext uri="{BB962C8B-B14F-4D97-AF65-F5344CB8AC3E}">
        <p14:creationId xmlns:p14="http://schemas.microsoft.com/office/powerpoint/2010/main" val="13567177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9"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0" fill="hold"/>
                                        <p:tgtEl>
                                          <p:spTgt spid="9"/>
                                        </p:tgtEl>
                                        <p:attrNameLst>
                                          <p:attrName>ppt_w</p:attrName>
                                        </p:attrNameLst>
                                      </p:cBhvr>
                                      <p:tavLst>
                                        <p:tav tm="0" fmla="#ppt_w*sin(2.5*pi*$)">
                                          <p:val>
                                            <p:fltVal val="0"/>
                                          </p:val>
                                        </p:tav>
                                        <p:tav tm="100000">
                                          <p:val>
                                            <p:fltVal val="1"/>
                                          </p:val>
                                        </p:tav>
                                      </p:tavLst>
                                    </p:anim>
                                    <p:anim calcmode="lin" valueType="num">
                                      <p:cBhvr>
                                        <p:cTn id="37"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F0E7FA7-0603-4C9B-B2C2-B1907580427C}"/>
              </a:ext>
            </a:extLst>
          </p:cNvPr>
          <p:cNvSpPr/>
          <p:nvPr/>
        </p:nvSpPr>
        <p:spPr>
          <a:xfrm>
            <a:off x="1206145" y="812630"/>
            <a:ext cx="1428597" cy="68061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CCE6850-CDE6-4330-9677-939CF20F081C}"/>
              </a:ext>
            </a:extLst>
          </p:cNvPr>
          <p:cNvSpPr/>
          <p:nvPr/>
        </p:nvSpPr>
        <p:spPr>
          <a:xfrm>
            <a:off x="1206146" y="1131713"/>
            <a:ext cx="9342584" cy="110699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2" name="Rectángulo 1">
            <a:extLst>
              <a:ext uri="{FF2B5EF4-FFF2-40B4-BE49-F238E27FC236}">
                <a16:creationId xmlns:a16="http://schemas.microsoft.com/office/drawing/2014/main" id="{494F6503-232B-44C9-85FA-C95852DFDEAB}"/>
              </a:ext>
            </a:extLst>
          </p:cNvPr>
          <p:cNvSpPr/>
          <p:nvPr/>
        </p:nvSpPr>
        <p:spPr>
          <a:xfrm>
            <a:off x="1206146" y="783607"/>
            <a:ext cx="1484702" cy="369332"/>
          </a:xfrm>
          <a:prstGeom prst="rect">
            <a:avLst/>
          </a:prstGeom>
        </p:spPr>
        <p:txBody>
          <a:bodyPr wrap="none">
            <a:spAutoFit/>
          </a:bodyPr>
          <a:lstStyle/>
          <a:p>
            <a:r>
              <a:rPr lang="en-US" b="1" dirty="0">
                <a:solidFill>
                  <a:schemeClr val="bg1"/>
                </a:solidFill>
                <a:latin typeface="McKayldsLat-Regular"/>
              </a:rPr>
              <a:t>Malachi 4:2-3</a:t>
            </a:r>
            <a:endParaRPr lang="en-US" b="1" dirty="0">
              <a:solidFill>
                <a:schemeClr val="bg1"/>
              </a:solidFill>
            </a:endParaRPr>
          </a:p>
        </p:txBody>
      </p:sp>
      <p:sp>
        <p:nvSpPr>
          <p:cNvPr id="4" name="Rectángulo 3">
            <a:extLst>
              <a:ext uri="{FF2B5EF4-FFF2-40B4-BE49-F238E27FC236}">
                <a16:creationId xmlns:a16="http://schemas.microsoft.com/office/drawing/2014/main" id="{78143B7A-ABCD-4AF4-BA3D-55A77741D59B}"/>
              </a:ext>
            </a:extLst>
          </p:cNvPr>
          <p:cNvSpPr/>
          <p:nvPr/>
        </p:nvSpPr>
        <p:spPr>
          <a:xfrm>
            <a:off x="1206146" y="1099931"/>
            <a:ext cx="9342584" cy="113877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 But unto you that fear my name shall the Sun of righteousness arise with healing in his wings; and ye shall go forth, and grow up as calves of the stall.</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ye shall tread down the wicked; for they shall be ashes under the soles of your feet in the day that I shall do this, saith the Lord of hosts.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F46532E-3DBD-4834-A224-0698221E32C4}"/>
              </a:ext>
            </a:extLst>
          </p:cNvPr>
          <p:cNvSpPr/>
          <p:nvPr/>
        </p:nvSpPr>
        <p:spPr>
          <a:xfrm>
            <a:off x="1206145" y="2415582"/>
            <a:ext cx="75402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the righteous experience when the Lord comes again? </a:t>
            </a:r>
          </a:p>
        </p:txBody>
      </p:sp>
      <p:sp>
        <p:nvSpPr>
          <p:cNvPr id="6" name="Rectángulo 5">
            <a:extLst>
              <a:ext uri="{FF2B5EF4-FFF2-40B4-BE49-F238E27FC236}">
                <a16:creationId xmlns:a16="http://schemas.microsoft.com/office/drawing/2014/main" id="{F8AE07D8-735B-46D7-907E-7E6AE3AA13E6}"/>
              </a:ext>
            </a:extLst>
          </p:cNvPr>
          <p:cNvSpPr/>
          <p:nvPr/>
        </p:nvSpPr>
        <p:spPr>
          <a:xfrm>
            <a:off x="1206145" y="2940556"/>
            <a:ext cx="93425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what the Lord provides through His Atonement to those who fear or reverence Him? </a:t>
            </a:r>
          </a:p>
        </p:txBody>
      </p:sp>
      <p:sp>
        <p:nvSpPr>
          <p:cNvPr id="7" name="Rectángulo 6">
            <a:extLst>
              <a:ext uri="{FF2B5EF4-FFF2-40B4-BE49-F238E27FC236}">
                <a16:creationId xmlns:a16="http://schemas.microsoft.com/office/drawing/2014/main" id="{571F1297-69C0-47D7-BCFA-824FB1C4B292}"/>
              </a:ext>
            </a:extLst>
          </p:cNvPr>
          <p:cNvSpPr/>
          <p:nvPr/>
        </p:nvSpPr>
        <p:spPr>
          <a:xfrm>
            <a:off x="1206145" y="3724958"/>
            <a:ext cx="9342584"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reverence and obey the Lord, we will experience the power and protection of the Atonement.</a:t>
            </a:r>
          </a:p>
        </p:txBody>
      </p:sp>
      <p:sp>
        <p:nvSpPr>
          <p:cNvPr id="8" name="Rectángulo 7">
            <a:extLst>
              <a:ext uri="{FF2B5EF4-FFF2-40B4-BE49-F238E27FC236}">
                <a16:creationId xmlns:a16="http://schemas.microsoft.com/office/drawing/2014/main" id="{76FA384B-10B5-4382-86CB-53FD3EE529D6}"/>
              </a:ext>
            </a:extLst>
          </p:cNvPr>
          <p:cNvSpPr/>
          <p:nvPr/>
        </p:nvSpPr>
        <p:spPr>
          <a:xfrm>
            <a:off x="1206145" y="4537375"/>
            <a:ext cx="6904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specific ways we can reverence and obey the Lord?</a:t>
            </a:r>
          </a:p>
        </p:txBody>
      </p:sp>
      <p:sp>
        <p:nvSpPr>
          <p:cNvPr id="9" name="Rectángulo 8">
            <a:extLst>
              <a:ext uri="{FF2B5EF4-FFF2-40B4-BE49-F238E27FC236}">
                <a16:creationId xmlns:a16="http://schemas.microsoft.com/office/drawing/2014/main" id="{F31AF58F-1C89-44E7-8EF2-B6DF9D3D668F}"/>
              </a:ext>
            </a:extLst>
          </p:cNvPr>
          <p:cNvSpPr/>
          <p:nvPr/>
        </p:nvSpPr>
        <p:spPr>
          <a:xfrm>
            <a:off x="1206145" y="5111738"/>
            <a:ext cx="93425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does reverencing and obeying the Lord enable us to experience His power and protection?</a:t>
            </a:r>
          </a:p>
        </p:txBody>
      </p:sp>
    </p:spTree>
    <p:extLst>
      <p:ext uri="{BB962C8B-B14F-4D97-AF65-F5344CB8AC3E}">
        <p14:creationId xmlns:p14="http://schemas.microsoft.com/office/powerpoint/2010/main" val="36899783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8)">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plus(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2" name="Rectángulo 1">
            <a:extLst>
              <a:ext uri="{FF2B5EF4-FFF2-40B4-BE49-F238E27FC236}">
                <a16:creationId xmlns:a16="http://schemas.microsoft.com/office/drawing/2014/main" id="{4488115F-B219-4124-B2FC-7240EFD77842}"/>
              </a:ext>
            </a:extLst>
          </p:cNvPr>
          <p:cNvSpPr/>
          <p:nvPr/>
        </p:nvSpPr>
        <p:spPr>
          <a:xfrm>
            <a:off x="1262789" y="968273"/>
            <a:ext cx="163378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Malachi 4:5-6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E0E7320-B424-42F6-B08B-D4CC6B55FEF0}"/>
              </a:ext>
            </a:extLst>
          </p:cNvPr>
          <p:cNvSpPr/>
          <p:nvPr/>
        </p:nvSpPr>
        <p:spPr>
          <a:xfrm>
            <a:off x="2014330" y="2367171"/>
            <a:ext cx="8163339" cy="2123658"/>
          </a:xfrm>
          <a:prstGeom prst="rect">
            <a:avLst/>
          </a:prstGeom>
        </p:spPr>
        <p:txBody>
          <a:bodyPr wrap="square">
            <a:spAutoFit/>
          </a:bodyPr>
          <a:lstStyle/>
          <a:p>
            <a:pPr algn="ctr"/>
            <a:r>
              <a:rPr lang="en-US" sz="4400" dirty="0">
                <a:solidFill>
                  <a:srgbClr val="212225"/>
                </a:solidFill>
                <a:latin typeface="Bahnschrift Light SemiCondensed" panose="020B0502040204020203" pitchFamily="34" charset="0"/>
                <a:cs typeface="Arial" panose="020B0604020202020204" pitchFamily="34" charset="0"/>
              </a:rPr>
              <a:t>“Malachi prophesies that Elijah will do a great work before the Second Coming of Jesus Christ”</a:t>
            </a:r>
            <a:endParaRPr lang="en-US" sz="4400" dirty="0">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84419864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467B64D-2C44-4917-9F17-5D389D01AA0B}"/>
              </a:ext>
            </a:extLst>
          </p:cNvPr>
          <p:cNvSpPr/>
          <p:nvPr/>
        </p:nvSpPr>
        <p:spPr>
          <a:xfrm>
            <a:off x="967409" y="759622"/>
            <a:ext cx="1779554" cy="68061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2FD0562-79D1-473C-9D2A-6F71E748BE34}"/>
              </a:ext>
            </a:extLst>
          </p:cNvPr>
          <p:cNvSpPr/>
          <p:nvPr/>
        </p:nvSpPr>
        <p:spPr>
          <a:xfrm>
            <a:off x="967409" y="1113183"/>
            <a:ext cx="9568069" cy="120032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2" name="Rectángulo 1">
            <a:extLst>
              <a:ext uri="{FF2B5EF4-FFF2-40B4-BE49-F238E27FC236}">
                <a16:creationId xmlns:a16="http://schemas.microsoft.com/office/drawing/2014/main" id="{C181313C-5038-4C82-89FA-0AD05678E4BA}"/>
              </a:ext>
            </a:extLst>
          </p:cNvPr>
          <p:cNvSpPr/>
          <p:nvPr/>
        </p:nvSpPr>
        <p:spPr>
          <a:xfrm>
            <a:off x="1113182" y="783607"/>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Malachi 4:5-6</a:t>
            </a:r>
          </a:p>
        </p:txBody>
      </p:sp>
      <p:sp>
        <p:nvSpPr>
          <p:cNvPr id="4" name="Rectángulo 3">
            <a:extLst>
              <a:ext uri="{FF2B5EF4-FFF2-40B4-BE49-F238E27FC236}">
                <a16:creationId xmlns:a16="http://schemas.microsoft.com/office/drawing/2014/main" id="{902EED05-DDC3-4568-939B-34E7F8D73434}"/>
              </a:ext>
            </a:extLst>
          </p:cNvPr>
          <p:cNvSpPr/>
          <p:nvPr/>
        </p:nvSpPr>
        <p:spPr>
          <a:xfrm>
            <a:off x="1113182" y="1113183"/>
            <a:ext cx="942229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Behold, I will send you Elijah the prophet before the coming of the great and dreadful day of the Lord: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shall turn the heart of the fathers to the children, and the heart of the children to their fathers, lest I come and smite the earth with a curse.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30F6D52-5054-4126-8DA8-F96BB4A0A8F1}"/>
              </a:ext>
            </a:extLst>
          </p:cNvPr>
          <p:cNvSpPr/>
          <p:nvPr/>
        </p:nvSpPr>
        <p:spPr>
          <a:xfrm>
            <a:off x="1113182" y="2454605"/>
            <a:ext cx="78850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did the Savior say He would send before the Second Coming?</a:t>
            </a:r>
          </a:p>
        </p:txBody>
      </p:sp>
      <p:sp>
        <p:nvSpPr>
          <p:cNvPr id="6" name="Rectángulo 5">
            <a:extLst>
              <a:ext uri="{FF2B5EF4-FFF2-40B4-BE49-F238E27FC236}">
                <a16:creationId xmlns:a16="http://schemas.microsoft.com/office/drawing/2014/main" id="{83CB597F-4311-47E6-99FD-5D0FA76D4A71}"/>
              </a:ext>
            </a:extLst>
          </p:cNvPr>
          <p:cNvSpPr/>
          <p:nvPr/>
        </p:nvSpPr>
        <p:spPr>
          <a:xfrm>
            <a:off x="1113182" y="3120350"/>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is Elijah?</a:t>
            </a:r>
          </a:p>
        </p:txBody>
      </p:sp>
      <p:pic>
        <p:nvPicPr>
          <p:cNvPr id="8" name="Imagen 7">
            <a:extLst>
              <a:ext uri="{FF2B5EF4-FFF2-40B4-BE49-F238E27FC236}">
                <a16:creationId xmlns:a16="http://schemas.microsoft.com/office/drawing/2014/main" id="{723270C1-8FDC-45EE-8A7D-9B38464DD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027" y="3020267"/>
            <a:ext cx="2756452" cy="3733740"/>
          </a:xfrm>
          <a:prstGeom prst="rect">
            <a:avLst/>
          </a:prstGeom>
        </p:spPr>
      </p:pic>
      <p:sp>
        <p:nvSpPr>
          <p:cNvPr id="9" name="Rectángulo 8">
            <a:extLst>
              <a:ext uri="{FF2B5EF4-FFF2-40B4-BE49-F238E27FC236}">
                <a16:creationId xmlns:a16="http://schemas.microsoft.com/office/drawing/2014/main" id="{657ADE19-5CF3-4D4B-8B67-9F4C1D4D922B}"/>
              </a:ext>
            </a:extLst>
          </p:cNvPr>
          <p:cNvSpPr/>
          <p:nvPr/>
        </p:nvSpPr>
        <p:spPr>
          <a:xfrm>
            <a:off x="1113182" y="3786095"/>
            <a:ext cx="6096000" cy="923330"/>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“turn the heart of the fathers to the children, and the heart of the children to their fathers” (Malachi 4:6) means?</a:t>
            </a:r>
          </a:p>
        </p:txBody>
      </p:sp>
    </p:spTree>
    <p:extLst>
      <p:ext uri="{BB962C8B-B14F-4D97-AF65-F5344CB8AC3E}">
        <p14:creationId xmlns:p14="http://schemas.microsoft.com/office/powerpoint/2010/main" val="419732208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
                                        <p:tgtEl>
                                          <p:spTgt spid="9"/>
                                        </p:tgtEl>
                                      </p:cBhvr>
                                    </p:animEffect>
                                    <p:anim calcmode="lin" valueType="num">
                                      <p:cBhvr>
                                        <p:cTn id="26" dur="400" fill="hold"/>
                                        <p:tgtEl>
                                          <p:spTgt spid="9"/>
                                        </p:tgtEl>
                                        <p:attrNameLst>
                                          <p:attrName>ppt_x</p:attrName>
                                        </p:attrNameLst>
                                      </p:cBhvr>
                                      <p:tavLst>
                                        <p:tav tm="0">
                                          <p:val>
                                            <p:strVal val="#ppt_x"/>
                                          </p:val>
                                        </p:tav>
                                        <p:tav tm="100000">
                                          <p:val>
                                            <p:strVal val="#ppt_x"/>
                                          </p:val>
                                        </p:tav>
                                      </p:tavLst>
                                    </p:anim>
                                    <p:anim calcmode="lin" valueType="num">
                                      <p:cBhvr>
                                        <p:cTn id="27" dur="400" fill="hold"/>
                                        <p:tgtEl>
                                          <p:spTgt spid="9"/>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2" name="Rectángulo 1">
            <a:extLst>
              <a:ext uri="{FF2B5EF4-FFF2-40B4-BE49-F238E27FC236}">
                <a16:creationId xmlns:a16="http://schemas.microsoft.com/office/drawing/2014/main" id="{78A7AD8A-9876-4D55-8597-3877A5E2F7E5}"/>
              </a:ext>
            </a:extLst>
          </p:cNvPr>
          <p:cNvSpPr/>
          <p:nvPr/>
        </p:nvSpPr>
        <p:spPr>
          <a:xfrm>
            <a:off x="3048000" y="953004"/>
            <a:ext cx="6096000" cy="923330"/>
          </a:xfrm>
          <a:prstGeom prst="rect">
            <a:avLst/>
          </a:prstGeom>
        </p:spPr>
        <p:txBody>
          <a:bodyPr>
            <a:spAutoFit/>
          </a:bodyPr>
          <a:lstStyle/>
          <a:p>
            <a:pPr algn="ctr"/>
            <a:r>
              <a:rPr lang="en-US" b="1" dirty="0">
                <a:solidFill>
                  <a:schemeClr val="accent5">
                    <a:lumMod val="75000"/>
                  </a:schemeClr>
                </a:solidFill>
                <a:latin typeface="Arial" panose="020B0604020202020204" pitchFamily="34" charset="0"/>
                <a:cs typeface="Arial" panose="020B0604020202020204" pitchFamily="34" charset="0"/>
              </a:rPr>
              <a:t>“Now, the word </a:t>
            </a:r>
            <a:r>
              <a:rPr lang="en-US" b="1" i="1" dirty="0">
                <a:solidFill>
                  <a:schemeClr val="accent5">
                    <a:lumMod val="75000"/>
                  </a:schemeClr>
                </a:solidFill>
                <a:latin typeface="Arial" panose="020B0604020202020204" pitchFamily="34" charset="0"/>
                <a:cs typeface="Arial" panose="020B0604020202020204" pitchFamily="34" charset="0"/>
              </a:rPr>
              <a:t>turn</a:t>
            </a:r>
            <a:r>
              <a:rPr lang="en-US" b="1" dirty="0">
                <a:solidFill>
                  <a:schemeClr val="accent5">
                    <a:lumMod val="75000"/>
                  </a:schemeClr>
                </a:solidFill>
                <a:latin typeface="Arial" panose="020B0604020202020204" pitchFamily="34" charset="0"/>
                <a:cs typeface="Arial" panose="020B0604020202020204" pitchFamily="34" charset="0"/>
              </a:rPr>
              <a:t> here should be translated </a:t>
            </a:r>
            <a:r>
              <a:rPr lang="en-US" b="1" i="1" dirty="0">
                <a:solidFill>
                  <a:schemeClr val="accent5">
                    <a:lumMod val="75000"/>
                  </a:schemeClr>
                </a:solidFill>
                <a:latin typeface="Arial" panose="020B0604020202020204" pitchFamily="34" charset="0"/>
                <a:cs typeface="Arial" panose="020B0604020202020204" pitchFamily="34" charset="0"/>
              </a:rPr>
              <a:t>bind,</a:t>
            </a:r>
            <a:r>
              <a:rPr lang="en-US" b="1" dirty="0">
                <a:solidFill>
                  <a:schemeClr val="accent5">
                    <a:lumMod val="75000"/>
                  </a:schemeClr>
                </a:solidFill>
                <a:latin typeface="Arial" panose="020B0604020202020204" pitchFamily="34" charset="0"/>
                <a:cs typeface="Arial" panose="020B0604020202020204" pitchFamily="34" charset="0"/>
              </a:rPr>
              <a:t> or seal” (</a:t>
            </a:r>
            <a:r>
              <a:rPr lang="en-US" b="1" i="1" dirty="0">
                <a:solidFill>
                  <a:schemeClr val="accent5">
                    <a:lumMod val="75000"/>
                  </a:schemeClr>
                </a:solidFill>
                <a:latin typeface="Arial" panose="020B0604020202020204" pitchFamily="34" charset="0"/>
                <a:cs typeface="Arial" panose="020B0604020202020204" pitchFamily="34" charset="0"/>
              </a:rPr>
              <a:t>Teachings of Presidents of the Church: Joseph Smith</a:t>
            </a:r>
            <a:r>
              <a:rPr lang="en-US" b="1" dirty="0">
                <a:solidFill>
                  <a:schemeClr val="accent5">
                    <a:lumMod val="75000"/>
                  </a:schemeClr>
                </a:solidFill>
                <a:latin typeface="Arial" panose="020B0604020202020204" pitchFamily="34" charset="0"/>
                <a:cs typeface="Arial" panose="020B0604020202020204" pitchFamily="34" charset="0"/>
              </a:rPr>
              <a:t>[2007], 472).</a:t>
            </a:r>
          </a:p>
        </p:txBody>
      </p:sp>
      <p:sp>
        <p:nvSpPr>
          <p:cNvPr id="4" name="Rectángulo 3">
            <a:extLst>
              <a:ext uri="{FF2B5EF4-FFF2-40B4-BE49-F238E27FC236}">
                <a16:creationId xmlns:a16="http://schemas.microsoft.com/office/drawing/2014/main" id="{E21D6465-D211-48B5-815F-5B6F7BEC2131}"/>
              </a:ext>
            </a:extLst>
          </p:cNvPr>
          <p:cNvSpPr/>
          <p:nvPr/>
        </p:nvSpPr>
        <p:spPr>
          <a:xfrm>
            <a:off x="967348" y="2203101"/>
            <a:ext cx="5070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purpose of the coming of Elijah?</a:t>
            </a:r>
          </a:p>
        </p:txBody>
      </p:sp>
      <p:sp>
        <p:nvSpPr>
          <p:cNvPr id="5" name="Rectángulo 4">
            <a:extLst>
              <a:ext uri="{FF2B5EF4-FFF2-40B4-BE49-F238E27FC236}">
                <a16:creationId xmlns:a16="http://schemas.microsoft.com/office/drawing/2014/main" id="{B8ED0730-3927-4524-9D9F-5C563E1C0B35}"/>
              </a:ext>
            </a:extLst>
          </p:cNvPr>
          <p:cNvSpPr/>
          <p:nvPr/>
        </p:nvSpPr>
        <p:spPr>
          <a:xfrm>
            <a:off x="967348" y="2728867"/>
            <a:ext cx="967414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binding or sealing families together is important to Heavenly Father?</a:t>
            </a:r>
          </a:p>
        </p:txBody>
      </p:sp>
      <p:sp>
        <p:nvSpPr>
          <p:cNvPr id="6" name="Rectángulo 5">
            <a:extLst>
              <a:ext uri="{FF2B5EF4-FFF2-40B4-BE49-F238E27FC236}">
                <a16:creationId xmlns:a16="http://schemas.microsoft.com/office/drawing/2014/main" id="{2393588B-EB4A-45EC-9A2E-7212E87CDC66}"/>
              </a:ext>
            </a:extLst>
          </p:cNvPr>
          <p:cNvSpPr/>
          <p:nvPr/>
        </p:nvSpPr>
        <p:spPr>
          <a:xfrm>
            <a:off x="967349" y="3267596"/>
            <a:ext cx="82296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the prophecy about Elijah in Malachi 4:5-6 been fulfilled?</a:t>
            </a:r>
          </a:p>
        </p:txBody>
      </p:sp>
    </p:spTree>
    <p:extLst>
      <p:ext uri="{BB962C8B-B14F-4D97-AF65-F5344CB8AC3E}">
        <p14:creationId xmlns:p14="http://schemas.microsoft.com/office/powerpoint/2010/main" val="2078458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7CB84C18-6C2D-47F4-BCCA-E6CED6E1864D}"/>
              </a:ext>
            </a:extLst>
          </p:cNvPr>
          <p:cNvSpPr/>
          <p:nvPr/>
        </p:nvSpPr>
        <p:spPr>
          <a:xfrm>
            <a:off x="1000884" y="1355399"/>
            <a:ext cx="9793357" cy="30469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Bahnschrift SemiCondensed" panose="020B0502040204020203" pitchFamily="34" charset="0"/>
                <a:ea typeface="Ebrima" panose="02000000000000000000" pitchFamily="2" charset="0"/>
                <a:cs typeface="Calibri" panose="020F0502020204030204" pitchFamily="34" charset="0"/>
              </a:rPr>
              <a:t>LESSON 160</a:t>
            </a:r>
          </a:p>
        </p:txBody>
      </p:sp>
      <p:sp>
        <p:nvSpPr>
          <p:cNvPr id="2" name="Rectángulo 1">
            <a:extLst>
              <a:ext uri="{FF2B5EF4-FFF2-40B4-BE49-F238E27FC236}">
                <a16:creationId xmlns:a16="http://schemas.microsoft.com/office/drawing/2014/main" id="{4EBF0252-D060-4CF1-86A8-CD1137687D4B}"/>
              </a:ext>
            </a:extLst>
          </p:cNvPr>
          <p:cNvSpPr/>
          <p:nvPr/>
        </p:nvSpPr>
        <p:spPr>
          <a:xfrm>
            <a:off x="1000885" y="783607"/>
            <a:ext cx="5630580" cy="369332"/>
          </a:xfrm>
          <a:prstGeom prst="rect">
            <a:avLst/>
          </a:prstGeom>
        </p:spPr>
        <p:txBody>
          <a:bodyPr wrap="none">
            <a:spAutoFit/>
          </a:bodyPr>
          <a:lstStyle/>
          <a:p>
            <a:r>
              <a:rPr lang="en-US" b="1" i="1" dirty="0">
                <a:solidFill>
                  <a:schemeClr val="bg2">
                    <a:lumMod val="75000"/>
                  </a:schemeClr>
                </a:solidFill>
                <a:latin typeface="Arial" panose="020B0604020202020204" pitchFamily="34" charset="0"/>
                <a:cs typeface="Arial" panose="020B0604020202020204" pitchFamily="34" charset="0"/>
              </a:rPr>
              <a:t>President Henry B. Eyring of the First Presidency.</a:t>
            </a:r>
          </a:p>
        </p:txBody>
      </p:sp>
      <p:sp>
        <p:nvSpPr>
          <p:cNvPr id="4" name="Rectángulo 3">
            <a:extLst>
              <a:ext uri="{FF2B5EF4-FFF2-40B4-BE49-F238E27FC236}">
                <a16:creationId xmlns:a16="http://schemas.microsoft.com/office/drawing/2014/main" id="{CDA6314D-C67C-4FDE-B600-655DB109AB62}"/>
              </a:ext>
            </a:extLst>
          </p:cNvPr>
          <p:cNvSpPr/>
          <p:nvPr/>
        </p:nvSpPr>
        <p:spPr>
          <a:xfrm>
            <a:off x="1000884" y="1355399"/>
            <a:ext cx="9793357" cy="3046988"/>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“Many of your ancestors died never having the chance to accept the gospel and to receive the blessings and promises you have received. …</a:t>
            </a:r>
          </a:p>
          <a:p>
            <a:pPr algn="just" fontAlgn="base"/>
            <a:r>
              <a:rPr lang="en-US" sz="1600" dirty="0">
                <a:solidFill>
                  <a:schemeClr val="bg1"/>
                </a:solidFill>
                <a:latin typeface="Arial" panose="020B0604020202020204" pitchFamily="34" charset="0"/>
                <a:cs typeface="Arial" panose="020B0604020202020204" pitchFamily="34" charset="0"/>
              </a:rPr>
              <a:t>“… There are more temples across the earth than there have ever been. More people in all the world have felt the Spirit of Elijah move them to record the identities and facts of their ancestors’ lives. There are more resources to search out your ancestors than there have ever been in the history of the world. The Lord has poured out knowledge about how to make that information available worldwide through technology that a few years ago would have seemed a miracle. …</a:t>
            </a:r>
          </a:p>
          <a:p>
            <a:pPr algn="just" fontAlgn="base"/>
            <a:r>
              <a:rPr lang="en-US" sz="1600" dirty="0">
                <a:solidFill>
                  <a:schemeClr val="bg1"/>
                </a:solidFill>
                <a:latin typeface="Arial" panose="020B0604020202020204" pitchFamily="34" charset="0"/>
                <a:cs typeface="Arial" panose="020B0604020202020204" pitchFamily="34" charset="0"/>
              </a:rPr>
              <a:t>“… When you were baptized, your ancestors looked down on you with hope. Perhaps after centuries, they rejoiced to see one of their descendants make a covenant to find them and to offer them freedom. In your reunion, you will see in their eyes either gratitude or terrible disappointment. Their hearts are bound to you. Their hope is in your hands. You will have more than your own strength as you choose to labor on to find them” (“Hearts Bound Together,” </a:t>
            </a:r>
            <a:r>
              <a:rPr lang="en-US" sz="1600" i="1" dirty="0">
                <a:solidFill>
                  <a:schemeClr val="bg1"/>
                </a:solidFill>
                <a:latin typeface="Arial" panose="020B0604020202020204" pitchFamily="34" charset="0"/>
                <a:cs typeface="Arial" panose="020B0604020202020204" pitchFamily="34" charset="0"/>
              </a:rPr>
              <a:t>Ensign</a:t>
            </a:r>
            <a:r>
              <a:rPr lang="en-US" sz="1600" dirty="0">
                <a:solidFill>
                  <a:schemeClr val="bg1"/>
                </a:solidFill>
                <a:latin typeface="Arial" panose="020B0604020202020204" pitchFamily="34" charset="0"/>
                <a:cs typeface="Arial" panose="020B0604020202020204" pitchFamily="34" charset="0"/>
              </a:rPr>
              <a:t> or </a:t>
            </a:r>
            <a:r>
              <a:rPr lang="en-US" sz="1600" i="1" dirty="0">
                <a:solidFill>
                  <a:schemeClr val="bg1"/>
                </a:solidFill>
                <a:latin typeface="Arial" panose="020B0604020202020204" pitchFamily="34" charset="0"/>
                <a:cs typeface="Arial" panose="020B0604020202020204" pitchFamily="34" charset="0"/>
              </a:rPr>
              <a:t>Liahona,</a:t>
            </a:r>
            <a:r>
              <a:rPr lang="en-US" sz="1600" dirty="0">
                <a:solidFill>
                  <a:schemeClr val="bg1"/>
                </a:solidFill>
                <a:latin typeface="Arial" panose="020B0604020202020204" pitchFamily="34" charset="0"/>
                <a:cs typeface="Arial" panose="020B0604020202020204" pitchFamily="34" charset="0"/>
              </a:rPr>
              <a:t> May 2005, 77, 79-80).</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E9513B5-543A-4980-927E-9F5EF515794F}"/>
              </a:ext>
            </a:extLst>
          </p:cNvPr>
          <p:cNvSpPr/>
          <p:nvPr/>
        </p:nvSpPr>
        <p:spPr>
          <a:xfrm>
            <a:off x="1000885" y="4604847"/>
            <a:ext cx="68788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our role in binding families together in the last days?</a:t>
            </a:r>
          </a:p>
        </p:txBody>
      </p:sp>
      <p:sp>
        <p:nvSpPr>
          <p:cNvPr id="6" name="Rectángulo 5">
            <a:extLst>
              <a:ext uri="{FF2B5EF4-FFF2-40B4-BE49-F238E27FC236}">
                <a16:creationId xmlns:a16="http://schemas.microsoft.com/office/drawing/2014/main" id="{88BCC951-866C-42A1-B5EA-B0D10A2DEDCF}"/>
              </a:ext>
            </a:extLst>
          </p:cNvPr>
          <p:cNvSpPr/>
          <p:nvPr/>
        </p:nvSpPr>
        <p:spPr>
          <a:xfrm>
            <a:off x="1000884" y="5138916"/>
            <a:ext cx="97933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happen as we fulfill our responsibility to do family history and temple work for our ancestors? </a:t>
            </a:r>
          </a:p>
        </p:txBody>
      </p:sp>
    </p:spTree>
    <p:extLst>
      <p:ext uri="{BB962C8B-B14F-4D97-AF65-F5344CB8AC3E}">
        <p14:creationId xmlns:p14="http://schemas.microsoft.com/office/powerpoint/2010/main" val="12456340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ppt_x</p:attrName>
                                        </p:attrNameLst>
                                      </p:cBhvr>
                                      <p:tavLst>
                                        <p:tav tm="0">
                                          <p:val>
                                            <p:strVal val="#ppt_x+#ppt_w/2"/>
                                          </p:val>
                                        </p:tav>
                                        <p:tav tm="100000">
                                          <p:val>
                                            <p:strVal val="#ppt_x"/>
                                          </p:val>
                                        </p:tav>
                                      </p:tavLst>
                                    </p:anim>
                                    <p:anim calcmode="lin" valueType="num">
                                      <p:cBhvr>
                                        <p:cTn id="8" dur="1250" fill="hold"/>
                                        <p:tgtEl>
                                          <p:spTgt spid="7"/>
                                        </p:tgtEl>
                                        <p:attrNameLst>
                                          <p:attrName>ppt_y</p:attrName>
                                        </p:attrNameLst>
                                      </p:cBhvr>
                                      <p:tavLst>
                                        <p:tav tm="0">
                                          <p:val>
                                            <p:strVal val="#ppt_y"/>
                                          </p:val>
                                        </p:tav>
                                        <p:tav tm="100000">
                                          <p:val>
                                            <p:strVal val="#ppt_y"/>
                                          </p:val>
                                        </p:tav>
                                      </p:tavLst>
                                    </p:anim>
                                    <p:anim calcmode="lin" valueType="num">
                                      <p:cBhvr>
                                        <p:cTn id="9" dur="1250" fill="hold"/>
                                        <p:tgtEl>
                                          <p:spTgt spid="7"/>
                                        </p:tgtEl>
                                        <p:attrNameLst>
                                          <p:attrName>ppt_w</p:attrName>
                                        </p:attrNameLst>
                                      </p:cBhvr>
                                      <p:tavLst>
                                        <p:tav tm="0">
                                          <p:val>
                                            <p:fltVal val="0"/>
                                          </p:val>
                                        </p:tav>
                                        <p:tav tm="100000">
                                          <p:val>
                                            <p:strVal val="#ppt_w"/>
                                          </p:val>
                                        </p:tav>
                                      </p:tavLst>
                                    </p:anim>
                                    <p:anim calcmode="lin" valueType="num">
                                      <p:cBhvr>
                                        <p:cTn id="10" dur="1250" fill="hold"/>
                                        <p:tgtEl>
                                          <p:spTgt spid="7"/>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250" fill="hold"/>
                                        <p:tgtEl>
                                          <p:spTgt spid="4"/>
                                        </p:tgtEl>
                                        <p:attrNameLst>
                                          <p:attrName>ppt_x</p:attrName>
                                        </p:attrNameLst>
                                      </p:cBhvr>
                                      <p:tavLst>
                                        <p:tav tm="0">
                                          <p:val>
                                            <p:strVal val="#ppt_x+#ppt_w/2"/>
                                          </p:val>
                                        </p:tav>
                                        <p:tav tm="100000">
                                          <p:val>
                                            <p:strVal val="#ppt_x"/>
                                          </p:val>
                                        </p:tav>
                                      </p:tavLst>
                                    </p:anim>
                                    <p:anim calcmode="lin" valueType="num">
                                      <p:cBhvr>
                                        <p:cTn id="14" dur="1250" fill="hold"/>
                                        <p:tgtEl>
                                          <p:spTgt spid="4"/>
                                        </p:tgtEl>
                                        <p:attrNameLst>
                                          <p:attrName>ppt_y</p:attrName>
                                        </p:attrNameLst>
                                      </p:cBhvr>
                                      <p:tavLst>
                                        <p:tav tm="0">
                                          <p:val>
                                            <p:strVal val="#ppt_y"/>
                                          </p:val>
                                        </p:tav>
                                        <p:tav tm="100000">
                                          <p:val>
                                            <p:strVal val="#ppt_y"/>
                                          </p:val>
                                        </p:tav>
                                      </p:tavLst>
                                    </p:anim>
                                    <p:anim calcmode="lin" valueType="num">
                                      <p:cBhvr>
                                        <p:cTn id="15" dur="1250" fill="hold"/>
                                        <p:tgtEl>
                                          <p:spTgt spid="4"/>
                                        </p:tgtEl>
                                        <p:attrNameLst>
                                          <p:attrName>ppt_w</p:attrName>
                                        </p:attrNameLst>
                                      </p:cBhvr>
                                      <p:tavLst>
                                        <p:tav tm="0">
                                          <p:val>
                                            <p:fltVal val="0"/>
                                          </p:val>
                                        </p:tav>
                                        <p:tav tm="100000">
                                          <p:val>
                                            <p:strVal val="#ppt_w"/>
                                          </p:val>
                                        </p:tav>
                                      </p:tavLst>
                                    </p:anim>
                                    <p:anim calcmode="lin" valueType="num">
                                      <p:cBhvr>
                                        <p:cTn id="16" dur="12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576</Words>
  <Application>Microsoft Office PowerPoint</Application>
  <PresentationFormat>Panorámica</PresentationFormat>
  <Paragraphs>53</Paragraphs>
  <Slides>11</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Arial</vt:lpstr>
      <vt:lpstr>Bahnschrift Light SemiCondensed</vt:lpstr>
      <vt:lpstr>Bahnschrift SemiCondensed</vt:lpstr>
      <vt:lpstr>Calibri</vt:lpstr>
      <vt:lpstr>Cambria</vt:lpstr>
      <vt:lpstr>Century Gothic</vt:lpstr>
      <vt:lpstr>McKayldsLat-Regular</vt:lpstr>
      <vt:lpstr>Rockwell</vt:lpstr>
      <vt:lpstr>Tahoma</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5333</cp:revision>
  <dcterms:created xsi:type="dcterms:W3CDTF">2018-08-29T04:26:39Z</dcterms:created>
  <dcterms:modified xsi:type="dcterms:W3CDTF">2019-06-20T08:52:06Z</dcterms:modified>
</cp:coreProperties>
</file>