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56" r:id="rId3"/>
    <p:sldId id="441" r:id="rId4"/>
    <p:sldId id="442" r:id="rId5"/>
    <p:sldId id="443" r:id="rId6"/>
    <p:sldId id="444" r:id="rId7"/>
    <p:sldId id="445" r:id="rId8"/>
    <p:sldId id="446" r:id="rId9"/>
    <p:sldId id="447" r:id="rId10"/>
    <p:sldId id="448" r:id="rId11"/>
    <p:sldId id="450" r:id="rId12"/>
    <p:sldId id="44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C7E9"/>
    <a:srgbClr val="D88028"/>
    <a:srgbClr val="6F7CBF"/>
    <a:srgbClr val="B9DF63"/>
    <a:srgbClr val="D6E513"/>
    <a:srgbClr val="4D6F0F"/>
    <a:srgbClr val="FFD757"/>
    <a:srgbClr val="E97159"/>
    <a:srgbClr val="6372D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biblioguero.blogspot.com/2011/12/que-es-el-diezm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7000"/>
            <a:lum/>
            <a:extLst>
              <a:ext uri="{837473B0-CC2E-450A-ABE3-18F120FF3D39}">
                <a1611:picAttrSrcUrl xmlns:a1611="http://schemas.microsoft.com/office/drawing/2016/11/main" r:id="rId20"/>
              </a:ext>
            </a:extLst>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OfcMrmleaG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FDC56149-793A-4098-901C-F05BB66B009E}"/>
              </a:ext>
            </a:extLst>
          </p:cNvPr>
          <p:cNvSpPr/>
          <p:nvPr/>
        </p:nvSpPr>
        <p:spPr>
          <a:xfrm>
            <a:off x="1113182" y="968273"/>
            <a:ext cx="189026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Malachi 3:13-18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B575135-EF0F-46FA-81B1-D8962F3F3E57}"/>
              </a:ext>
            </a:extLst>
          </p:cNvPr>
          <p:cNvSpPr/>
          <p:nvPr/>
        </p:nvSpPr>
        <p:spPr>
          <a:xfrm>
            <a:off x="1934219" y="2767280"/>
            <a:ext cx="8323561" cy="1323439"/>
          </a:xfrm>
          <a:prstGeom prst="rect">
            <a:avLst/>
          </a:prstGeom>
        </p:spPr>
        <p:txBody>
          <a:bodyPr wrap="none">
            <a:spAutoFit/>
          </a:bodyPr>
          <a:lstStyle/>
          <a:p>
            <a:pPr algn="ctr"/>
            <a:r>
              <a:rPr lang="en-US" sz="4000" dirty="0">
                <a:solidFill>
                  <a:schemeClr val="accent3">
                    <a:lumMod val="50000"/>
                  </a:schemeClr>
                </a:solidFill>
                <a:latin typeface="ZoramldsLat-Regular"/>
              </a:rPr>
              <a:t>“The Lord explains why it is not vain to </a:t>
            </a:r>
          </a:p>
          <a:p>
            <a:pPr algn="ctr"/>
            <a:r>
              <a:rPr lang="en-US" sz="4000" dirty="0">
                <a:solidFill>
                  <a:schemeClr val="accent3">
                    <a:lumMod val="50000"/>
                  </a:schemeClr>
                </a:solidFill>
                <a:latin typeface="ZoramldsLat-Regular"/>
              </a:rPr>
              <a:t>serve Him”</a:t>
            </a:r>
            <a:endParaRPr lang="en-US" sz="4000" dirty="0">
              <a:solidFill>
                <a:schemeClr val="accent3">
                  <a:lumMod val="50000"/>
                </a:schemeClr>
              </a:solidFill>
            </a:endParaRPr>
          </a:p>
        </p:txBody>
      </p:sp>
    </p:spTree>
    <p:extLst>
      <p:ext uri="{BB962C8B-B14F-4D97-AF65-F5344CB8AC3E}">
        <p14:creationId xmlns:p14="http://schemas.microsoft.com/office/powerpoint/2010/main" val="749807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DE1644A-6626-409D-B0A7-C69C068A6BFF}"/>
              </a:ext>
            </a:extLst>
          </p:cNvPr>
          <p:cNvSpPr/>
          <p:nvPr/>
        </p:nvSpPr>
        <p:spPr>
          <a:xfrm>
            <a:off x="1121634" y="783607"/>
            <a:ext cx="1881808" cy="62112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BA95DBFC-3FB8-40E0-AD6F-FDF177FF4C65}"/>
              </a:ext>
            </a:extLst>
          </p:cNvPr>
          <p:cNvSpPr/>
          <p:nvPr/>
        </p:nvSpPr>
        <p:spPr>
          <a:xfrm>
            <a:off x="1113181" y="1152939"/>
            <a:ext cx="9713843" cy="144460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4E154CDF-59B7-42EC-A73D-CDD6E7A3B885}"/>
              </a:ext>
            </a:extLst>
          </p:cNvPr>
          <p:cNvSpPr/>
          <p:nvPr/>
        </p:nvSpPr>
        <p:spPr>
          <a:xfrm>
            <a:off x="1113182" y="783607"/>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Malachi 3:16-17</a:t>
            </a:r>
          </a:p>
        </p:txBody>
      </p:sp>
      <p:sp>
        <p:nvSpPr>
          <p:cNvPr id="4" name="Rectángulo 3">
            <a:extLst>
              <a:ext uri="{FF2B5EF4-FFF2-40B4-BE49-F238E27FC236}">
                <a16:creationId xmlns:a16="http://schemas.microsoft.com/office/drawing/2014/main" id="{79155C32-B97A-4BD9-832A-5BE28E03588E}"/>
              </a:ext>
            </a:extLst>
          </p:cNvPr>
          <p:cNvSpPr/>
          <p:nvPr/>
        </p:nvSpPr>
        <p:spPr>
          <a:xfrm>
            <a:off x="1113182" y="1086679"/>
            <a:ext cx="971384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Then they that feared the Lord spake often one to another: and the Lord hearkened, and heard it, and a book of remembrance was written before him for them that feared the Lord, and that thought upon his name.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they shall be mine, saith the Lord of hosts, in that day when I make up my jewels; and I will spare them, as a man spareth his own son that serveth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209725E-A844-442E-B265-5F7A0556A409}"/>
              </a:ext>
            </a:extLst>
          </p:cNvPr>
          <p:cNvSpPr/>
          <p:nvPr/>
        </p:nvSpPr>
        <p:spPr>
          <a:xfrm>
            <a:off x="1113181" y="2833655"/>
            <a:ext cx="958132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the Lord refer to those whose names are written in this book of remembrance?</a:t>
            </a:r>
          </a:p>
        </p:txBody>
      </p:sp>
      <p:sp>
        <p:nvSpPr>
          <p:cNvPr id="6" name="Rectángulo 5">
            <a:extLst>
              <a:ext uri="{FF2B5EF4-FFF2-40B4-BE49-F238E27FC236}">
                <a16:creationId xmlns:a16="http://schemas.microsoft.com/office/drawing/2014/main" id="{924DBE22-08C3-4D34-BD6B-170D92AD24D1}"/>
              </a:ext>
            </a:extLst>
          </p:cNvPr>
          <p:cNvSpPr/>
          <p:nvPr/>
        </p:nvSpPr>
        <p:spPr>
          <a:xfrm>
            <a:off x="1113181" y="3490785"/>
            <a:ext cx="9713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these verses help us understand why it is important to be faithful even when it doesn’t appear to be worth it?</a:t>
            </a:r>
          </a:p>
        </p:txBody>
      </p:sp>
    </p:spTree>
    <p:extLst>
      <p:ext uri="{BB962C8B-B14F-4D97-AF65-F5344CB8AC3E}">
        <p14:creationId xmlns:p14="http://schemas.microsoft.com/office/powerpoint/2010/main" val="23630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pic>
        <p:nvPicPr>
          <p:cNvPr id="2" name="Elementos multimedia en línea 1" title="The Law of Tithing">
            <a:hlinkClick r:id="" action="ppaction://media"/>
            <a:extLst>
              <a:ext uri="{FF2B5EF4-FFF2-40B4-BE49-F238E27FC236}">
                <a16:creationId xmlns:a16="http://schemas.microsoft.com/office/drawing/2014/main" id="{DF6E9D44-39EA-476E-ACEB-006F4C8EEB58}"/>
              </a:ext>
            </a:extLst>
          </p:cNvPr>
          <p:cNvPicPr>
            <a:picLocks noRot="1" noChangeAspect="1"/>
          </p:cNvPicPr>
          <p:nvPr>
            <a:videoFile r:link="rId1"/>
          </p:nvPr>
        </p:nvPicPr>
        <p:blipFill>
          <a:blip r:embed="rId3"/>
          <a:stretch>
            <a:fillRect/>
          </a:stretch>
        </p:blipFill>
        <p:spPr>
          <a:xfrm>
            <a:off x="2260231" y="1263927"/>
            <a:ext cx="8142725" cy="45802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03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AEC4DAEC-5658-44A4-93CB-1A53E80C9A74}"/>
              </a:ext>
            </a:extLst>
          </p:cNvPr>
          <p:cNvSpPr/>
          <p:nvPr/>
        </p:nvSpPr>
        <p:spPr>
          <a:xfrm>
            <a:off x="4447952" y="2921168"/>
            <a:ext cx="3296095" cy="1015663"/>
          </a:xfrm>
          <a:prstGeom prst="rect">
            <a:avLst/>
          </a:prstGeom>
        </p:spPr>
        <p:txBody>
          <a:bodyPr wrap="none">
            <a:spAutoFit/>
          </a:bodyPr>
          <a:lstStyle/>
          <a:p>
            <a:pPr fontAlgn="base"/>
            <a:r>
              <a:rPr lang="en-US" sz="6000" b="1" dirty="0">
                <a:solidFill>
                  <a:schemeClr val="accent1">
                    <a:lumMod val="75000"/>
                  </a:schemeClr>
                </a:solidFill>
                <a:latin typeface="ZoramldsLat-Bold"/>
              </a:rPr>
              <a:t>Malachi 3</a:t>
            </a:r>
            <a:endParaRPr lang="en-US" sz="6000" b="1" i="0" dirty="0">
              <a:solidFill>
                <a:schemeClr val="accent1">
                  <a:lumMod val="75000"/>
                </a:schemeClr>
              </a:solidFill>
              <a:effectLst/>
              <a:latin typeface="ZoramldsLat-Bold"/>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5" name="Rectángulo 4">
            <a:extLst>
              <a:ext uri="{FF2B5EF4-FFF2-40B4-BE49-F238E27FC236}">
                <a16:creationId xmlns:a16="http://schemas.microsoft.com/office/drawing/2014/main" id="{43B25FAC-0BD3-40F0-AB6F-7D1CBAFD38E6}"/>
              </a:ext>
            </a:extLst>
          </p:cNvPr>
          <p:cNvSpPr/>
          <p:nvPr/>
        </p:nvSpPr>
        <p:spPr>
          <a:xfrm>
            <a:off x="1113182" y="968273"/>
            <a:ext cx="1484702" cy="369332"/>
          </a:xfrm>
          <a:prstGeom prst="rect">
            <a:avLst/>
          </a:prstGeom>
        </p:spPr>
        <p:txBody>
          <a:bodyPr wrap="none">
            <a:spAutoFit/>
          </a:bodyPr>
          <a:lstStyle/>
          <a:p>
            <a:pPr fontAlgn="base"/>
            <a:r>
              <a:rPr lang="en-US" b="1" dirty="0">
                <a:solidFill>
                  <a:schemeClr val="bg1"/>
                </a:solidFill>
                <a:latin typeface="ZoramldsLat-Bold"/>
              </a:rPr>
              <a:t>Malachi 3:1-6</a:t>
            </a:r>
            <a:endParaRPr lang="en-US" b="1" i="0" dirty="0">
              <a:solidFill>
                <a:schemeClr val="bg1"/>
              </a:solidFill>
              <a:effectLst/>
              <a:latin typeface="ZoramldsLat-Bold"/>
            </a:endParaRPr>
          </a:p>
        </p:txBody>
      </p:sp>
      <p:sp>
        <p:nvSpPr>
          <p:cNvPr id="6" name="Rectángulo 5">
            <a:extLst>
              <a:ext uri="{FF2B5EF4-FFF2-40B4-BE49-F238E27FC236}">
                <a16:creationId xmlns:a16="http://schemas.microsoft.com/office/drawing/2014/main" id="{2E242AED-97C7-4638-B154-64FAAEC98DBC}"/>
              </a:ext>
            </a:extLst>
          </p:cNvPr>
          <p:cNvSpPr/>
          <p:nvPr/>
        </p:nvSpPr>
        <p:spPr>
          <a:xfrm>
            <a:off x="3048000" y="2274838"/>
            <a:ext cx="6096000" cy="2308324"/>
          </a:xfrm>
          <a:prstGeom prst="rect">
            <a:avLst/>
          </a:prstGeom>
        </p:spPr>
        <p:txBody>
          <a:bodyPr>
            <a:spAutoFit/>
          </a:bodyPr>
          <a:lstStyle/>
          <a:p>
            <a:pPr algn="ctr"/>
            <a:r>
              <a:rPr lang="en-US" sz="4800" dirty="0">
                <a:solidFill>
                  <a:schemeClr val="accent4">
                    <a:lumMod val="50000"/>
                  </a:schemeClr>
                </a:solidFill>
                <a:latin typeface="ZoramldsLat-Regular"/>
              </a:rPr>
              <a:t>“Malachi prophesies concerning the Second </a:t>
            </a:r>
          </a:p>
          <a:p>
            <a:pPr algn="ctr"/>
            <a:r>
              <a:rPr lang="en-US" sz="4800" dirty="0">
                <a:solidFill>
                  <a:schemeClr val="accent4">
                    <a:lumMod val="50000"/>
                  </a:schemeClr>
                </a:solidFill>
                <a:latin typeface="ZoramldsLat-Regular"/>
              </a:rPr>
              <a:t>Coming of Jesus Christ”</a:t>
            </a:r>
            <a:endParaRPr lang="en-US" sz="4800" dirty="0">
              <a:solidFill>
                <a:schemeClr val="accent4">
                  <a:lumMod val="50000"/>
                </a:schemeClr>
              </a:solidFill>
            </a:endParaRPr>
          </a:p>
        </p:txBody>
      </p:sp>
    </p:spTree>
    <p:extLst>
      <p:ext uri="{BB962C8B-B14F-4D97-AF65-F5344CB8AC3E}">
        <p14:creationId xmlns:p14="http://schemas.microsoft.com/office/powerpoint/2010/main" val="210423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7DD6D-00C8-4028-88C9-BD4BC3364FA0}"/>
              </a:ext>
            </a:extLst>
          </p:cNvPr>
          <p:cNvSpPr/>
          <p:nvPr/>
        </p:nvSpPr>
        <p:spPr>
          <a:xfrm>
            <a:off x="981013" y="1008323"/>
            <a:ext cx="1633781" cy="62112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22EEC91-8405-4820-AE8F-73E6C1739F95}"/>
              </a:ext>
            </a:extLst>
          </p:cNvPr>
          <p:cNvSpPr/>
          <p:nvPr/>
        </p:nvSpPr>
        <p:spPr>
          <a:xfrm>
            <a:off x="981013" y="1366073"/>
            <a:ext cx="9899022" cy="80670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A33B0CEC-D7BA-403E-8814-A24CA844AD9B}"/>
              </a:ext>
            </a:extLst>
          </p:cNvPr>
          <p:cNvSpPr/>
          <p:nvPr/>
        </p:nvSpPr>
        <p:spPr>
          <a:xfrm>
            <a:off x="941103" y="968273"/>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Malachi 1:1-2</a:t>
            </a:r>
          </a:p>
        </p:txBody>
      </p:sp>
      <p:sp>
        <p:nvSpPr>
          <p:cNvPr id="4" name="Rectángulo 3">
            <a:extLst>
              <a:ext uri="{FF2B5EF4-FFF2-40B4-BE49-F238E27FC236}">
                <a16:creationId xmlns:a16="http://schemas.microsoft.com/office/drawing/2014/main" id="{C2551B93-D757-44F9-B4CD-A7E2C7D35B23}"/>
              </a:ext>
            </a:extLst>
          </p:cNvPr>
          <p:cNvSpPr/>
          <p:nvPr/>
        </p:nvSpPr>
        <p:spPr>
          <a:xfrm>
            <a:off x="941103" y="1337605"/>
            <a:ext cx="9938932"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burden of the word of the Lord to Israel by Malachi.</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I have loved you, saith the Lord. Yet ye say, Wherein hast thou loved us? Was not Esau Jacob’s brother? saith the Lord: yet I loved Jacob,</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AC577D1-1CFA-48EE-BFA7-351978A9247D}"/>
              </a:ext>
            </a:extLst>
          </p:cNvPr>
          <p:cNvSpPr/>
          <p:nvPr/>
        </p:nvSpPr>
        <p:spPr>
          <a:xfrm>
            <a:off x="981014" y="2321004"/>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title refers to Jesus Christ in verse 1?</a:t>
            </a:r>
          </a:p>
        </p:txBody>
      </p:sp>
      <p:sp>
        <p:nvSpPr>
          <p:cNvPr id="6" name="Rectángulo 5">
            <a:extLst>
              <a:ext uri="{FF2B5EF4-FFF2-40B4-BE49-F238E27FC236}">
                <a16:creationId xmlns:a16="http://schemas.microsoft.com/office/drawing/2014/main" id="{5176A257-3E5B-4690-AB51-0CBCAB2672CF}"/>
              </a:ext>
            </a:extLst>
          </p:cNvPr>
          <p:cNvSpPr/>
          <p:nvPr/>
        </p:nvSpPr>
        <p:spPr>
          <a:xfrm>
            <a:off x="981014" y="2782669"/>
            <a:ext cx="676339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questions asked in verse 2? </a:t>
            </a:r>
          </a:p>
        </p:txBody>
      </p:sp>
      <p:sp>
        <p:nvSpPr>
          <p:cNvPr id="7" name="Rectángulo 6">
            <a:extLst>
              <a:ext uri="{FF2B5EF4-FFF2-40B4-BE49-F238E27FC236}">
                <a16:creationId xmlns:a16="http://schemas.microsoft.com/office/drawing/2014/main" id="{2794FC1E-DE02-409D-AA94-799C0982F7AF}"/>
              </a:ext>
            </a:extLst>
          </p:cNvPr>
          <p:cNvSpPr/>
          <p:nvPr/>
        </p:nvSpPr>
        <p:spPr>
          <a:xfrm>
            <a:off x="4480365" y="3300226"/>
            <a:ext cx="3451907" cy="400110"/>
          </a:xfrm>
          <a:prstGeom prst="rect">
            <a:avLst/>
          </a:prstGeom>
        </p:spPr>
        <p:txBody>
          <a:bodyPr wrap="none">
            <a:spAutoFit/>
          </a:bodyPr>
          <a:lstStyle/>
          <a:p>
            <a:pPr algn="just"/>
            <a:r>
              <a:rPr lang="en-US" sz="2000" i="1" dirty="0">
                <a:solidFill>
                  <a:schemeClr val="accent1"/>
                </a:solidFill>
                <a:latin typeface="Arial" panose="020B0604020202020204" pitchFamily="34" charset="0"/>
                <a:cs typeface="Arial" panose="020B0604020202020204" pitchFamily="34" charset="0"/>
              </a:rPr>
              <a:t>refiner’s fire</a:t>
            </a:r>
            <a:r>
              <a:rPr lang="en-US" sz="2000" dirty="0">
                <a:solidFill>
                  <a:schemeClr val="accent1"/>
                </a:solidFill>
                <a:latin typeface="Arial" panose="020B0604020202020204" pitchFamily="34" charset="0"/>
                <a:cs typeface="Arial" panose="020B0604020202020204" pitchFamily="34" charset="0"/>
              </a:rPr>
              <a:t> and </a:t>
            </a:r>
            <a:r>
              <a:rPr lang="en-US" sz="2000" i="1" dirty="0">
                <a:solidFill>
                  <a:schemeClr val="accent1"/>
                </a:solidFill>
                <a:latin typeface="Arial" panose="020B0604020202020204" pitchFamily="34" charset="0"/>
                <a:cs typeface="Arial" panose="020B0604020202020204" pitchFamily="34" charset="0"/>
              </a:rPr>
              <a:t>fullers’ soap</a:t>
            </a:r>
            <a:endParaRPr lang="en-US" sz="2000" dirty="0">
              <a:solidFill>
                <a:schemeClr val="accent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B8EDC42-06FA-449F-8B57-D7835BA0389A}"/>
              </a:ext>
            </a:extLst>
          </p:cNvPr>
          <p:cNvSpPr/>
          <p:nvPr/>
        </p:nvSpPr>
        <p:spPr>
          <a:xfrm>
            <a:off x="981013" y="3923472"/>
            <a:ext cx="60324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do we need to be ready for the Second Coming?</a:t>
            </a:r>
          </a:p>
        </p:txBody>
      </p:sp>
      <p:sp>
        <p:nvSpPr>
          <p:cNvPr id="9" name="Rectángulo 8">
            <a:extLst>
              <a:ext uri="{FF2B5EF4-FFF2-40B4-BE49-F238E27FC236}">
                <a16:creationId xmlns:a16="http://schemas.microsoft.com/office/drawing/2014/main" id="{BA1FC866-F5C0-4AB6-B743-DBBF67891FB6}"/>
              </a:ext>
            </a:extLst>
          </p:cNvPr>
          <p:cNvSpPr/>
          <p:nvPr/>
        </p:nvSpPr>
        <p:spPr>
          <a:xfrm>
            <a:off x="981013" y="4554961"/>
            <a:ext cx="92761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Jesus Christ is like a refiner’s fire or fullers’ soap?</a:t>
            </a:r>
          </a:p>
        </p:txBody>
      </p:sp>
    </p:spTree>
    <p:extLst>
      <p:ext uri="{BB962C8B-B14F-4D97-AF65-F5344CB8AC3E}">
        <p14:creationId xmlns:p14="http://schemas.microsoft.com/office/powerpoint/2010/main" val="175068626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0" fill="hold"/>
                                        <p:tgtEl>
                                          <p:spTgt spid="8"/>
                                        </p:tgtEl>
                                        <p:attrNameLst>
                                          <p:attrName>ppt_w</p:attrName>
                                        </p:attrNameLst>
                                      </p:cBhvr>
                                      <p:tavLst>
                                        <p:tav tm="0" fmla="#ppt_w*sin(2.5*pi*$)">
                                          <p:val>
                                            <p:fltVal val="0"/>
                                          </p:val>
                                        </p:tav>
                                        <p:tav tm="100000">
                                          <p:val>
                                            <p:fltVal val="1"/>
                                          </p:val>
                                        </p:tav>
                                      </p:tavLst>
                                    </p:anim>
                                    <p:anim calcmode="lin" valueType="num">
                                      <p:cBhvr>
                                        <p:cTn id="26"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0DCE97E-9FE2-4878-B5BA-FE8DE92E9832}"/>
              </a:ext>
            </a:extLst>
          </p:cNvPr>
          <p:cNvSpPr/>
          <p:nvPr/>
        </p:nvSpPr>
        <p:spPr>
          <a:xfrm>
            <a:off x="1113181" y="4067250"/>
            <a:ext cx="61777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prepared the way for the Messiah’s first coming? </a:t>
            </a:r>
          </a:p>
        </p:txBody>
      </p:sp>
      <p:sp>
        <p:nvSpPr>
          <p:cNvPr id="12" name="Diagrama de flujo: datos almacenados 11">
            <a:extLst>
              <a:ext uri="{FF2B5EF4-FFF2-40B4-BE49-F238E27FC236}">
                <a16:creationId xmlns:a16="http://schemas.microsoft.com/office/drawing/2014/main" id="{F5691ABE-4CEA-4C1D-B743-550284008232}"/>
              </a:ext>
            </a:extLst>
          </p:cNvPr>
          <p:cNvSpPr/>
          <p:nvPr/>
        </p:nvSpPr>
        <p:spPr>
          <a:xfrm rot="10800000">
            <a:off x="-185531" y="1271896"/>
            <a:ext cx="11396870" cy="1285499"/>
          </a:xfrm>
          <a:prstGeom prst="flowChartOnlineStorag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grama de flujo: datos almacenados 10">
            <a:extLst>
              <a:ext uri="{FF2B5EF4-FFF2-40B4-BE49-F238E27FC236}">
                <a16:creationId xmlns:a16="http://schemas.microsoft.com/office/drawing/2014/main" id="{72B78C0C-3D48-48ED-ABE0-1D894B33FB27}"/>
              </a:ext>
            </a:extLst>
          </p:cNvPr>
          <p:cNvSpPr/>
          <p:nvPr/>
        </p:nvSpPr>
        <p:spPr>
          <a:xfrm>
            <a:off x="1200976" y="2603440"/>
            <a:ext cx="10860155" cy="1285499"/>
          </a:xfrm>
          <a:prstGeom prst="flowChartOnlineStorag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E51B41D7-B55E-4525-ADDC-BD813D3E7084}"/>
              </a:ext>
            </a:extLst>
          </p:cNvPr>
          <p:cNvSpPr/>
          <p:nvPr/>
        </p:nvSpPr>
        <p:spPr>
          <a:xfrm>
            <a:off x="1113182" y="829773"/>
            <a:ext cx="6652592" cy="369332"/>
          </a:xfrm>
          <a:prstGeom prst="rect">
            <a:avLst/>
          </a:prstGeom>
        </p:spPr>
        <p:txBody>
          <a:bodyPr wrap="square">
            <a:spAutoFit/>
          </a:bodyPr>
          <a:lstStyle/>
          <a:p>
            <a:pPr algn="just"/>
            <a:r>
              <a:rPr lang="en-US" b="1" i="1" dirty="0">
                <a:solidFill>
                  <a:schemeClr val="bg2">
                    <a:lumMod val="75000"/>
                  </a:schemeClr>
                </a:solidFill>
                <a:latin typeface="McKayldsLat-Regular"/>
              </a:rPr>
              <a:t>Elder Bruce R. McConkie of the Quorum of the Twelve Apostles:</a:t>
            </a:r>
            <a:endParaRPr lang="en-US" b="1" i="1" dirty="0">
              <a:solidFill>
                <a:schemeClr val="bg2">
                  <a:lumMod val="75000"/>
                </a:schemeClr>
              </a:solidFill>
            </a:endParaRPr>
          </a:p>
        </p:txBody>
      </p:sp>
      <p:sp>
        <p:nvSpPr>
          <p:cNvPr id="4" name="Rectángulo 3">
            <a:extLst>
              <a:ext uri="{FF2B5EF4-FFF2-40B4-BE49-F238E27FC236}">
                <a16:creationId xmlns:a16="http://schemas.microsoft.com/office/drawing/2014/main" id="{3A70D57C-DD5C-4BF0-BB26-FEA663A0E664}"/>
              </a:ext>
            </a:extLst>
          </p:cNvPr>
          <p:cNvSpPr/>
          <p:nvPr/>
        </p:nvSpPr>
        <p:spPr>
          <a:xfrm>
            <a:off x="1439517" y="1330441"/>
            <a:ext cx="9312965" cy="1200329"/>
          </a:xfrm>
          <a:prstGeom prst="rect">
            <a:avLst/>
          </a:prstGeom>
        </p:spPr>
        <p:txBody>
          <a:bodyPr wrap="square">
            <a:spAutoFit/>
          </a:bodyPr>
          <a:lstStyle/>
          <a:p>
            <a:pPr algn="ctr"/>
            <a:r>
              <a:rPr lang="en-US" dirty="0">
                <a:solidFill>
                  <a:schemeClr val="accent1"/>
                </a:solidFill>
                <a:latin typeface="Franklin Gothic Medium" panose="020B0603020102020204" pitchFamily="34" charset="0"/>
              </a:rPr>
              <a:t>“The fierce flames, the fervent heat, the burning fires of the Second Coming that destroy the wicked shall also cleanse the righteous. … Evil and sin and dross will be burned out of their souls because they qualify to abide the day” (</a:t>
            </a:r>
            <a:r>
              <a:rPr lang="en-US" i="1" dirty="0">
                <a:solidFill>
                  <a:schemeClr val="accent1"/>
                </a:solidFill>
                <a:latin typeface="Franklin Gothic Medium" panose="020B0603020102020204" pitchFamily="34" charset="0"/>
              </a:rPr>
              <a:t>The Millennial Messiah: The Second Coming of the Son of Man</a:t>
            </a:r>
            <a:r>
              <a:rPr lang="en-US" dirty="0">
                <a:solidFill>
                  <a:schemeClr val="accent1"/>
                </a:solidFill>
                <a:latin typeface="Franklin Gothic Medium" panose="020B0603020102020204" pitchFamily="34" charset="0"/>
              </a:rPr>
              <a:t> [1982], 543–44).</a:t>
            </a:r>
          </a:p>
        </p:txBody>
      </p:sp>
      <p:sp>
        <p:nvSpPr>
          <p:cNvPr id="5" name="Rectángulo 4">
            <a:extLst>
              <a:ext uri="{FF2B5EF4-FFF2-40B4-BE49-F238E27FC236}">
                <a16:creationId xmlns:a16="http://schemas.microsoft.com/office/drawing/2014/main" id="{9876DD6C-375D-4C30-A559-65BFD923D3EA}"/>
              </a:ext>
            </a:extLst>
          </p:cNvPr>
          <p:cNvSpPr/>
          <p:nvPr/>
        </p:nvSpPr>
        <p:spPr>
          <a:xfrm>
            <a:off x="1676398" y="2662106"/>
            <a:ext cx="8839201" cy="1200329"/>
          </a:xfrm>
          <a:prstGeom prst="rect">
            <a:avLst/>
          </a:prstGeom>
        </p:spPr>
        <p:txBody>
          <a:bodyPr wrap="square">
            <a:spAutoFit/>
          </a:bodyPr>
          <a:lstStyle/>
          <a:p>
            <a:pPr algn="ctr"/>
            <a:r>
              <a:rPr lang="en-US" i="1" dirty="0">
                <a:solidFill>
                  <a:schemeClr val="accent1"/>
                </a:solidFill>
                <a:latin typeface="Franklin Gothic Medium" panose="020B0603020102020204" pitchFamily="34" charset="0"/>
                <a:cs typeface="Arial" panose="020B0604020202020204" pitchFamily="34" charset="0"/>
              </a:rPr>
              <a:t>“John the Baptist did this very thing in the meridian of time, but it remained for Joseph Smith to perform the glorious work in our day. He is the latter-day messenger who was sent to restore the gospel, which itself prepares a people for the return of the Lord” (A New Witness for the Articles of Faith [1985], 629).</a:t>
            </a:r>
          </a:p>
        </p:txBody>
      </p:sp>
      <p:sp>
        <p:nvSpPr>
          <p:cNvPr id="8" name="Rectángulo 7">
            <a:extLst>
              <a:ext uri="{FF2B5EF4-FFF2-40B4-BE49-F238E27FC236}">
                <a16:creationId xmlns:a16="http://schemas.microsoft.com/office/drawing/2014/main" id="{2DBEEE4E-C9CB-42EF-B1E2-29EA59FE3667}"/>
              </a:ext>
            </a:extLst>
          </p:cNvPr>
          <p:cNvSpPr/>
          <p:nvPr/>
        </p:nvSpPr>
        <p:spPr>
          <a:xfrm>
            <a:off x="1113182" y="4614894"/>
            <a:ext cx="74212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sent to prepare the way for the Lord’s Second Coming?</a:t>
            </a:r>
          </a:p>
        </p:txBody>
      </p:sp>
      <p:sp>
        <p:nvSpPr>
          <p:cNvPr id="9" name="Rectángulo 8">
            <a:extLst>
              <a:ext uri="{FF2B5EF4-FFF2-40B4-BE49-F238E27FC236}">
                <a16:creationId xmlns:a16="http://schemas.microsoft.com/office/drawing/2014/main" id="{29A035EA-712F-412E-B1BF-B003912E0CE7}"/>
              </a:ext>
            </a:extLst>
          </p:cNvPr>
          <p:cNvSpPr/>
          <p:nvPr/>
        </p:nvSpPr>
        <p:spPr>
          <a:xfrm>
            <a:off x="1113181" y="5115562"/>
            <a:ext cx="9402417" cy="338554"/>
          </a:xfrm>
          <a:prstGeom prst="rect">
            <a:avLst/>
          </a:prstGeom>
        </p:spPr>
        <p:txBody>
          <a:bodyPr wrap="square">
            <a:spAutoFit/>
          </a:bodyPr>
          <a:lstStyle/>
          <a:p>
            <a:pPr algn="just"/>
            <a:r>
              <a:rPr lang="en-US" sz="1600" b="1" i="1" dirty="0">
                <a:solidFill>
                  <a:schemeClr val="accent6">
                    <a:lumMod val="75000"/>
                  </a:schemeClr>
                </a:solidFill>
                <a:latin typeface="+mj-lt"/>
              </a:rPr>
              <a:t>The Lord sent Joseph Smith to prepare the world for the Second Coming of Jesus Christ.</a:t>
            </a:r>
          </a:p>
        </p:txBody>
      </p:sp>
      <p:sp>
        <p:nvSpPr>
          <p:cNvPr id="10" name="Rectángulo 9">
            <a:extLst>
              <a:ext uri="{FF2B5EF4-FFF2-40B4-BE49-F238E27FC236}">
                <a16:creationId xmlns:a16="http://schemas.microsoft.com/office/drawing/2014/main" id="{A8040E84-8DF9-451C-B740-0E8E21E242BA}"/>
              </a:ext>
            </a:extLst>
          </p:cNvPr>
          <p:cNvSpPr/>
          <p:nvPr/>
        </p:nvSpPr>
        <p:spPr>
          <a:xfrm>
            <a:off x="1113181" y="5585452"/>
            <a:ext cx="82826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Joseph Smith do to prepare us for the return of Jesus Christ?</a:t>
            </a:r>
          </a:p>
        </p:txBody>
      </p:sp>
    </p:spTree>
    <p:extLst>
      <p:ext uri="{BB962C8B-B14F-4D97-AF65-F5344CB8AC3E}">
        <p14:creationId xmlns:p14="http://schemas.microsoft.com/office/powerpoint/2010/main" val="13761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1000"/>
                                        <p:tgtEl>
                                          <p:spTgt spid="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p:cTn id="3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1" grpId="0" animBg="1"/>
      <p:bldP spid="4" grpId="0"/>
      <p:bldP spid="5" grpId="0"/>
      <p:bldP spid="8"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D1B25150-6BAA-464A-9F14-76C4F2EDAB4A}"/>
              </a:ext>
            </a:extLst>
          </p:cNvPr>
          <p:cNvSpPr/>
          <p:nvPr/>
        </p:nvSpPr>
        <p:spPr>
          <a:xfrm>
            <a:off x="833219" y="783607"/>
            <a:ext cx="176202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Malachi 3:7-12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9593099-D8BB-4CFE-85F9-79A5CAD032EF}"/>
              </a:ext>
            </a:extLst>
          </p:cNvPr>
          <p:cNvSpPr/>
          <p:nvPr/>
        </p:nvSpPr>
        <p:spPr>
          <a:xfrm>
            <a:off x="1881808" y="2367171"/>
            <a:ext cx="8613913" cy="2123658"/>
          </a:xfrm>
          <a:prstGeom prst="rect">
            <a:avLst/>
          </a:prstGeom>
        </p:spPr>
        <p:txBody>
          <a:bodyPr wrap="square">
            <a:spAutoFit/>
          </a:bodyPr>
          <a:lstStyle/>
          <a:p>
            <a:pPr algn="ctr"/>
            <a:r>
              <a:rPr lang="en-US" sz="4400" dirty="0">
                <a:solidFill>
                  <a:srgbClr val="212225"/>
                </a:solidFill>
                <a:latin typeface="ZoramldsLat-Regular"/>
              </a:rPr>
              <a:t>“The Israelites are admonished to return to the Lord by paying their tithes and offerings”</a:t>
            </a:r>
            <a:endParaRPr lang="en-US" sz="4400" dirty="0"/>
          </a:p>
        </p:txBody>
      </p:sp>
    </p:spTree>
    <p:extLst>
      <p:ext uri="{BB962C8B-B14F-4D97-AF65-F5344CB8AC3E}">
        <p14:creationId xmlns:p14="http://schemas.microsoft.com/office/powerpoint/2010/main" val="115290578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58B4EA3-2FC2-4FA6-83D7-EC3FC530A3DB}"/>
              </a:ext>
            </a:extLst>
          </p:cNvPr>
          <p:cNvSpPr/>
          <p:nvPr/>
        </p:nvSpPr>
        <p:spPr>
          <a:xfrm>
            <a:off x="1113180" y="1675594"/>
            <a:ext cx="1492716" cy="62112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B7056BB-B787-4E0D-B13A-718690529853}"/>
              </a:ext>
            </a:extLst>
          </p:cNvPr>
          <p:cNvSpPr/>
          <p:nvPr/>
        </p:nvSpPr>
        <p:spPr>
          <a:xfrm>
            <a:off x="1113180" y="2006840"/>
            <a:ext cx="9713843" cy="8164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06020BAD-E278-45CF-BB9E-C16005B41BE1}"/>
              </a:ext>
            </a:extLst>
          </p:cNvPr>
          <p:cNvSpPr/>
          <p:nvPr/>
        </p:nvSpPr>
        <p:spPr>
          <a:xfrm>
            <a:off x="1113182" y="1152939"/>
            <a:ext cx="5211683"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would you do to try to help this person?</a:t>
            </a:r>
            <a:endParaRPr lang="en-US"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1F1F669-C4DF-41DD-8801-464AE9BEC3FB}"/>
              </a:ext>
            </a:extLst>
          </p:cNvPr>
          <p:cNvSpPr/>
          <p:nvPr/>
        </p:nvSpPr>
        <p:spPr>
          <a:xfrm>
            <a:off x="1113182" y="1667326"/>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Malachi 3:7 </a:t>
            </a:r>
          </a:p>
        </p:txBody>
      </p:sp>
      <p:sp>
        <p:nvSpPr>
          <p:cNvPr id="5" name="Rectángulo 4">
            <a:extLst>
              <a:ext uri="{FF2B5EF4-FFF2-40B4-BE49-F238E27FC236}">
                <a16:creationId xmlns:a16="http://schemas.microsoft.com/office/drawing/2014/main" id="{CB9DA376-C58A-421D-AEA2-5C0E24EDC15C}"/>
              </a:ext>
            </a:extLst>
          </p:cNvPr>
          <p:cNvSpPr/>
          <p:nvPr/>
        </p:nvSpPr>
        <p:spPr>
          <a:xfrm>
            <a:off x="1113182" y="1927328"/>
            <a:ext cx="970059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Even from the days of your fathers ye are gone away from mine ordinances, and have not kept them. Return unto me, and I will return unto you, saith the Lord of hosts. But ye said, Wherein shall we return?</a:t>
            </a:r>
          </a:p>
        </p:txBody>
      </p:sp>
      <p:sp>
        <p:nvSpPr>
          <p:cNvPr id="6" name="Rectángulo 5">
            <a:extLst>
              <a:ext uri="{FF2B5EF4-FFF2-40B4-BE49-F238E27FC236}">
                <a16:creationId xmlns:a16="http://schemas.microsoft.com/office/drawing/2014/main" id="{D6D57886-4666-47F4-A8DF-7FD4D0375F72}"/>
              </a:ext>
            </a:extLst>
          </p:cNvPr>
          <p:cNvSpPr/>
          <p:nvPr/>
        </p:nvSpPr>
        <p:spPr>
          <a:xfrm>
            <a:off x="1113181" y="2932549"/>
            <a:ext cx="88524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did the Lord teach those who were not keeping their covenants?</a:t>
            </a:r>
          </a:p>
        </p:txBody>
      </p:sp>
      <p:sp>
        <p:nvSpPr>
          <p:cNvPr id="7" name="Rectángulo 6">
            <a:extLst>
              <a:ext uri="{FF2B5EF4-FFF2-40B4-BE49-F238E27FC236}">
                <a16:creationId xmlns:a16="http://schemas.microsoft.com/office/drawing/2014/main" id="{89FA8B30-30BC-4BF8-8847-F02FD6F20CFF}"/>
              </a:ext>
            </a:extLst>
          </p:cNvPr>
          <p:cNvSpPr/>
          <p:nvPr/>
        </p:nvSpPr>
        <p:spPr>
          <a:xfrm>
            <a:off x="3719023" y="3460042"/>
            <a:ext cx="4993675" cy="369332"/>
          </a:xfrm>
          <a:prstGeom prst="rect">
            <a:avLst/>
          </a:prstGeom>
        </p:spPr>
        <p:txBody>
          <a:bodyPr wrap="non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 return to the Lord, He will return to us.</a:t>
            </a:r>
          </a:p>
        </p:txBody>
      </p:sp>
      <p:sp>
        <p:nvSpPr>
          <p:cNvPr id="8" name="Rectángulo 7">
            <a:extLst>
              <a:ext uri="{FF2B5EF4-FFF2-40B4-BE49-F238E27FC236}">
                <a16:creationId xmlns:a16="http://schemas.microsoft.com/office/drawing/2014/main" id="{A9D21E21-DCB2-4F9A-9915-ED8E6F352B3C}"/>
              </a:ext>
            </a:extLst>
          </p:cNvPr>
          <p:cNvSpPr/>
          <p:nvPr/>
        </p:nvSpPr>
        <p:spPr>
          <a:xfrm>
            <a:off x="1113180" y="4009541"/>
            <a:ext cx="56092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return to the Lord?</a:t>
            </a:r>
          </a:p>
        </p:txBody>
      </p:sp>
      <p:sp>
        <p:nvSpPr>
          <p:cNvPr id="9" name="Rectángulo 8">
            <a:extLst>
              <a:ext uri="{FF2B5EF4-FFF2-40B4-BE49-F238E27FC236}">
                <a16:creationId xmlns:a16="http://schemas.microsoft.com/office/drawing/2014/main" id="{8EEBB337-7B13-41D0-B310-7176471F9028}"/>
              </a:ext>
            </a:extLst>
          </p:cNvPr>
          <p:cNvSpPr/>
          <p:nvPr/>
        </p:nvSpPr>
        <p:spPr>
          <a:xfrm>
            <a:off x="1113180" y="4540599"/>
            <a:ext cx="92367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principle teach you about Heavenly Father and Jesus Christ?</a:t>
            </a:r>
          </a:p>
        </p:txBody>
      </p:sp>
    </p:spTree>
    <p:extLst>
      <p:ext uri="{BB962C8B-B14F-4D97-AF65-F5344CB8AC3E}">
        <p14:creationId xmlns:p14="http://schemas.microsoft.com/office/powerpoint/2010/main" val="380530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3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ou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C93E2C5-ACDF-4F62-85D4-9A1A522C5F77}"/>
              </a:ext>
            </a:extLst>
          </p:cNvPr>
          <p:cNvSpPr/>
          <p:nvPr/>
        </p:nvSpPr>
        <p:spPr>
          <a:xfrm>
            <a:off x="1121634" y="783607"/>
            <a:ext cx="1689449" cy="62112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EB8FEABF-802D-421C-BEF7-4E929758CAC4}"/>
              </a:ext>
            </a:extLst>
          </p:cNvPr>
          <p:cNvSpPr/>
          <p:nvPr/>
        </p:nvSpPr>
        <p:spPr>
          <a:xfrm>
            <a:off x="1121634" y="1141357"/>
            <a:ext cx="9713843" cy="9634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60B4098D-8B91-4700-B399-99EF85488377}"/>
              </a:ext>
            </a:extLst>
          </p:cNvPr>
          <p:cNvSpPr/>
          <p:nvPr/>
        </p:nvSpPr>
        <p:spPr>
          <a:xfrm>
            <a:off x="1113182" y="783607"/>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Malachi 3:8-9 </a:t>
            </a:r>
          </a:p>
        </p:txBody>
      </p:sp>
      <p:sp>
        <p:nvSpPr>
          <p:cNvPr id="4" name="Rectángulo 3">
            <a:extLst>
              <a:ext uri="{FF2B5EF4-FFF2-40B4-BE49-F238E27FC236}">
                <a16:creationId xmlns:a16="http://schemas.microsoft.com/office/drawing/2014/main" id="{AC9D1EAB-6CE1-4696-AC83-FD59C4741573}"/>
              </a:ext>
            </a:extLst>
          </p:cNvPr>
          <p:cNvSpPr/>
          <p:nvPr/>
        </p:nvSpPr>
        <p:spPr>
          <a:xfrm>
            <a:off x="1113181" y="1152939"/>
            <a:ext cx="9806609"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Will a man rob God? Yet ye have robbed me. But ye say, Wherein have we robbed thee? In tithes and offerings.</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Ye are cursed with a curse: for ye have robbed me, even this whole nation.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FA9DCD2-C3EA-4C4C-A911-199AEDBFB97F}"/>
              </a:ext>
            </a:extLst>
          </p:cNvPr>
          <p:cNvSpPr/>
          <p:nvPr/>
        </p:nvSpPr>
        <p:spPr>
          <a:xfrm>
            <a:off x="1113181" y="2260935"/>
            <a:ext cx="5237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question did the Lord ask the Israelites?</a:t>
            </a:r>
          </a:p>
        </p:txBody>
      </p:sp>
      <p:sp>
        <p:nvSpPr>
          <p:cNvPr id="6" name="Rectángulo 5">
            <a:extLst>
              <a:ext uri="{FF2B5EF4-FFF2-40B4-BE49-F238E27FC236}">
                <a16:creationId xmlns:a16="http://schemas.microsoft.com/office/drawing/2014/main" id="{752E894B-37BF-4F29-8D9E-AD182FC03B02}"/>
              </a:ext>
            </a:extLst>
          </p:cNvPr>
          <p:cNvSpPr/>
          <p:nvPr/>
        </p:nvSpPr>
        <p:spPr>
          <a:xfrm>
            <a:off x="1113181" y="2638114"/>
            <a:ext cx="45961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had the Israelites robbed the Lord?</a:t>
            </a:r>
          </a:p>
        </p:txBody>
      </p:sp>
      <p:sp>
        <p:nvSpPr>
          <p:cNvPr id="7" name="Rectángulo 6">
            <a:extLst>
              <a:ext uri="{FF2B5EF4-FFF2-40B4-BE49-F238E27FC236}">
                <a16:creationId xmlns:a16="http://schemas.microsoft.com/office/drawing/2014/main" id="{4838AF03-40BE-40B0-B783-DB340249ACE3}"/>
              </a:ext>
            </a:extLst>
          </p:cNvPr>
          <p:cNvSpPr/>
          <p:nvPr/>
        </p:nvSpPr>
        <p:spPr>
          <a:xfrm>
            <a:off x="4579986" y="3151930"/>
            <a:ext cx="1003801" cy="461665"/>
          </a:xfrm>
          <a:prstGeom prst="rect">
            <a:avLst/>
          </a:prstGeom>
        </p:spPr>
        <p:txBody>
          <a:bodyPr wrap="none">
            <a:spAutoFit/>
          </a:bodyPr>
          <a:lstStyle/>
          <a:p>
            <a:r>
              <a:rPr lang="en-US" sz="2400" i="1" dirty="0">
                <a:solidFill>
                  <a:schemeClr val="accent1">
                    <a:lumMod val="60000"/>
                    <a:lumOff val="40000"/>
                  </a:schemeClr>
                </a:solidFill>
                <a:latin typeface="Franklin Gothic Medium" panose="020B0603020102020204" pitchFamily="34" charset="0"/>
              </a:rPr>
              <a:t>tithes</a:t>
            </a:r>
            <a:r>
              <a:rPr lang="en-US" sz="2400" dirty="0">
                <a:solidFill>
                  <a:schemeClr val="accent1">
                    <a:lumMod val="60000"/>
                    <a:lumOff val="40000"/>
                  </a:schemeClr>
                </a:solidFill>
                <a:latin typeface="Franklin Gothic Medium" panose="020B0603020102020204" pitchFamily="34" charset="0"/>
              </a:rPr>
              <a:t> </a:t>
            </a:r>
          </a:p>
        </p:txBody>
      </p:sp>
      <p:sp>
        <p:nvSpPr>
          <p:cNvPr id="8" name="Rectángulo 7">
            <a:extLst>
              <a:ext uri="{FF2B5EF4-FFF2-40B4-BE49-F238E27FC236}">
                <a16:creationId xmlns:a16="http://schemas.microsoft.com/office/drawing/2014/main" id="{20A4BE3D-CDF7-453D-8640-3445844CCA58}"/>
              </a:ext>
            </a:extLst>
          </p:cNvPr>
          <p:cNvSpPr/>
          <p:nvPr/>
        </p:nvSpPr>
        <p:spPr>
          <a:xfrm>
            <a:off x="6438937" y="3151930"/>
            <a:ext cx="1349921" cy="461665"/>
          </a:xfrm>
          <a:prstGeom prst="rect">
            <a:avLst/>
          </a:prstGeom>
        </p:spPr>
        <p:txBody>
          <a:bodyPr wrap="none">
            <a:spAutoFit/>
          </a:bodyPr>
          <a:lstStyle/>
          <a:p>
            <a:r>
              <a:rPr lang="en-US" sz="2400" i="1" dirty="0">
                <a:solidFill>
                  <a:schemeClr val="accent1">
                    <a:lumMod val="60000"/>
                    <a:lumOff val="40000"/>
                  </a:schemeClr>
                </a:solidFill>
                <a:latin typeface="Franklin Gothic Medium" panose="020B0603020102020204" pitchFamily="34" charset="0"/>
              </a:rPr>
              <a:t>offerings</a:t>
            </a:r>
            <a:endParaRPr lang="en-US" sz="2400" dirty="0">
              <a:solidFill>
                <a:schemeClr val="accent1">
                  <a:lumMod val="60000"/>
                  <a:lumOff val="40000"/>
                </a:schemeClr>
              </a:solidFill>
              <a:latin typeface="Franklin Gothic Medium" panose="020B0603020102020204" pitchFamily="34" charset="0"/>
            </a:endParaRPr>
          </a:p>
        </p:txBody>
      </p:sp>
      <p:sp>
        <p:nvSpPr>
          <p:cNvPr id="9" name="Rectángulo 8">
            <a:extLst>
              <a:ext uri="{FF2B5EF4-FFF2-40B4-BE49-F238E27FC236}">
                <a16:creationId xmlns:a16="http://schemas.microsoft.com/office/drawing/2014/main" id="{2D2F786D-E1AF-4CCC-8F79-AFBED53672D0}"/>
              </a:ext>
            </a:extLst>
          </p:cNvPr>
          <p:cNvSpPr/>
          <p:nvPr/>
        </p:nvSpPr>
        <p:spPr>
          <a:xfrm>
            <a:off x="1113180" y="3758080"/>
            <a:ext cx="98066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these feeble sacrifices reveal about the Israelites’ feelings toward God? How could this also be considered robbing God?</a:t>
            </a:r>
          </a:p>
        </p:txBody>
      </p:sp>
      <p:sp>
        <p:nvSpPr>
          <p:cNvPr id="10" name="Rectángulo 9">
            <a:extLst>
              <a:ext uri="{FF2B5EF4-FFF2-40B4-BE49-F238E27FC236}">
                <a16:creationId xmlns:a16="http://schemas.microsoft.com/office/drawing/2014/main" id="{420A3C8E-5C10-47ED-9EC1-6CD1661DA830}"/>
              </a:ext>
            </a:extLst>
          </p:cNvPr>
          <p:cNvSpPr/>
          <p:nvPr/>
        </p:nvSpPr>
        <p:spPr>
          <a:xfrm>
            <a:off x="1113180" y="4625300"/>
            <a:ext cx="81101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“prove me now herewith” means?</a:t>
            </a:r>
          </a:p>
        </p:txBody>
      </p:sp>
      <p:sp>
        <p:nvSpPr>
          <p:cNvPr id="11" name="Rectángulo 10">
            <a:extLst>
              <a:ext uri="{FF2B5EF4-FFF2-40B4-BE49-F238E27FC236}">
                <a16:creationId xmlns:a16="http://schemas.microsoft.com/office/drawing/2014/main" id="{B6C5C0C5-9F3F-4D58-9CA3-455C49440FD3}"/>
              </a:ext>
            </a:extLst>
          </p:cNvPr>
          <p:cNvSpPr/>
          <p:nvPr/>
        </p:nvSpPr>
        <p:spPr>
          <a:xfrm>
            <a:off x="1113180" y="5266822"/>
            <a:ext cx="96210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promise those who faithfully pay their tithes and offerings?</a:t>
            </a:r>
          </a:p>
        </p:txBody>
      </p:sp>
      <p:sp>
        <p:nvSpPr>
          <p:cNvPr id="12" name="Rectángulo 11">
            <a:extLst>
              <a:ext uri="{FF2B5EF4-FFF2-40B4-BE49-F238E27FC236}">
                <a16:creationId xmlns:a16="http://schemas.microsoft.com/office/drawing/2014/main" id="{AAD25496-F5A6-4BC3-8ABA-A906BF58F265}"/>
              </a:ext>
            </a:extLst>
          </p:cNvPr>
          <p:cNvSpPr/>
          <p:nvPr/>
        </p:nvSpPr>
        <p:spPr>
          <a:xfrm>
            <a:off x="1086354" y="5986042"/>
            <a:ext cx="79910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that the Lord will open the windows of heaven?</a:t>
            </a:r>
          </a:p>
        </p:txBody>
      </p:sp>
    </p:spTree>
    <p:extLst>
      <p:ext uri="{BB962C8B-B14F-4D97-AF65-F5344CB8AC3E}">
        <p14:creationId xmlns:p14="http://schemas.microsoft.com/office/powerpoint/2010/main" val="3619352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up)">
                                      <p:cBhvr>
                                        <p:cTn id="31" dur="500"/>
                                        <p:tgtEl>
                                          <p:spTgt spid="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7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
                                        <p:tgtEl>
                                          <p:spTgt spid="12"/>
                                        </p:tgtEl>
                                      </p:cBhvr>
                                    </p:animEffect>
                                    <p:anim calcmode="lin" valueType="num">
                                      <p:cBhvr>
                                        <p:cTn id="65" dur="400" fill="hold"/>
                                        <p:tgtEl>
                                          <p:spTgt spid="12"/>
                                        </p:tgtEl>
                                        <p:attrNameLst>
                                          <p:attrName>ppt_x</p:attrName>
                                        </p:attrNameLst>
                                      </p:cBhvr>
                                      <p:tavLst>
                                        <p:tav tm="0">
                                          <p:val>
                                            <p:strVal val="#ppt_x"/>
                                          </p:val>
                                        </p:tav>
                                        <p:tav tm="100000">
                                          <p:val>
                                            <p:strVal val="#ppt_x"/>
                                          </p:val>
                                        </p:tav>
                                      </p:tavLst>
                                    </p:anim>
                                    <p:anim calcmode="lin" valueType="num">
                                      <p:cBhvr>
                                        <p:cTn id="66" dur="400" fill="hold"/>
                                        <p:tgtEl>
                                          <p:spTgt spid="12"/>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grama de flujo: proceso alternativo 6">
            <a:extLst>
              <a:ext uri="{FF2B5EF4-FFF2-40B4-BE49-F238E27FC236}">
                <a16:creationId xmlns:a16="http://schemas.microsoft.com/office/drawing/2014/main" id="{8C0A5668-373B-44C5-A881-A5853BEC728F}"/>
              </a:ext>
            </a:extLst>
          </p:cNvPr>
          <p:cNvSpPr/>
          <p:nvPr/>
        </p:nvSpPr>
        <p:spPr>
          <a:xfrm>
            <a:off x="1289154" y="1705451"/>
            <a:ext cx="10073390" cy="2800767"/>
          </a:xfrm>
          <a:prstGeom prst="flowChartAlternateProcess">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159</a:t>
            </a:r>
          </a:p>
        </p:txBody>
      </p:sp>
      <p:sp>
        <p:nvSpPr>
          <p:cNvPr id="2" name="Rectángulo 1">
            <a:extLst>
              <a:ext uri="{FF2B5EF4-FFF2-40B4-BE49-F238E27FC236}">
                <a16:creationId xmlns:a16="http://schemas.microsoft.com/office/drawing/2014/main" id="{893DBD43-7001-4309-AD67-6A172890B3AC}"/>
              </a:ext>
            </a:extLst>
          </p:cNvPr>
          <p:cNvSpPr/>
          <p:nvPr/>
        </p:nvSpPr>
        <p:spPr>
          <a:xfrm>
            <a:off x="1113182" y="968273"/>
            <a:ext cx="6413166" cy="369332"/>
          </a:xfrm>
          <a:prstGeom prst="rect">
            <a:avLst/>
          </a:prstGeom>
        </p:spPr>
        <p:txBody>
          <a:bodyPr wrap="non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a:t>
            </a:r>
          </a:p>
        </p:txBody>
      </p:sp>
      <p:sp>
        <p:nvSpPr>
          <p:cNvPr id="4" name="Rectángulo 3">
            <a:extLst>
              <a:ext uri="{FF2B5EF4-FFF2-40B4-BE49-F238E27FC236}">
                <a16:creationId xmlns:a16="http://schemas.microsoft.com/office/drawing/2014/main" id="{A8EAD462-9E41-4DA8-A73B-736FE8E93644}"/>
              </a:ext>
            </a:extLst>
          </p:cNvPr>
          <p:cNvSpPr/>
          <p:nvPr/>
        </p:nvSpPr>
        <p:spPr>
          <a:xfrm>
            <a:off x="1431235" y="1705451"/>
            <a:ext cx="9647583" cy="2800767"/>
          </a:xfrm>
          <a:prstGeom prst="rect">
            <a:avLst/>
          </a:prstGeom>
        </p:spPr>
        <p:txBody>
          <a:bodyPr wrap="square">
            <a:spAutoFit/>
          </a:bodyPr>
          <a:lstStyle/>
          <a:p>
            <a:pPr algn="ctr" fontAlgn="base"/>
            <a:r>
              <a:rPr lang="en-US" sz="1600" dirty="0">
                <a:solidFill>
                  <a:schemeClr val="bg1"/>
                </a:solidFill>
                <a:latin typeface="Arial" panose="020B0604020202020204" pitchFamily="34" charset="0"/>
                <a:cs typeface="Arial" panose="020B0604020202020204" pitchFamily="34" charset="0"/>
              </a:rPr>
              <a:t>“Often as we teach and testify about the law of tithing, we emphasize the immediate, dramatic, and readily recognizable temporal blessings that we receive. And surely such blessings do occur. Yet some of the diverse blessings we obtain as we are obedient to this commandment are significant but subtle. …</a:t>
            </a:r>
          </a:p>
          <a:p>
            <a:pPr algn="ctr" fontAlgn="base"/>
            <a:r>
              <a:rPr lang="en-US" sz="1600" dirty="0">
                <a:solidFill>
                  <a:schemeClr val="bg1"/>
                </a:solidFill>
                <a:latin typeface="Arial" panose="020B0604020202020204" pitchFamily="34" charset="0"/>
                <a:cs typeface="Arial" panose="020B0604020202020204" pitchFamily="34" charset="0"/>
              </a:rPr>
              <a:t>“Sometimes we may ask God for success, and He gives us physical and mental stamina. We might plead for prosperity, and we receive enlarged perspective and increased patience, or we petition for growth and are blessed with the gift of grace. He may bestow upon us conviction and confidence as we strive to achieve worthy goals. And when we plead for relief from physical, mental, and spiritual difficulties, He may increase our resolve and resilience.</a:t>
            </a:r>
          </a:p>
          <a:p>
            <a:pPr algn="ctr" fontAlgn="base"/>
            <a:r>
              <a:rPr lang="en-US" sz="1600" dirty="0">
                <a:solidFill>
                  <a:schemeClr val="bg1"/>
                </a:solidFill>
                <a:latin typeface="Arial" panose="020B0604020202020204" pitchFamily="34" charset="0"/>
                <a:cs typeface="Arial" panose="020B0604020202020204" pitchFamily="34" charset="0"/>
              </a:rPr>
              <a:t>“I promise that as you and I observe and keep the law of tithing, indeed the windows of heaven will be opened and spiritual and temporal blessings will be poured out such that there shall not be room enough to receive them (see Malachi 3:10)” (“The Windows of Heaven,”</a:t>
            </a:r>
            <a:r>
              <a:rPr lang="en-US" sz="1600" i="1" dirty="0">
                <a:solidFill>
                  <a:schemeClr val="bg1"/>
                </a:solidFill>
                <a:latin typeface="Arial" panose="020B0604020202020204" pitchFamily="34" charset="0"/>
                <a:cs typeface="Arial" panose="020B0604020202020204" pitchFamily="34" charset="0"/>
              </a:rPr>
              <a:t> Ensign</a:t>
            </a:r>
            <a:r>
              <a:rPr lang="en-US" sz="1600" dirty="0">
                <a:solidFill>
                  <a:schemeClr val="bg1"/>
                </a:solidFill>
                <a:latin typeface="Arial" panose="020B0604020202020204" pitchFamily="34" charset="0"/>
                <a:cs typeface="Arial" panose="020B0604020202020204" pitchFamily="34" charset="0"/>
              </a:rPr>
              <a:t> or </a:t>
            </a:r>
            <a:r>
              <a:rPr lang="en-US" sz="1600" i="1" dirty="0">
                <a:solidFill>
                  <a:schemeClr val="bg1"/>
                </a:solidFill>
                <a:latin typeface="Arial" panose="020B0604020202020204" pitchFamily="34" charset="0"/>
                <a:cs typeface="Arial" panose="020B0604020202020204" pitchFamily="34" charset="0"/>
              </a:rPr>
              <a:t>Liahona,</a:t>
            </a:r>
            <a:r>
              <a:rPr lang="en-US" sz="1600" dirty="0">
                <a:solidFill>
                  <a:schemeClr val="bg1"/>
                </a:solidFill>
                <a:latin typeface="Arial" panose="020B0604020202020204" pitchFamily="34" charset="0"/>
                <a:cs typeface="Arial" panose="020B0604020202020204" pitchFamily="34" charset="0"/>
              </a:rPr>
              <a:t> Nov. 2013, 17–18).</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1B1B67E-07F4-428A-ABD7-509F4D6B3723}"/>
              </a:ext>
            </a:extLst>
          </p:cNvPr>
          <p:cNvSpPr/>
          <p:nvPr/>
        </p:nvSpPr>
        <p:spPr>
          <a:xfrm>
            <a:off x="1113182" y="4829383"/>
            <a:ext cx="9965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significant but subtle blessings Elder Bednar mentioned that come from keeping the law of tithing?</a:t>
            </a:r>
          </a:p>
        </p:txBody>
      </p:sp>
      <p:sp>
        <p:nvSpPr>
          <p:cNvPr id="6" name="Rectángulo 5">
            <a:extLst>
              <a:ext uri="{FF2B5EF4-FFF2-40B4-BE49-F238E27FC236}">
                <a16:creationId xmlns:a16="http://schemas.microsoft.com/office/drawing/2014/main" id="{83904015-8D76-48EB-8EC2-CD27E9D64D9E}"/>
              </a:ext>
            </a:extLst>
          </p:cNvPr>
          <p:cNvSpPr/>
          <p:nvPr/>
        </p:nvSpPr>
        <p:spPr>
          <a:xfrm>
            <a:off x="1060174" y="5705061"/>
            <a:ext cx="90777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have you or your family been blessed for faithfully paying tithing?</a:t>
            </a:r>
          </a:p>
        </p:txBody>
      </p:sp>
    </p:spTree>
    <p:extLst>
      <p:ext uri="{BB962C8B-B14F-4D97-AF65-F5344CB8AC3E}">
        <p14:creationId xmlns:p14="http://schemas.microsoft.com/office/powerpoint/2010/main" val="94819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1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593</Words>
  <Application>Microsoft Office PowerPoint</Application>
  <PresentationFormat>Panorámica</PresentationFormat>
  <Paragraphs>66</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Arial</vt:lpstr>
      <vt:lpstr>Arial Rounded MT Bold</vt:lpstr>
      <vt:lpstr>Calibri</vt:lpstr>
      <vt:lpstr>Cambria</vt:lpstr>
      <vt:lpstr>Century Gothic</vt:lpstr>
      <vt:lpstr>Franklin Gothic Medium</vt:lpstr>
      <vt:lpstr>McKayldsLat-Regular</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5328</cp:revision>
  <dcterms:created xsi:type="dcterms:W3CDTF">2018-08-29T04:26:39Z</dcterms:created>
  <dcterms:modified xsi:type="dcterms:W3CDTF">2019-06-20T08:06:43Z</dcterms:modified>
</cp:coreProperties>
</file>