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25" r:id="rId3"/>
    <p:sldId id="426" r:id="rId4"/>
    <p:sldId id="427" r:id="rId5"/>
    <p:sldId id="428" r:id="rId6"/>
    <p:sldId id="429" r:id="rId7"/>
    <p:sldId id="430" r:id="rId8"/>
    <p:sldId id="431" r:id="rId9"/>
    <p:sldId id="432" r:id="rId10"/>
    <p:sldId id="433" r:id="rId11"/>
    <p:sldId id="434" r:id="rId12"/>
    <p:sldId id="43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6F7CBF"/>
    <a:srgbClr val="B9DF63"/>
    <a:srgbClr val="D6E513"/>
    <a:srgbClr val="4D6F0F"/>
    <a:srgbClr val="FFD757"/>
    <a:srgbClr val="E97159"/>
    <a:srgbClr val="6372DF"/>
    <a:srgbClr val="FF6600"/>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gdUw_E-tGj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92D050"/>
                </a:solidFill>
                <a:effectLst>
                  <a:outerShdw blurRad="38100" dist="38100" dir="2700000" algn="tl">
                    <a:srgbClr val="000000">
                      <a:alpha val="43137"/>
                    </a:srgbClr>
                  </a:outerShdw>
                </a:effectLst>
                <a:latin typeface="Georgia" panose="02040502050405020303" pitchFamily="18"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FB7FB59-E2BA-4A39-BBCE-4A4A13FEFDB0}"/>
              </a:ext>
            </a:extLst>
          </p:cNvPr>
          <p:cNvSpPr/>
          <p:nvPr/>
        </p:nvSpPr>
        <p:spPr>
          <a:xfrm>
            <a:off x="904923" y="783606"/>
            <a:ext cx="3877985"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77F31A4-9E3D-4357-A102-7AE292A3C417}"/>
              </a:ext>
            </a:extLst>
          </p:cNvPr>
          <p:cNvSpPr/>
          <p:nvPr/>
        </p:nvSpPr>
        <p:spPr>
          <a:xfrm>
            <a:off x="904923" y="1152940"/>
            <a:ext cx="9953184" cy="147732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388827BF-3B94-4B0E-80F6-C8CA13B08A8D}"/>
              </a:ext>
            </a:extLst>
          </p:cNvPr>
          <p:cNvSpPr/>
          <p:nvPr/>
        </p:nvSpPr>
        <p:spPr>
          <a:xfrm>
            <a:off x="926851" y="783607"/>
            <a:ext cx="38779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45:51-52</a:t>
            </a:r>
          </a:p>
        </p:txBody>
      </p:sp>
      <p:sp>
        <p:nvSpPr>
          <p:cNvPr id="4" name="Rectángulo 3">
            <a:extLst>
              <a:ext uri="{FF2B5EF4-FFF2-40B4-BE49-F238E27FC236}">
                <a16:creationId xmlns:a16="http://schemas.microsoft.com/office/drawing/2014/main" id="{32DE1808-F3E1-4ED7-9794-9DA1F3E35643}"/>
              </a:ext>
            </a:extLst>
          </p:cNvPr>
          <p:cNvSpPr/>
          <p:nvPr/>
        </p:nvSpPr>
        <p:spPr>
          <a:xfrm>
            <a:off x="904923" y="1152939"/>
            <a:ext cx="997511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51 </a:t>
            </a:r>
            <a:r>
              <a:rPr lang="en-US" dirty="0">
                <a:solidFill>
                  <a:schemeClr val="bg1"/>
                </a:solidFill>
                <a:latin typeface="Arial" panose="020B0604020202020204" pitchFamily="34" charset="0"/>
                <a:cs typeface="Arial" panose="020B0604020202020204" pitchFamily="34" charset="0"/>
              </a:rPr>
              <a:t>And then shall the Jews look upon me and say: What are these wounds in thine hands and in thy feet?</a:t>
            </a:r>
          </a:p>
          <a:p>
            <a:pPr algn="just" fontAlgn="base"/>
            <a:r>
              <a:rPr lang="en-US" b="1" dirty="0">
                <a:solidFill>
                  <a:schemeClr val="bg1"/>
                </a:solidFill>
                <a:latin typeface="Arial" panose="020B0604020202020204" pitchFamily="34" charset="0"/>
                <a:cs typeface="Arial" panose="020B0604020202020204" pitchFamily="34" charset="0"/>
              </a:rPr>
              <a:t>52 </a:t>
            </a:r>
            <a:r>
              <a:rPr lang="en-US" dirty="0">
                <a:solidFill>
                  <a:schemeClr val="bg1"/>
                </a:solidFill>
                <a:latin typeface="Arial" panose="020B0604020202020204" pitchFamily="34" charset="0"/>
                <a:cs typeface="Arial" panose="020B0604020202020204" pitchFamily="34" charset="0"/>
              </a:rPr>
              <a:t>Then shall they know that I am the Lord; for I will say unto them: These wounds are the wounds with which I was wounded in the house of my friends. I am he who was lifted up. I am Jesus that was crucified. I am the Son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FB7B1B7A-17B7-481F-A2FA-95AE25AA566B}"/>
              </a:ext>
            </a:extLst>
          </p:cNvPr>
          <p:cNvSpPr/>
          <p:nvPr/>
        </p:nvSpPr>
        <p:spPr>
          <a:xfrm>
            <a:off x="926851" y="2814933"/>
            <a:ext cx="57118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Jews realize at the Second Coming? </a:t>
            </a:r>
          </a:p>
        </p:txBody>
      </p:sp>
      <p:sp>
        <p:nvSpPr>
          <p:cNvPr id="6" name="Rectángulo 5">
            <a:extLst>
              <a:ext uri="{FF2B5EF4-FFF2-40B4-BE49-F238E27FC236}">
                <a16:creationId xmlns:a16="http://schemas.microsoft.com/office/drawing/2014/main" id="{C845F409-92FC-46CD-B38B-D2EA20DEE189}"/>
              </a:ext>
            </a:extLst>
          </p:cNvPr>
          <p:cNvSpPr/>
          <p:nvPr/>
        </p:nvSpPr>
        <p:spPr>
          <a:xfrm>
            <a:off x="915887" y="3629694"/>
            <a:ext cx="9953184" cy="369332"/>
          </a:xfrm>
          <a:prstGeom prst="rect">
            <a:avLst/>
          </a:prstGeom>
        </p:spPr>
        <p:txBody>
          <a:bodyPr wrap="square">
            <a:spAutoFit/>
          </a:bodyPr>
          <a:lstStyle/>
          <a:p>
            <a:pPr algn="just"/>
            <a:r>
              <a:rPr lang="en-US" b="1"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the Second Coming, the Jews at Jerusalem will recognize Jesus Christ as the Messiah.</a:t>
            </a:r>
            <a:endPar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EF69984E-D0FF-4E70-A4E1-AD5EFD4E2FCB}"/>
              </a:ext>
            </a:extLst>
          </p:cNvPr>
          <p:cNvSpPr/>
          <p:nvPr/>
        </p:nvSpPr>
        <p:spPr>
          <a:xfrm>
            <a:off x="926851" y="4393046"/>
            <a:ext cx="6391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moment will be like for the Jews?</a:t>
            </a:r>
          </a:p>
        </p:txBody>
      </p:sp>
    </p:spTree>
    <p:extLst>
      <p:ext uri="{BB962C8B-B14F-4D97-AF65-F5344CB8AC3E}">
        <p14:creationId xmlns:p14="http://schemas.microsoft.com/office/powerpoint/2010/main" val="924933454"/>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by="(-#ppt_w*2)" calcmode="lin" valueType="num">
                                      <p:cBhvr rctx="PPT">
                                        <p:cTn id="15" dur="125" autoRev="1" fill="hold">
                                          <p:stCondLst>
                                            <p:cond delay="0"/>
                                          </p:stCondLst>
                                        </p:cTn>
                                        <p:tgtEl>
                                          <p:spTgt spid="6">
                                            <p:txEl>
                                              <p:pRg st="0" end="0"/>
                                            </p:txEl>
                                          </p:spTgt>
                                        </p:tgtEl>
                                        <p:attrNameLst>
                                          <p:attrName>ppt_w</p:attrName>
                                        </p:attrNameLst>
                                      </p:cBhvr>
                                    </p:anim>
                                    <p:anim by="(#ppt_w*0.50)" calcmode="lin" valueType="num">
                                      <p:cBhvr>
                                        <p:cTn id="16" dur="125" decel="50000" autoRev="1" fill="hold">
                                          <p:stCondLst>
                                            <p:cond delay="0"/>
                                          </p:stCondLst>
                                        </p:cTn>
                                        <p:tgtEl>
                                          <p:spTgt spid="6">
                                            <p:txEl>
                                              <p:pRg st="0" end="0"/>
                                            </p:txEl>
                                          </p:spTgt>
                                        </p:tgtEl>
                                        <p:attrNameLst>
                                          <p:attrName>ppt_x</p:attrName>
                                        </p:attrNameLst>
                                      </p:cBhvr>
                                    </p:anim>
                                    <p:anim from="(-#ppt_h/2)" to="(#ppt_y)" calcmode="lin" valueType="num">
                                      <p:cBhvr>
                                        <p:cTn id="17" dur="250" fill="hold">
                                          <p:stCondLst>
                                            <p:cond delay="0"/>
                                          </p:stCondLst>
                                        </p:cTn>
                                        <p:tgtEl>
                                          <p:spTgt spid="6">
                                            <p:txEl>
                                              <p:pRg st="0" end="0"/>
                                            </p:txEl>
                                          </p:spTgt>
                                        </p:tgtEl>
                                        <p:attrNameLst>
                                          <p:attrName>ppt_y</p:attrName>
                                        </p:attrNameLst>
                                      </p:cBhvr>
                                    </p:anim>
                                    <p:animRot by="21600000">
                                      <p:cBhvr>
                                        <p:cTn id="18" dur="250" fill="hold">
                                          <p:stCondLst>
                                            <p:cond delay="0"/>
                                          </p:stCondLst>
                                        </p:cTn>
                                        <p:tgtEl>
                                          <p:spTgt spid="6">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A2D2655-9873-47BE-ADD7-F73ACB3408F3}"/>
              </a:ext>
            </a:extLst>
          </p:cNvPr>
          <p:cNvSpPr/>
          <p:nvPr/>
        </p:nvSpPr>
        <p:spPr>
          <a:xfrm>
            <a:off x="1099927" y="795201"/>
            <a:ext cx="2069797"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89483FE-EF49-4ABC-85DC-37ABD2EAC1B4}"/>
              </a:ext>
            </a:extLst>
          </p:cNvPr>
          <p:cNvSpPr/>
          <p:nvPr/>
        </p:nvSpPr>
        <p:spPr>
          <a:xfrm>
            <a:off x="1099928" y="1152939"/>
            <a:ext cx="9872871" cy="1722063"/>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D89C1F01-54D1-4576-9805-C75A1B11FA69}"/>
              </a:ext>
            </a:extLst>
          </p:cNvPr>
          <p:cNvSpPr/>
          <p:nvPr/>
        </p:nvSpPr>
        <p:spPr>
          <a:xfrm>
            <a:off x="1007165" y="783607"/>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Zechariah 14:6–9</a:t>
            </a:r>
          </a:p>
        </p:txBody>
      </p:sp>
      <p:sp>
        <p:nvSpPr>
          <p:cNvPr id="4" name="Rectángulo 3">
            <a:extLst>
              <a:ext uri="{FF2B5EF4-FFF2-40B4-BE49-F238E27FC236}">
                <a16:creationId xmlns:a16="http://schemas.microsoft.com/office/drawing/2014/main" id="{B9B25056-8C94-4ADE-8518-5202557F5031}"/>
              </a:ext>
            </a:extLst>
          </p:cNvPr>
          <p:cNvSpPr/>
          <p:nvPr/>
        </p:nvSpPr>
        <p:spPr>
          <a:xfrm>
            <a:off x="1099929" y="1152939"/>
            <a:ext cx="9872871"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it shall come to pass in that day, that the light shall not be clear, nor dark:</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But it shall be one day which shall be known to the Lord, not day, nor night: but it shall come to pass, that at evening time it shall be light.</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it shall be in that day, that living waters shall go out from Jerusalem; half of them toward the former sea, and half of them toward the hinder sea: in summer and in winter shall it be.</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And the Lord shall be king over all the earth: in that day shall there be one Lord, and his name one.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D27496A-1CB3-4284-BE74-974418AF27D5}"/>
              </a:ext>
            </a:extLst>
          </p:cNvPr>
          <p:cNvSpPr/>
          <p:nvPr/>
        </p:nvSpPr>
        <p:spPr>
          <a:xfrm>
            <a:off x="1099927" y="3018495"/>
            <a:ext cx="54938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we learn about Jesus Christ in verse 9?</a:t>
            </a:r>
          </a:p>
        </p:txBody>
      </p:sp>
      <p:sp>
        <p:nvSpPr>
          <p:cNvPr id="6" name="Rectángulo 5">
            <a:extLst>
              <a:ext uri="{FF2B5EF4-FFF2-40B4-BE49-F238E27FC236}">
                <a16:creationId xmlns:a16="http://schemas.microsoft.com/office/drawing/2014/main" id="{7FE81C03-4DA6-41FA-89E0-1F411BB24510}"/>
              </a:ext>
            </a:extLst>
          </p:cNvPr>
          <p:cNvSpPr/>
          <p:nvPr/>
        </p:nvSpPr>
        <p:spPr>
          <a:xfrm>
            <a:off x="1099927" y="3632563"/>
            <a:ext cx="4199611"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McKayldsLat-Bold"/>
              </a:rPr>
              <a:t>Jesus Christ will be King over all the earth.</a:t>
            </a:r>
            <a:endParaRPr lang="en-US" i="1" dirty="0">
              <a:solidFill>
                <a:schemeClr val="accent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38D66F14-5CEC-444D-8FCA-4181845C0D28}"/>
              </a:ext>
            </a:extLst>
          </p:cNvPr>
          <p:cNvSpPr/>
          <p:nvPr/>
        </p:nvSpPr>
        <p:spPr>
          <a:xfrm>
            <a:off x="1046918" y="4246631"/>
            <a:ext cx="997888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can we benefit now from knowing that one day Jesus Christ will reign over all the earth?</a:t>
            </a:r>
          </a:p>
        </p:txBody>
      </p:sp>
    </p:spTree>
    <p:extLst>
      <p:ext uri="{BB962C8B-B14F-4D97-AF65-F5344CB8AC3E}">
        <p14:creationId xmlns:p14="http://schemas.microsoft.com/office/powerpoint/2010/main" val="1081266726"/>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ppt_w/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pic>
        <p:nvPicPr>
          <p:cNvPr id="2" name="Elementos multimedia en línea 1" title="The Lord's Triumphal Entry into Jerusalem">
            <a:hlinkClick r:id="" action="ppaction://media"/>
            <a:extLst>
              <a:ext uri="{FF2B5EF4-FFF2-40B4-BE49-F238E27FC236}">
                <a16:creationId xmlns:a16="http://schemas.microsoft.com/office/drawing/2014/main" id="{996E5E81-6DDA-43E8-980D-CE987E028C97}"/>
              </a:ext>
            </a:extLst>
          </p:cNvPr>
          <p:cNvPicPr>
            <a:picLocks noRot="1" noChangeAspect="1"/>
          </p:cNvPicPr>
          <p:nvPr>
            <a:videoFile r:link="rId1"/>
          </p:nvPr>
        </p:nvPicPr>
        <p:blipFill>
          <a:blip r:embed="rId3"/>
          <a:stretch>
            <a:fillRect/>
          </a:stretch>
        </p:blipFill>
        <p:spPr>
          <a:xfrm>
            <a:off x="1325219" y="998883"/>
            <a:ext cx="9462051" cy="5322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80978100"/>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C2CF3283-E86E-40A0-A9C3-DEF018115AD6}"/>
              </a:ext>
            </a:extLst>
          </p:cNvPr>
          <p:cNvSpPr/>
          <p:nvPr/>
        </p:nvSpPr>
        <p:spPr>
          <a:xfrm>
            <a:off x="1113182" y="779683"/>
            <a:ext cx="178773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Zechariah 9-11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056BCC7-5E50-445A-BA32-06DBED365FC1}"/>
              </a:ext>
            </a:extLst>
          </p:cNvPr>
          <p:cNvSpPr/>
          <p:nvPr/>
        </p:nvSpPr>
        <p:spPr>
          <a:xfrm>
            <a:off x="2332382" y="2367171"/>
            <a:ext cx="8030818" cy="2123658"/>
          </a:xfrm>
          <a:prstGeom prst="rect">
            <a:avLst/>
          </a:prstGeom>
        </p:spPr>
        <p:txBody>
          <a:bodyPr wrap="square">
            <a:spAutoFit/>
          </a:bodyPr>
          <a:lstStyle/>
          <a:p>
            <a:pPr algn="ctr"/>
            <a:r>
              <a:rPr lang="en-US" sz="4400" dirty="0">
                <a:solidFill>
                  <a:schemeClr val="accent3">
                    <a:lumMod val="50000"/>
                  </a:schemeClr>
                </a:solidFill>
                <a:latin typeface="ZoramldsLat-Regular"/>
              </a:rPr>
              <a:t>“Zechariah prophesies that the Messiah will come to Jerusalem and be rejected by His people”</a:t>
            </a:r>
            <a:endParaRPr lang="en-US" sz="4400" dirty="0">
              <a:solidFill>
                <a:schemeClr val="accent3">
                  <a:lumMod val="50000"/>
                </a:schemeClr>
              </a:solidFill>
            </a:endParaRPr>
          </a:p>
        </p:txBody>
      </p:sp>
    </p:spTree>
    <p:extLst>
      <p:ext uri="{BB962C8B-B14F-4D97-AF65-F5344CB8AC3E}">
        <p14:creationId xmlns:p14="http://schemas.microsoft.com/office/powerpoint/2010/main" val="2163014208"/>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29C7E8C-8A05-4770-99DD-8FD5E40390EC}"/>
              </a:ext>
            </a:extLst>
          </p:cNvPr>
          <p:cNvSpPr/>
          <p:nvPr/>
        </p:nvSpPr>
        <p:spPr>
          <a:xfrm>
            <a:off x="6401581" y="1799270"/>
            <a:ext cx="1672256"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2359A2E-E26D-4D03-9257-09B93443A41B}"/>
              </a:ext>
            </a:extLst>
          </p:cNvPr>
          <p:cNvSpPr/>
          <p:nvPr/>
        </p:nvSpPr>
        <p:spPr>
          <a:xfrm>
            <a:off x="6401583" y="2117938"/>
            <a:ext cx="4465197" cy="1440362"/>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4" name="Rectángulo 3">
            <a:extLst>
              <a:ext uri="{FF2B5EF4-FFF2-40B4-BE49-F238E27FC236}">
                <a16:creationId xmlns:a16="http://schemas.microsoft.com/office/drawing/2014/main" id="{3EC3C931-2741-40C4-8509-B6CA070A0386}"/>
              </a:ext>
            </a:extLst>
          </p:cNvPr>
          <p:cNvSpPr/>
          <p:nvPr/>
        </p:nvSpPr>
        <p:spPr>
          <a:xfrm>
            <a:off x="6401584" y="1152939"/>
            <a:ext cx="422665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people in this picture are rejoicing?</a:t>
            </a:r>
          </a:p>
        </p:txBody>
      </p:sp>
      <p:pic>
        <p:nvPicPr>
          <p:cNvPr id="7" name="Imagen 6">
            <a:extLst>
              <a:ext uri="{FF2B5EF4-FFF2-40B4-BE49-F238E27FC236}">
                <a16:creationId xmlns:a16="http://schemas.microsoft.com/office/drawing/2014/main" id="{1D671A7B-4A0E-4335-9697-E56102B83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94" y="1152939"/>
            <a:ext cx="4923322" cy="4256722"/>
          </a:xfrm>
          <a:prstGeom prst="rect">
            <a:avLst/>
          </a:prstGeom>
        </p:spPr>
      </p:pic>
      <p:sp>
        <p:nvSpPr>
          <p:cNvPr id="8" name="Rectángulo 7">
            <a:extLst>
              <a:ext uri="{FF2B5EF4-FFF2-40B4-BE49-F238E27FC236}">
                <a16:creationId xmlns:a16="http://schemas.microsoft.com/office/drawing/2014/main" id="{B078F7E1-4D4E-463F-80B4-114D884D67DD}"/>
              </a:ext>
            </a:extLst>
          </p:cNvPr>
          <p:cNvSpPr/>
          <p:nvPr/>
        </p:nvSpPr>
        <p:spPr>
          <a:xfrm>
            <a:off x="6401584" y="1799270"/>
            <a:ext cx="16722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Zechariah 9:9</a:t>
            </a:r>
          </a:p>
        </p:txBody>
      </p:sp>
      <p:sp>
        <p:nvSpPr>
          <p:cNvPr id="9" name="Rectángulo 8">
            <a:extLst>
              <a:ext uri="{FF2B5EF4-FFF2-40B4-BE49-F238E27FC236}">
                <a16:creationId xmlns:a16="http://schemas.microsoft.com/office/drawing/2014/main" id="{57508AAE-7316-4E88-9684-FC28D54DFB37}"/>
              </a:ext>
            </a:extLst>
          </p:cNvPr>
          <p:cNvSpPr/>
          <p:nvPr/>
        </p:nvSpPr>
        <p:spPr>
          <a:xfrm>
            <a:off x="6401584" y="2080971"/>
            <a:ext cx="4465198"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Rejoice greatly, O daughter of Zion; shout, O daughter of Jerusalem: behold, thy King cometh unto thee: he is just, and having salvation; lowly, and riding upon an ass, and upon a colt the foal of an ass.</a:t>
            </a:r>
          </a:p>
        </p:txBody>
      </p:sp>
      <p:sp>
        <p:nvSpPr>
          <p:cNvPr id="10" name="Rectángulo 9">
            <a:extLst>
              <a:ext uri="{FF2B5EF4-FFF2-40B4-BE49-F238E27FC236}">
                <a16:creationId xmlns:a16="http://schemas.microsoft.com/office/drawing/2014/main" id="{61EA075D-FCC9-4E33-A0B0-061D3871B490}"/>
              </a:ext>
            </a:extLst>
          </p:cNvPr>
          <p:cNvSpPr/>
          <p:nvPr/>
        </p:nvSpPr>
        <p:spPr>
          <a:xfrm>
            <a:off x="6401584" y="3840000"/>
            <a:ext cx="4493538"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Why did the people of Jerusalem rejoice?</a:t>
            </a:r>
          </a:p>
        </p:txBody>
      </p:sp>
      <p:sp>
        <p:nvSpPr>
          <p:cNvPr id="11" name="Rectángulo 10">
            <a:extLst>
              <a:ext uri="{FF2B5EF4-FFF2-40B4-BE49-F238E27FC236}">
                <a16:creationId xmlns:a16="http://schemas.microsoft.com/office/drawing/2014/main" id="{A2796B24-50E4-4108-AAFD-E67EBDD3EDD7}"/>
              </a:ext>
            </a:extLst>
          </p:cNvPr>
          <p:cNvSpPr/>
          <p:nvPr/>
        </p:nvSpPr>
        <p:spPr>
          <a:xfrm>
            <a:off x="6401584" y="4366497"/>
            <a:ext cx="4226659" cy="1200329"/>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What might have been significant about Jesus Christ entering Jerusalem riding a donkey rather than a large, majestic horse?</a:t>
            </a:r>
          </a:p>
        </p:txBody>
      </p:sp>
    </p:spTree>
    <p:extLst>
      <p:ext uri="{BB962C8B-B14F-4D97-AF65-F5344CB8AC3E}">
        <p14:creationId xmlns:p14="http://schemas.microsoft.com/office/powerpoint/2010/main" val="3335700279"/>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25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
                                        <p:tgtEl>
                                          <p:spTgt spid="10"/>
                                        </p:tgtEl>
                                      </p:cBhvr>
                                    </p:animEffect>
                                    <p:anim calcmode="lin" valueType="num">
                                      <p:cBhvr>
                                        <p:cTn id="27" dur="400" fill="hold"/>
                                        <p:tgtEl>
                                          <p:spTgt spid="10"/>
                                        </p:tgtEl>
                                        <p:attrNameLst>
                                          <p:attrName>ppt_x</p:attrName>
                                        </p:attrNameLst>
                                      </p:cBhvr>
                                      <p:tavLst>
                                        <p:tav tm="0">
                                          <p:val>
                                            <p:strVal val="#ppt_x"/>
                                          </p:val>
                                        </p:tav>
                                        <p:tav tm="100000">
                                          <p:val>
                                            <p:strVal val="#ppt_x"/>
                                          </p:val>
                                        </p:tav>
                                      </p:tavLst>
                                    </p:anim>
                                    <p:anim calcmode="lin" valueType="num">
                                      <p:cBhvr>
                                        <p:cTn id="28" dur="400" fill="hold"/>
                                        <p:tgtEl>
                                          <p:spTgt spid="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FD398DDB-A033-49AD-BEFE-68865FCE57C5}"/>
              </a:ext>
            </a:extLst>
          </p:cNvPr>
          <p:cNvSpPr/>
          <p:nvPr/>
        </p:nvSpPr>
        <p:spPr>
          <a:xfrm>
            <a:off x="802358" y="775641"/>
            <a:ext cx="2086615"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0FC3266-01EF-4BAD-BA79-D0E7FCD93C7A}"/>
              </a:ext>
            </a:extLst>
          </p:cNvPr>
          <p:cNvSpPr/>
          <p:nvPr/>
        </p:nvSpPr>
        <p:spPr>
          <a:xfrm>
            <a:off x="802361" y="1144973"/>
            <a:ext cx="10276455" cy="2094178"/>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69CEF828-76D3-4BC7-9D7B-B692C78FE3C8}"/>
              </a:ext>
            </a:extLst>
          </p:cNvPr>
          <p:cNvSpPr/>
          <p:nvPr/>
        </p:nvSpPr>
        <p:spPr>
          <a:xfrm>
            <a:off x="802363" y="783607"/>
            <a:ext cx="21980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Zechariah 9:10-12</a:t>
            </a:r>
          </a:p>
        </p:txBody>
      </p:sp>
      <p:sp>
        <p:nvSpPr>
          <p:cNvPr id="4" name="Rectángulo 3">
            <a:extLst>
              <a:ext uri="{FF2B5EF4-FFF2-40B4-BE49-F238E27FC236}">
                <a16:creationId xmlns:a16="http://schemas.microsoft.com/office/drawing/2014/main" id="{E23CFAEB-3AB7-4FF9-8818-E1373D847F46}"/>
              </a:ext>
            </a:extLst>
          </p:cNvPr>
          <p:cNvSpPr/>
          <p:nvPr/>
        </p:nvSpPr>
        <p:spPr>
          <a:xfrm>
            <a:off x="802362" y="1152939"/>
            <a:ext cx="1027645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 will cut off the chariot from Ephraim, and the horse from Jerusalem, and the battle bow shall be cut off: and he shall speak peace unto the heathen: and his dominion shall be from sea even to sea, and from the river even to the ends of the earth.</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As for thee also, by the blood of thy covenant I have sent forth thy prisoners out of the pit wherein is no water.</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Turn you to the strong hold, ye prisoners of hope: even to day do I declare that I will render double unto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559EA1C-4552-4624-9A7C-07F5331F1B15}"/>
              </a:ext>
            </a:extLst>
          </p:cNvPr>
          <p:cNvSpPr/>
          <p:nvPr/>
        </p:nvSpPr>
        <p:spPr>
          <a:xfrm>
            <a:off x="813937" y="3294038"/>
            <a:ext cx="505779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did some of you not notice the picture?</a:t>
            </a:r>
          </a:p>
        </p:txBody>
      </p:sp>
      <p:sp>
        <p:nvSpPr>
          <p:cNvPr id="6" name="Rectángulo 5">
            <a:extLst>
              <a:ext uri="{FF2B5EF4-FFF2-40B4-BE49-F238E27FC236}">
                <a16:creationId xmlns:a16="http://schemas.microsoft.com/office/drawing/2014/main" id="{567BAE7D-59BD-4202-9467-0D19FA307D62}"/>
              </a:ext>
            </a:extLst>
          </p:cNvPr>
          <p:cNvSpPr/>
          <p:nvPr/>
        </p:nvSpPr>
        <p:spPr>
          <a:xfrm>
            <a:off x="802358" y="3857205"/>
            <a:ext cx="78397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might some people today not find Jesus Christ and His gospel?</a:t>
            </a:r>
          </a:p>
        </p:txBody>
      </p:sp>
      <p:sp>
        <p:nvSpPr>
          <p:cNvPr id="7" name="Rectángulo 6">
            <a:extLst>
              <a:ext uri="{FF2B5EF4-FFF2-40B4-BE49-F238E27FC236}">
                <a16:creationId xmlns:a16="http://schemas.microsoft.com/office/drawing/2014/main" id="{422ABBF0-C6EA-4B98-803F-50524E043C6D}"/>
              </a:ext>
            </a:extLst>
          </p:cNvPr>
          <p:cNvSpPr/>
          <p:nvPr/>
        </p:nvSpPr>
        <p:spPr>
          <a:xfrm>
            <a:off x="802358" y="4456921"/>
            <a:ext cx="462177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will the Lord do for “the heathen”?</a:t>
            </a:r>
          </a:p>
        </p:txBody>
      </p:sp>
      <p:sp>
        <p:nvSpPr>
          <p:cNvPr id="8" name="Rectángulo 7">
            <a:extLst>
              <a:ext uri="{FF2B5EF4-FFF2-40B4-BE49-F238E27FC236}">
                <a16:creationId xmlns:a16="http://schemas.microsoft.com/office/drawing/2014/main" id="{AEDE50E6-2320-4D9F-A5C0-226EEE976DF9}"/>
              </a:ext>
            </a:extLst>
          </p:cNvPr>
          <p:cNvSpPr/>
          <p:nvPr/>
        </p:nvSpPr>
        <p:spPr>
          <a:xfrm>
            <a:off x="813936" y="4990914"/>
            <a:ext cx="92709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Jesus Christ speak or bring peace to “the heathen”?</a:t>
            </a:r>
          </a:p>
        </p:txBody>
      </p:sp>
      <p:sp>
        <p:nvSpPr>
          <p:cNvPr id="9" name="Rectángulo 8">
            <a:extLst>
              <a:ext uri="{FF2B5EF4-FFF2-40B4-BE49-F238E27FC236}">
                <a16:creationId xmlns:a16="http://schemas.microsoft.com/office/drawing/2014/main" id="{E2AB8952-D52A-4928-A851-8035CFB87841}"/>
              </a:ext>
            </a:extLst>
          </p:cNvPr>
          <p:cNvSpPr/>
          <p:nvPr/>
        </p:nvSpPr>
        <p:spPr>
          <a:xfrm>
            <a:off x="813936" y="5544912"/>
            <a:ext cx="59811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it possible for the prisoners to be freed?</a:t>
            </a:r>
          </a:p>
        </p:txBody>
      </p:sp>
    </p:spTree>
    <p:extLst>
      <p:ext uri="{BB962C8B-B14F-4D97-AF65-F5344CB8AC3E}">
        <p14:creationId xmlns:p14="http://schemas.microsoft.com/office/powerpoint/2010/main" val="3617143018"/>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diagonales cortadas 8">
            <a:extLst>
              <a:ext uri="{FF2B5EF4-FFF2-40B4-BE49-F238E27FC236}">
                <a16:creationId xmlns:a16="http://schemas.microsoft.com/office/drawing/2014/main" id="{84E78639-DCB8-427E-BD7B-1C99641C2C85}"/>
              </a:ext>
            </a:extLst>
          </p:cNvPr>
          <p:cNvSpPr/>
          <p:nvPr/>
        </p:nvSpPr>
        <p:spPr>
          <a:xfrm>
            <a:off x="2173397" y="1656883"/>
            <a:ext cx="7818741" cy="2031325"/>
          </a:xfrm>
          <a:prstGeom prst="snip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E403070A-9FDB-412A-9790-5DF4EF12F296}"/>
              </a:ext>
            </a:extLst>
          </p:cNvPr>
          <p:cNvSpPr/>
          <p:nvPr/>
        </p:nvSpPr>
        <p:spPr>
          <a:xfrm>
            <a:off x="2199861" y="1778531"/>
            <a:ext cx="7792278" cy="2031325"/>
          </a:xfrm>
          <a:prstGeom prst="rect">
            <a:avLst/>
          </a:prstGeom>
        </p:spPr>
        <p:txBody>
          <a:bodyPr wrap="square">
            <a:spAutoFit/>
          </a:bodyPr>
          <a:lstStyle/>
          <a:p>
            <a:pPr algn="ctr"/>
            <a:r>
              <a:rPr lang="en-US" dirty="0">
                <a:solidFill>
                  <a:schemeClr val="bg1"/>
                </a:solidFill>
                <a:latin typeface="Dubai" panose="020B0503030403030204" pitchFamily="34" charset="-78"/>
                <a:cs typeface="Dubai" panose="020B0503030403030204" pitchFamily="34" charset="-78"/>
              </a:rPr>
              <a:t>“‘By the blood of thy covenant’﻿—that is, because of the gospel covenant, which is efficacious because of the shedding of the blood of Christ﻿—‘I have sent forth thy prisoners out of the pit wherein is no water.’ (Zech. 9:11–16.) ‘Wherein is no water’﻿—how aptly and succinctly this crystallizes the thought that the saving water, which is baptism, is an earthly ordinance and cannot be performed by spirit beings while they dwell in the spirit world” (</a:t>
            </a:r>
            <a:r>
              <a:rPr lang="en-US" i="1" dirty="0">
                <a:solidFill>
                  <a:schemeClr val="bg1"/>
                </a:solidFill>
                <a:latin typeface="Dubai" panose="020B0503030403030204" pitchFamily="34" charset="-78"/>
                <a:cs typeface="Dubai" panose="020B0503030403030204" pitchFamily="34" charset="-78"/>
              </a:rPr>
              <a:t>The Promised Messiah: The First Coming of Christ</a:t>
            </a:r>
            <a:r>
              <a:rPr lang="en-US" dirty="0">
                <a:solidFill>
                  <a:schemeClr val="bg1"/>
                </a:solidFill>
                <a:latin typeface="Dubai" panose="020B0503030403030204" pitchFamily="34" charset="-78"/>
                <a:cs typeface="Dubai" panose="020B0503030403030204" pitchFamily="34" charset="-78"/>
              </a:rPr>
              <a:t> [1978], 241).</a:t>
            </a:r>
          </a:p>
        </p:txBody>
      </p:sp>
      <p:sp>
        <p:nvSpPr>
          <p:cNvPr id="4" name="Rectángulo 3">
            <a:extLst>
              <a:ext uri="{FF2B5EF4-FFF2-40B4-BE49-F238E27FC236}">
                <a16:creationId xmlns:a16="http://schemas.microsoft.com/office/drawing/2014/main" id="{8A6F0B67-E3C8-438B-93DB-AF35E65A63E9}"/>
              </a:ext>
            </a:extLst>
          </p:cNvPr>
          <p:cNvSpPr/>
          <p:nvPr/>
        </p:nvSpPr>
        <p:spPr>
          <a:xfrm>
            <a:off x="1113182" y="1096403"/>
            <a:ext cx="6957392"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Bruce R. McConkie of the Quorum of the Twelve Apostles:</a:t>
            </a:r>
          </a:p>
        </p:txBody>
      </p:sp>
      <p:sp>
        <p:nvSpPr>
          <p:cNvPr id="5" name="Rectángulo 4">
            <a:extLst>
              <a:ext uri="{FF2B5EF4-FFF2-40B4-BE49-F238E27FC236}">
                <a16:creationId xmlns:a16="http://schemas.microsoft.com/office/drawing/2014/main" id="{221A0266-211C-4946-BE63-57619C7BA999}"/>
              </a:ext>
            </a:extLst>
          </p:cNvPr>
          <p:cNvSpPr/>
          <p:nvPr/>
        </p:nvSpPr>
        <p:spPr>
          <a:xfrm>
            <a:off x="1113182" y="4122652"/>
            <a:ext cx="44807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 prisoners delivered from?</a:t>
            </a:r>
          </a:p>
        </p:txBody>
      </p:sp>
      <p:sp>
        <p:nvSpPr>
          <p:cNvPr id="6" name="Rectángulo 5">
            <a:extLst>
              <a:ext uri="{FF2B5EF4-FFF2-40B4-BE49-F238E27FC236}">
                <a16:creationId xmlns:a16="http://schemas.microsoft.com/office/drawing/2014/main" id="{8EA344EB-2F78-43AC-AAAF-E8CBDA192B6A}"/>
              </a:ext>
            </a:extLst>
          </p:cNvPr>
          <p:cNvSpPr/>
          <p:nvPr/>
        </p:nvSpPr>
        <p:spPr>
          <a:xfrm>
            <a:off x="5593896" y="4125753"/>
            <a:ext cx="45704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their deliverance possible?</a:t>
            </a:r>
          </a:p>
        </p:txBody>
      </p:sp>
      <p:sp>
        <p:nvSpPr>
          <p:cNvPr id="7" name="Rectángulo 6">
            <a:extLst>
              <a:ext uri="{FF2B5EF4-FFF2-40B4-BE49-F238E27FC236}">
                <a16:creationId xmlns:a16="http://schemas.microsoft.com/office/drawing/2014/main" id="{1572CC51-C821-4B50-8582-5E4EC2AB98C0}"/>
              </a:ext>
            </a:extLst>
          </p:cNvPr>
          <p:cNvSpPr/>
          <p:nvPr/>
        </p:nvSpPr>
        <p:spPr>
          <a:xfrm>
            <a:off x="1113182" y="4620114"/>
            <a:ext cx="85344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 truth we learn from Zechariah 9:11?</a:t>
            </a:r>
          </a:p>
        </p:txBody>
      </p:sp>
      <p:sp>
        <p:nvSpPr>
          <p:cNvPr id="8" name="Rectángulo 7">
            <a:extLst>
              <a:ext uri="{FF2B5EF4-FFF2-40B4-BE49-F238E27FC236}">
                <a16:creationId xmlns:a16="http://schemas.microsoft.com/office/drawing/2014/main" id="{C5893B52-B506-43B2-A8DC-57D464F36115}"/>
              </a:ext>
            </a:extLst>
          </p:cNvPr>
          <p:cNvSpPr/>
          <p:nvPr/>
        </p:nvSpPr>
        <p:spPr>
          <a:xfrm>
            <a:off x="1113181" y="5114475"/>
            <a:ext cx="8878957" cy="646331"/>
          </a:xfrm>
          <a:prstGeom prst="rect">
            <a:avLst/>
          </a:prstGeom>
        </p:spPr>
        <p:txBody>
          <a:bodyPr wrap="square">
            <a:spAutoFit/>
          </a:bodyPr>
          <a:lstStyle/>
          <a:p>
            <a:pPr algn="ctr"/>
            <a:r>
              <a:rPr lang="en-US" i="1" dirty="0">
                <a:solidFill>
                  <a:schemeClr val="accent1"/>
                </a:solidFill>
                <a:effectLst>
                  <a:outerShdw blurRad="38100" dist="38100" dir="2700000" algn="tl">
                    <a:srgbClr val="000000">
                      <a:alpha val="43137"/>
                    </a:srgbClr>
                  </a:outerShdw>
                </a:effectLst>
                <a:latin typeface="McKayldsLat-Bold"/>
              </a:rPr>
              <a:t>Because of the Atonement of Jesus Christ, salvation is available to all mankind, and those who have died without having been baptized can be freed from spirit prison.</a:t>
            </a:r>
            <a:endParaRPr lang="en-US"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7494604"/>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250" fill="hold"/>
                                        <p:tgtEl>
                                          <p:spTgt spid="8"/>
                                        </p:tgtEl>
                                        <p:attrNameLst>
                                          <p:attrName>ppt_y</p:attrName>
                                        </p:attrNameLst>
                                      </p:cBhvr>
                                      <p:tavLst>
                                        <p:tav tm="0">
                                          <p:val>
                                            <p:strVal val="#ppt_y"/>
                                          </p:val>
                                        </p:tav>
                                        <p:tav tm="100000">
                                          <p:val>
                                            <p:strVal val="#ppt_y"/>
                                          </p:val>
                                        </p:tav>
                                      </p:tavLst>
                                    </p:anim>
                                    <p:anim calcmode="lin" valueType="num">
                                      <p:cBhvr>
                                        <p:cTn id="34"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redondeadas 6">
            <a:extLst>
              <a:ext uri="{FF2B5EF4-FFF2-40B4-BE49-F238E27FC236}">
                <a16:creationId xmlns:a16="http://schemas.microsoft.com/office/drawing/2014/main" id="{6E3F1235-ADBE-4CDA-BFA9-17D0FB3F180C}"/>
              </a:ext>
            </a:extLst>
          </p:cNvPr>
          <p:cNvSpPr/>
          <p:nvPr/>
        </p:nvSpPr>
        <p:spPr>
          <a:xfrm>
            <a:off x="884420" y="1577661"/>
            <a:ext cx="10194397" cy="2862322"/>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2B4C3560-429B-4588-9B0A-87BC4C2CB1AA}"/>
              </a:ext>
            </a:extLst>
          </p:cNvPr>
          <p:cNvSpPr/>
          <p:nvPr/>
        </p:nvSpPr>
        <p:spPr>
          <a:xfrm>
            <a:off x="1205947" y="945731"/>
            <a:ext cx="7089913" cy="369332"/>
          </a:xfrm>
          <a:prstGeom prst="rect">
            <a:avLst/>
          </a:prstGeom>
        </p:spPr>
        <p:txBody>
          <a:bodyPr wrap="square">
            <a:spAutoFit/>
          </a:bodyPr>
          <a:lstStyle/>
          <a:p>
            <a:r>
              <a:rPr lang="en-US" b="1" i="1" dirty="0">
                <a:solidFill>
                  <a:schemeClr val="accent3">
                    <a:lumMod val="50000"/>
                  </a:schemeClr>
                </a:solidFill>
                <a:latin typeface="Bahnschrift" panose="020B0502040204020203" pitchFamily="34" charset="0"/>
              </a:rPr>
              <a:t>Elder D. Todd Christofferson of the Quorum of the Twelve Apostles:</a:t>
            </a:r>
          </a:p>
        </p:txBody>
      </p:sp>
      <p:sp>
        <p:nvSpPr>
          <p:cNvPr id="4" name="Rectángulo 3">
            <a:extLst>
              <a:ext uri="{FF2B5EF4-FFF2-40B4-BE49-F238E27FC236}">
                <a16:creationId xmlns:a16="http://schemas.microsoft.com/office/drawing/2014/main" id="{61D88D9A-E6D9-404E-A53F-AC0926C41F8D}"/>
              </a:ext>
            </a:extLst>
          </p:cNvPr>
          <p:cNvSpPr/>
          <p:nvPr/>
        </p:nvSpPr>
        <p:spPr>
          <a:xfrm>
            <a:off x="1020418" y="1577661"/>
            <a:ext cx="10058400" cy="2862322"/>
          </a:xfrm>
          <a:prstGeom prst="rect">
            <a:avLst/>
          </a:prstGeom>
        </p:spPr>
        <p:txBody>
          <a:bodyPr wrap="square">
            <a:spAutoFit/>
          </a:bodyPr>
          <a:lstStyle/>
          <a:p>
            <a:pPr algn="ctr" fontAlgn="base"/>
            <a:r>
              <a:rPr lang="en-US" dirty="0">
                <a:solidFill>
                  <a:schemeClr val="bg1"/>
                </a:solidFill>
                <a:latin typeface="ZoramldsLat-Light"/>
              </a:rPr>
              <a:t>“While yet in life, Jesus prophesied that He would also preach to the dead. Peter tells us this happened in the interval between the Savior’s Crucifixion and Resurrection (see 1 Peter 3:18–19). President Joseph F. Smith … witnessed in vision that the Savior visited the spirit world and ‘from among the righteous [spirits], he organized his forces and appointed messengers, clothed with power and authority, and commissioned them to go forth and carry the light of the gospel to them that were in darkness. …</a:t>
            </a:r>
          </a:p>
          <a:p>
            <a:pPr algn="ctr" fontAlgn="base"/>
            <a:r>
              <a:rPr lang="en-US" dirty="0">
                <a:solidFill>
                  <a:schemeClr val="bg1"/>
                </a:solidFill>
                <a:latin typeface="ZoramldsLat-Light"/>
              </a:rPr>
              <a:t>“‘These were taught faith in God, repentance from sin, vicarious baptism for the remission of sins, [and] the gift of the Holy Ghost by the laying on of hands’ (D&amp;C 138:30, 33). …</a:t>
            </a:r>
          </a:p>
          <a:p>
            <a:pPr algn="ctr" fontAlgn="base"/>
            <a:r>
              <a:rPr lang="en-US" dirty="0">
                <a:solidFill>
                  <a:schemeClr val="bg1"/>
                </a:solidFill>
                <a:latin typeface="ZoramldsLat-Light"/>
              </a:rPr>
              <a:t>“… Jesus Christ is the divine Redeemer of all mankind. His grace and promises reach even those who in life do not find Him. Because of Him, the prisoners shall indeed go free” (“Why Do We Baptize for the Dead?” </a:t>
            </a:r>
            <a:r>
              <a:rPr lang="en-US" i="1" dirty="0">
                <a:solidFill>
                  <a:schemeClr val="bg1"/>
                </a:solidFill>
                <a:latin typeface="ZoramldsLat-LightItalic"/>
              </a:rPr>
              <a:t>New Era,</a:t>
            </a:r>
            <a:r>
              <a:rPr lang="en-US" dirty="0">
                <a:solidFill>
                  <a:schemeClr val="bg1"/>
                </a:solidFill>
                <a:latin typeface="ZoramldsLat-Light"/>
              </a:rPr>
              <a:t> Mar. 2009, 2, 5).</a:t>
            </a:r>
            <a:endParaRPr lang="en-US" b="0" i="0" dirty="0">
              <a:solidFill>
                <a:schemeClr val="bg1"/>
              </a:solidFill>
              <a:effectLst/>
              <a:latin typeface="ZoramldsLat-Light"/>
            </a:endParaRPr>
          </a:p>
        </p:txBody>
      </p:sp>
      <p:sp>
        <p:nvSpPr>
          <p:cNvPr id="5" name="Rectángulo 4">
            <a:extLst>
              <a:ext uri="{FF2B5EF4-FFF2-40B4-BE49-F238E27FC236}">
                <a16:creationId xmlns:a16="http://schemas.microsoft.com/office/drawing/2014/main" id="{3DB7B31C-7E4D-414C-8420-4F8D6048A9C7}"/>
              </a:ext>
            </a:extLst>
          </p:cNvPr>
          <p:cNvSpPr/>
          <p:nvPr/>
        </p:nvSpPr>
        <p:spPr>
          <a:xfrm>
            <a:off x="1205947" y="5601919"/>
            <a:ext cx="95018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have you had as you have performed family history and temple work?</a:t>
            </a:r>
          </a:p>
        </p:txBody>
      </p:sp>
      <p:sp>
        <p:nvSpPr>
          <p:cNvPr id="6" name="Rectángulo 5">
            <a:extLst>
              <a:ext uri="{FF2B5EF4-FFF2-40B4-BE49-F238E27FC236}">
                <a16:creationId xmlns:a16="http://schemas.microsoft.com/office/drawing/2014/main" id="{A91095B0-90FB-47C3-A20F-0E3593925397}"/>
              </a:ext>
            </a:extLst>
          </p:cNvPr>
          <p:cNvSpPr/>
          <p:nvPr/>
        </p:nvSpPr>
        <p:spPr>
          <a:xfrm>
            <a:off x="1205946" y="4876653"/>
            <a:ext cx="98728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we help our deceased ancestors receive the ordinances necessary for salvation?</a:t>
            </a:r>
          </a:p>
        </p:txBody>
      </p:sp>
    </p:spTree>
    <p:extLst>
      <p:ext uri="{BB962C8B-B14F-4D97-AF65-F5344CB8AC3E}">
        <p14:creationId xmlns:p14="http://schemas.microsoft.com/office/powerpoint/2010/main" val="1365174189"/>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A1B20D71-2B62-4AF7-8967-B89D0F8713FA}"/>
              </a:ext>
            </a:extLst>
          </p:cNvPr>
          <p:cNvSpPr/>
          <p:nvPr/>
        </p:nvSpPr>
        <p:spPr>
          <a:xfrm>
            <a:off x="1113182" y="968273"/>
            <a:ext cx="2084225" cy="369332"/>
          </a:xfrm>
          <a:prstGeom prst="rect">
            <a:avLst/>
          </a:prstGeom>
        </p:spPr>
        <p:txBody>
          <a:bodyPr wrap="none">
            <a:spAutoFit/>
          </a:bodyPr>
          <a:lstStyle/>
          <a:p>
            <a:pPr fontAlgn="base"/>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Zechariah 12-14</a:t>
            </a:r>
            <a:endParaRPr lang="en-US"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ángulo 3">
            <a:extLst>
              <a:ext uri="{FF2B5EF4-FFF2-40B4-BE49-F238E27FC236}">
                <a16:creationId xmlns:a16="http://schemas.microsoft.com/office/drawing/2014/main" id="{1CD4C3B0-BB5B-48EA-AA81-6C21FBBF92E0}"/>
              </a:ext>
            </a:extLst>
          </p:cNvPr>
          <p:cNvSpPr/>
          <p:nvPr/>
        </p:nvSpPr>
        <p:spPr>
          <a:xfrm>
            <a:off x="1941443" y="2367171"/>
            <a:ext cx="8309113" cy="2123658"/>
          </a:xfrm>
          <a:prstGeom prst="rect">
            <a:avLst/>
          </a:prstGeom>
        </p:spPr>
        <p:txBody>
          <a:bodyPr wrap="square">
            <a:spAutoFit/>
          </a:bodyPr>
          <a:lstStyle/>
          <a:p>
            <a:pPr algn="ctr"/>
            <a:r>
              <a:rPr lang="en-US" sz="4400" dirty="0">
                <a:solidFill>
                  <a:schemeClr val="accent3">
                    <a:lumMod val="50000"/>
                  </a:schemeClr>
                </a:solidFill>
                <a:latin typeface="Georgia" panose="02040502050405020303" pitchFamily="18" charset="0"/>
              </a:rPr>
              <a:t>“Jesus Christ will deliver Jerusalem from the nations that will gather to fight against it”</a:t>
            </a:r>
          </a:p>
        </p:txBody>
      </p:sp>
    </p:spTree>
    <p:extLst>
      <p:ext uri="{BB962C8B-B14F-4D97-AF65-F5344CB8AC3E}">
        <p14:creationId xmlns:p14="http://schemas.microsoft.com/office/powerpoint/2010/main" val="981461771"/>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476C7C13-F52B-4051-87F7-3F571974438E}"/>
              </a:ext>
            </a:extLst>
          </p:cNvPr>
          <p:cNvSpPr/>
          <p:nvPr/>
        </p:nvSpPr>
        <p:spPr>
          <a:xfrm>
            <a:off x="1073423" y="3818978"/>
            <a:ext cx="2069797"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8E2B8B9A-E0D5-4AAE-AC50-EA701A50765E}"/>
              </a:ext>
            </a:extLst>
          </p:cNvPr>
          <p:cNvSpPr/>
          <p:nvPr/>
        </p:nvSpPr>
        <p:spPr>
          <a:xfrm>
            <a:off x="1074388" y="1505703"/>
            <a:ext cx="2069797" cy="64633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712D96F-D6D2-4FC3-BED1-9F6CB527F846}"/>
              </a:ext>
            </a:extLst>
          </p:cNvPr>
          <p:cNvSpPr/>
          <p:nvPr/>
        </p:nvSpPr>
        <p:spPr>
          <a:xfrm>
            <a:off x="1073423" y="4220697"/>
            <a:ext cx="9727097" cy="1410832"/>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A520DF2-B915-413D-9B1D-755DB5FEA391}"/>
              </a:ext>
            </a:extLst>
          </p:cNvPr>
          <p:cNvSpPr/>
          <p:nvPr/>
        </p:nvSpPr>
        <p:spPr>
          <a:xfrm>
            <a:off x="1073423" y="1865481"/>
            <a:ext cx="9793357" cy="1410831"/>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392404F5-E8D1-4C36-8348-2516BDE76125}"/>
              </a:ext>
            </a:extLst>
          </p:cNvPr>
          <p:cNvSpPr/>
          <p:nvPr/>
        </p:nvSpPr>
        <p:spPr>
          <a:xfrm>
            <a:off x="1113181" y="958983"/>
            <a:ext cx="979335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In what ways will the Second Coming of Jesus Christ be different from His mortal ministry?</a:t>
            </a:r>
          </a:p>
        </p:txBody>
      </p:sp>
      <p:sp>
        <p:nvSpPr>
          <p:cNvPr id="4" name="Rectángulo 3">
            <a:extLst>
              <a:ext uri="{FF2B5EF4-FFF2-40B4-BE49-F238E27FC236}">
                <a16:creationId xmlns:a16="http://schemas.microsoft.com/office/drawing/2014/main" id="{EBBBAB7A-0020-4039-9F2A-36FF7D157650}"/>
              </a:ext>
            </a:extLst>
          </p:cNvPr>
          <p:cNvSpPr/>
          <p:nvPr/>
        </p:nvSpPr>
        <p:spPr>
          <a:xfrm>
            <a:off x="1138829" y="1535594"/>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Zechariah 12:2-3 </a:t>
            </a:r>
          </a:p>
        </p:txBody>
      </p:sp>
      <p:sp>
        <p:nvSpPr>
          <p:cNvPr id="5" name="Rectángulo 4">
            <a:extLst>
              <a:ext uri="{FF2B5EF4-FFF2-40B4-BE49-F238E27FC236}">
                <a16:creationId xmlns:a16="http://schemas.microsoft.com/office/drawing/2014/main" id="{1C999FF1-AD65-44AB-A125-BBF505F652D0}"/>
              </a:ext>
            </a:extLst>
          </p:cNvPr>
          <p:cNvSpPr/>
          <p:nvPr/>
        </p:nvSpPr>
        <p:spPr>
          <a:xfrm>
            <a:off x="1138828" y="3393324"/>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would all nations gather against in this battle?</a:t>
            </a:r>
          </a:p>
        </p:txBody>
      </p:sp>
      <p:sp>
        <p:nvSpPr>
          <p:cNvPr id="7" name="Rectángulo 6">
            <a:extLst>
              <a:ext uri="{FF2B5EF4-FFF2-40B4-BE49-F238E27FC236}">
                <a16:creationId xmlns:a16="http://schemas.microsoft.com/office/drawing/2014/main" id="{115449A1-40F2-4880-8D47-5642119B34EC}"/>
              </a:ext>
            </a:extLst>
          </p:cNvPr>
          <p:cNvSpPr/>
          <p:nvPr/>
        </p:nvSpPr>
        <p:spPr>
          <a:xfrm>
            <a:off x="1138828" y="1827288"/>
            <a:ext cx="966169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Behold, I will make Jerusalem a cup of trembling unto all the people round about, when they shall be in the siege both against Judah and against Jerusalem.</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And in that day will I make Jerusalem a burdensome stone for all people: all that burden themselves with it shall be cut in pieces, though all the people of the earth be gathered together against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068066A-C133-495C-8345-604C142935E6}"/>
              </a:ext>
            </a:extLst>
          </p:cNvPr>
          <p:cNvSpPr/>
          <p:nvPr/>
        </p:nvSpPr>
        <p:spPr>
          <a:xfrm>
            <a:off x="1138828" y="3851364"/>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Zechariah 12:8-9</a:t>
            </a:r>
          </a:p>
        </p:txBody>
      </p:sp>
      <p:sp>
        <p:nvSpPr>
          <p:cNvPr id="9" name="Rectángulo 8">
            <a:extLst>
              <a:ext uri="{FF2B5EF4-FFF2-40B4-BE49-F238E27FC236}">
                <a16:creationId xmlns:a16="http://schemas.microsoft.com/office/drawing/2014/main" id="{FCC3B45D-AA93-499A-AEE0-2592FB66E754}"/>
              </a:ext>
            </a:extLst>
          </p:cNvPr>
          <p:cNvSpPr/>
          <p:nvPr/>
        </p:nvSpPr>
        <p:spPr>
          <a:xfrm>
            <a:off x="1138828" y="4220696"/>
            <a:ext cx="966169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In that day shall the Lord defend the inhabitants of Jerusalem; and he that is feeble among them at that day shall be as David; and the house of David shall be as God, as the angel of the Lord before them.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And it shall come to pass in that day, that I will seek to destroy all the nations that come against Jerusalem.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896EEAD2-F896-466E-942E-C7FCC4CCFDD7}"/>
              </a:ext>
            </a:extLst>
          </p:cNvPr>
          <p:cNvSpPr/>
          <p:nvPr/>
        </p:nvSpPr>
        <p:spPr>
          <a:xfrm>
            <a:off x="1138828" y="5815036"/>
            <a:ext cx="57374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Lord do for the people of Jerusalem?</a:t>
            </a:r>
          </a:p>
        </p:txBody>
      </p:sp>
    </p:spTree>
    <p:extLst>
      <p:ext uri="{BB962C8B-B14F-4D97-AF65-F5344CB8AC3E}">
        <p14:creationId xmlns:p14="http://schemas.microsoft.com/office/powerpoint/2010/main" val="904661287"/>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Horizontal)">
                                      <p:cBhvr>
                                        <p:cTn id="7" dur="1250"/>
                                        <p:tgtEl>
                                          <p:spTgt spid="13"/>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Horizontal)">
                                      <p:cBhvr>
                                        <p:cTn id="10" dur="1250"/>
                                        <p:tgtEl>
                                          <p:spTgt spid="11"/>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Horizontal)">
                                      <p:cBhvr>
                                        <p:cTn id="13" dur="1250"/>
                                        <p:tgtEl>
                                          <p:spTgt spid="4"/>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Horizontal)">
                                      <p:cBhvr>
                                        <p:cTn id="16" dur="1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250" fill="hold"/>
                                        <p:tgtEl>
                                          <p:spTgt spid="14"/>
                                        </p:tgtEl>
                                        <p:attrNameLst>
                                          <p:attrName>ppt_x</p:attrName>
                                        </p:attrNameLst>
                                      </p:cBhvr>
                                      <p:tavLst>
                                        <p:tav tm="0">
                                          <p:val>
                                            <p:strVal val="#ppt_x"/>
                                          </p:val>
                                        </p:tav>
                                        <p:tav tm="100000">
                                          <p:val>
                                            <p:strVal val="#ppt_x"/>
                                          </p:val>
                                        </p:tav>
                                      </p:tavLst>
                                    </p:anim>
                                    <p:anim calcmode="lin" valueType="num">
                                      <p:cBhvr additive="base">
                                        <p:cTn id="27" dur="125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ppt_x"/>
                                          </p:val>
                                        </p:tav>
                                        <p:tav tm="100000">
                                          <p:val>
                                            <p:strVal val="#ppt_x"/>
                                          </p:val>
                                        </p:tav>
                                      </p:tavLst>
                                    </p:anim>
                                    <p:anim calcmode="lin" valueType="num">
                                      <p:cBhvr additive="base">
                                        <p:cTn id="31" dur="125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ppt_x"/>
                                          </p:val>
                                        </p:tav>
                                        <p:tav tm="100000">
                                          <p:val>
                                            <p:strVal val="#ppt_x"/>
                                          </p:val>
                                        </p:tav>
                                      </p:tavLst>
                                    </p:anim>
                                    <p:anim calcmode="lin" valueType="num">
                                      <p:cBhvr additive="base">
                                        <p:cTn id="35" dur="125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250" fill="hold"/>
                                        <p:tgtEl>
                                          <p:spTgt spid="9"/>
                                        </p:tgtEl>
                                        <p:attrNameLst>
                                          <p:attrName>ppt_x</p:attrName>
                                        </p:attrNameLst>
                                      </p:cBhvr>
                                      <p:tavLst>
                                        <p:tav tm="0">
                                          <p:val>
                                            <p:strVal val="#ppt_x"/>
                                          </p:val>
                                        </p:tav>
                                        <p:tav tm="100000">
                                          <p:val>
                                            <p:strVal val="#ppt_x"/>
                                          </p:val>
                                        </p:tav>
                                      </p:tavLst>
                                    </p:anim>
                                    <p:anim calcmode="lin" valueType="num">
                                      <p:cBhvr additive="base">
                                        <p:cTn id="39"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
                                        <p:tgtEl>
                                          <p:spTgt spid="10"/>
                                        </p:tgtEl>
                                      </p:cBhvr>
                                    </p:animEffect>
                                    <p:anim calcmode="lin" valueType="num">
                                      <p:cBhvr>
                                        <p:cTn id="45" dur="400" fill="hold"/>
                                        <p:tgtEl>
                                          <p:spTgt spid="10"/>
                                        </p:tgtEl>
                                        <p:attrNameLst>
                                          <p:attrName>ppt_x</p:attrName>
                                        </p:attrNameLst>
                                      </p:cBhvr>
                                      <p:tavLst>
                                        <p:tav tm="0">
                                          <p:val>
                                            <p:strVal val="#ppt_x"/>
                                          </p:val>
                                        </p:tav>
                                        <p:tav tm="100000">
                                          <p:val>
                                            <p:strVal val="#ppt_x"/>
                                          </p:val>
                                        </p:tav>
                                      </p:tavLst>
                                    </p:anim>
                                    <p:anim calcmode="lin" valueType="num">
                                      <p:cBhvr>
                                        <p:cTn id="46" dur="400" fill="hold"/>
                                        <p:tgtEl>
                                          <p:spTgt spid="10"/>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1E6222-9952-4E72-BCC5-DA3FD38339E7}"/>
              </a:ext>
            </a:extLst>
          </p:cNvPr>
          <p:cNvSpPr/>
          <p:nvPr/>
        </p:nvSpPr>
        <p:spPr>
          <a:xfrm>
            <a:off x="755456" y="783607"/>
            <a:ext cx="2069797" cy="8205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337063C9-691B-4FB4-BA3B-52FC54C8A3BA}"/>
              </a:ext>
            </a:extLst>
          </p:cNvPr>
          <p:cNvSpPr/>
          <p:nvPr/>
        </p:nvSpPr>
        <p:spPr>
          <a:xfrm>
            <a:off x="755457" y="1152939"/>
            <a:ext cx="9475220" cy="2519044"/>
          </a:xfrm>
          <a:prstGeom prst="round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92D050"/>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157</a:t>
            </a:r>
          </a:p>
        </p:txBody>
      </p:sp>
      <p:sp>
        <p:nvSpPr>
          <p:cNvPr id="2" name="Rectángulo 1">
            <a:extLst>
              <a:ext uri="{FF2B5EF4-FFF2-40B4-BE49-F238E27FC236}">
                <a16:creationId xmlns:a16="http://schemas.microsoft.com/office/drawing/2014/main" id="{ABE09BB3-4D5E-4447-81C4-407692B0B72C}"/>
              </a:ext>
            </a:extLst>
          </p:cNvPr>
          <p:cNvSpPr/>
          <p:nvPr/>
        </p:nvSpPr>
        <p:spPr>
          <a:xfrm>
            <a:off x="861475" y="78360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Zechariah 14:3-6</a:t>
            </a:r>
          </a:p>
        </p:txBody>
      </p:sp>
      <p:sp>
        <p:nvSpPr>
          <p:cNvPr id="4" name="Rectángulo 3">
            <a:extLst>
              <a:ext uri="{FF2B5EF4-FFF2-40B4-BE49-F238E27FC236}">
                <a16:creationId xmlns:a16="http://schemas.microsoft.com/office/drawing/2014/main" id="{08BBEAF3-E047-4232-9F4F-B625BDDC496E}"/>
              </a:ext>
            </a:extLst>
          </p:cNvPr>
          <p:cNvSpPr/>
          <p:nvPr/>
        </p:nvSpPr>
        <p:spPr>
          <a:xfrm>
            <a:off x="861474" y="3835584"/>
            <a:ext cx="54425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Jesus Christ do to deliver His people?</a:t>
            </a:r>
          </a:p>
        </p:txBody>
      </p:sp>
      <p:sp>
        <p:nvSpPr>
          <p:cNvPr id="5" name="Rectángulo 4">
            <a:extLst>
              <a:ext uri="{FF2B5EF4-FFF2-40B4-BE49-F238E27FC236}">
                <a16:creationId xmlns:a16="http://schemas.microsoft.com/office/drawing/2014/main" id="{800DD8EE-B792-4634-AF73-AA3A3C027020}"/>
              </a:ext>
            </a:extLst>
          </p:cNvPr>
          <p:cNvSpPr/>
          <p:nvPr/>
        </p:nvSpPr>
        <p:spPr>
          <a:xfrm>
            <a:off x="861474" y="1152939"/>
            <a:ext cx="9369203"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Then shall the Lord go forth, and fight against those nations, as when he fought in the day of battle.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 And his feet shall stand in that day upon the mount of Olives, which is before Jerusalem on the east, and the mount of Olives shall cleave in the midst thereof toward the east and toward the west, and there shall be a very great valley; and half of the mountain shall remove toward the north, and half of it toward the south.</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ye shall flee to the valley of the mountains; for the valley of the mountains shall reach unto Azal: yea, ye shall flee, like as ye fled from before the earthquake in the days of Uzziah king of Judah: and the Lord my God shall come, and all the saints with thee.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one shall say unto him, What are these wounds in thine hands? Then he shall answer, Those with which I was wounded in the house of my friends.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B6C455C-68D7-4844-8804-A07FD932785D}"/>
              </a:ext>
            </a:extLst>
          </p:cNvPr>
          <p:cNvSpPr/>
          <p:nvPr/>
        </p:nvSpPr>
        <p:spPr>
          <a:xfrm>
            <a:off x="861474" y="4261482"/>
            <a:ext cx="93692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the Jews notice about Jesus Christ’s appearance when He comes to deliver them from their enemies?</a:t>
            </a:r>
          </a:p>
        </p:txBody>
      </p:sp>
    </p:spTree>
    <p:extLst>
      <p:ext uri="{BB962C8B-B14F-4D97-AF65-F5344CB8AC3E}">
        <p14:creationId xmlns:p14="http://schemas.microsoft.com/office/powerpoint/2010/main" val="1124478443"/>
      </p:ext>
    </p:extLst>
  </p:cSld>
  <p:clrMapOvr>
    <a:masterClrMapping/>
  </p:clrMapOvr>
  <mc:AlternateContent xmlns:mc="http://schemas.openxmlformats.org/markup-compatibility/2006">
    <mc:Choice xmlns:p14="http://schemas.microsoft.com/office/powerpoint/2010/main" Requires="p14">
      <p:transition spd="slow" p14:dur="15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456</Words>
  <Application>Microsoft Office PowerPoint</Application>
  <PresentationFormat>Panorámica</PresentationFormat>
  <Paragraphs>73</Paragraphs>
  <Slides>12</Slides>
  <Notes>0</Notes>
  <HiddenSlides>0</HiddenSlides>
  <MMClips>1</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12</vt:i4>
      </vt:variant>
    </vt:vector>
  </HeadingPairs>
  <TitlesOfParts>
    <vt:vector size="27" baseType="lpstr">
      <vt:lpstr>Arial</vt:lpstr>
      <vt:lpstr>Arial Rounded MT Bold</vt:lpstr>
      <vt:lpstr>Bahnschrift</vt:lpstr>
      <vt:lpstr>Calibri</vt:lpstr>
      <vt:lpstr>Century Gothic</vt:lpstr>
      <vt:lpstr>Dubai</vt:lpstr>
      <vt:lpstr>Georgia</vt:lpstr>
      <vt:lpstr>McKayldsLat-Bold</vt:lpstr>
      <vt:lpstr>Rockwell</vt:lpstr>
      <vt:lpstr>Tahoma</vt:lpstr>
      <vt:lpstr>Wingdings 3</vt:lpstr>
      <vt:lpstr>ZoramldsLat-Light</vt:lpstr>
      <vt:lpstr>ZoramldsLat-LightItalic</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5320</cp:revision>
  <dcterms:created xsi:type="dcterms:W3CDTF">2018-08-29T04:26:39Z</dcterms:created>
  <dcterms:modified xsi:type="dcterms:W3CDTF">2019-06-20T06:34:18Z</dcterms:modified>
</cp:coreProperties>
</file>