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425" r:id="rId3"/>
    <p:sldId id="426" r:id="rId4"/>
    <p:sldId id="427" r:id="rId5"/>
    <p:sldId id="428" r:id="rId6"/>
    <p:sldId id="429" r:id="rId7"/>
    <p:sldId id="431" r:id="rId8"/>
    <p:sldId id="430" r:id="rId9"/>
    <p:sldId id="432" r:id="rId10"/>
    <p:sldId id="433" r:id="rId11"/>
    <p:sldId id="43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F7CBF"/>
    <a:srgbClr val="B9DF63"/>
    <a:srgbClr val="D6E513"/>
    <a:srgbClr val="4D6F0F"/>
    <a:srgbClr val="FFD757"/>
    <a:srgbClr val="E97159"/>
    <a:srgbClr val="6372DF"/>
    <a:srgbClr val="FF6600"/>
    <a:srgbClr val="59C7E9"/>
    <a:srgbClr val="D88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25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6/19/2019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6/19/2019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es.wikipedia.org/wiki/Invierno"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6000"/>
            <a:lum/>
            <a:extLst>
              <a:ext uri="{837473B0-CC2E-450A-ABE3-18F120FF3D39}">
                <a1611:picAttrSrcUrl xmlns:a1611="http://schemas.microsoft.com/office/drawing/2016/11/main" r:id="rId20"/>
              </a:ext>
            </a:extLst>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6/19/2019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kGR2guh4qVQ?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423082" cy="461665"/>
          </a:xfrm>
          <a:prstGeom prst="rect">
            <a:avLst/>
          </a:prstGeom>
          <a:noFill/>
        </p:spPr>
        <p:txBody>
          <a:bodyPr wrap="square" rtlCol="0">
            <a:spAutoFit/>
          </a:bodyPr>
          <a:lstStyle/>
          <a:p>
            <a:r>
              <a:rPr lang="en-US" sz="2400" b="1" dirty="0">
                <a:solidFill>
                  <a:schemeClr val="bg2">
                    <a:lumMod val="10000"/>
                  </a:schemeClr>
                </a:solidFill>
                <a:latin typeface="Rockwell" panose="02060603020205020403" pitchFamily="18" charset="0"/>
              </a:rPr>
              <a:t>Old Testament</a:t>
            </a:r>
          </a:p>
        </p:txBody>
      </p:sp>
      <p:sp>
        <p:nvSpPr>
          <p:cNvPr id="6" name="TextBox 9">
            <a:extLst>
              <a:ext uri="{FF2B5EF4-FFF2-40B4-BE49-F238E27FC236}">
                <a16:creationId xmlns:a16="http://schemas.microsoft.com/office/drawing/2014/main" id="{292074B7-9427-4CD1-8CA4-1A5617BC6207}"/>
              </a:ext>
            </a:extLst>
          </p:cNvPr>
          <p:cNvSpPr txBox="1"/>
          <p:nvPr/>
        </p:nvSpPr>
        <p:spPr>
          <a:xfrm>
            <a:off x="7043530" y="3013500"/>
            <a:ext cx="3935897" cy="923330"/>
          </a:xfrm>
          <a:prstGeom prst="rect">
            <a:avLst/>
          </a:prstGeom>
          <a:noFill/>
        </p:spPr>
        <p:txBody>
          <a:bodyPr wrap="square" rtlCol="0">
            <a:spAutoFit/>
          </a:bodyPr>
          <a:lstStyle/>
          <a:p>
            <a:pPr algn="ctr"/>
            <a:r>
              <a:rPr lang="en-US" sz="5400" b="1" dirty="0">
                <a:solidFill>
                  <a:schemeClr val="bg2">
                    <a:lumMod val="75000"/>
                  </a:schemeClr>
                </a:solidFill>
                <a:effectLst>
                  <a:outerShdw blurRad="38100" dist="38100" dir="2700000" algn="tl">
                    <a:srgbClr val="000000">
                      <a:alpha val="43137"/>
                    </a:srgbClr>
                  </a:outerShdw>
                </a:effectLst>
                <a:latin typeface="Bahnschrift Condensed" panose="020B0502040204020203" pitchFamily="34" charset="0"/>
                <a:ea typeface="Cambria" panose="02040503050406030204" pitchFamily="18" charset="0"/>
                <a:cs typeface="Calibri" panose="020F0502020204030204" pitchFamily="34"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0FF7754-74C8-4FA1-8FC2-3267E0FF6517}"/>
              </a:ext>
            </a:extLst>
          </p:cNvPr>
          <p:cNvSpPr/>
          <p:nvPr/>
        </p:nvSpPr>
        <p:spPr>
          <a:xfrm>
            <a:off x="1060173" y="4226246"/>
            <a:ext cx="769951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is gathering His people a manifestation of the Savior’s mercy?</a:t>
            </a:r>
          </a:p>
        </p:txBody>
      </p:sp>
      <p:sp>
        <p:nvSpPr>
          <p:cNvPr id="10" name="Rectángulo 9">
            <a:extLst>
              <a:ext uri="{FF2B5EF4-FFF2-40B4-BE49-F238E27FC236}">
                <a16:creationId xmlns:a16="http://schemas.microsoft.com/office/drawing/2014/main" id="{343544F5-C255-490E-91F7-17F61E839B97}"/>
              </a:ext>
            </a:extLst>
          </p:cNvPr>
          <p:cNvSpPr/>
          <p:nvPr/>
        </p:nvSpPr>
        <p:spPr>
          <a:xfrm>
            <a:off x="967408" y="968273"/>
            <a:ext cx="2121158"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944ECA9C-9B5B-494F-8CF0-7916F5AFBA19}"/>
              </a:ext>
            </a:extLst>
          </p:cNvPr>
          <p:cNvSpPr/>
          <p:nvPr/>
        </p:nvSpPr>
        <p:spPr>
          <a:xfrm>
            <a:off x="967408" y="1337605"/>
            <a:ext cx="9965636" cy="20298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E56137C4-C1B4-4AE8-A06F-3DB30C5F96BB}"/>
              </a:ext>
            </a:extLst>
          </p:cNvPr>
          <p:cNvSpPr/>
          <p:nvPr/>
        </p:nvSpPr>
        <p:spPr>
          <a:xfrm>
            <a:off x="967408" y="968273"/>
            <a:ext cx="2121158"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Zechariah 8:11-15</a:t>
            </a:r>
          </a:p>
        </p:txBody>
      </p:sp>
      <p:sp>
        <p:nvSpPr>
          <p:cNvPr id="4" name="Rectángulo 3">
            <a:extLst>
              <a:ext uri="{FF2B5EF4-FFF2-40B4-BE49-F238E27FC236}">
                <a16:creationId xmlns:a16="http://schemas.microsoft.com/office/drawing/2014/main" id="{8B67D3DC-5FF2-4DFE-98E6-4F3C1CAB4535}"/>
              </a:ext>
            </a:extLst>
          </p:cNvPr>
          <p:cNvSpPr/>
          <p:nvPr/>
        </p:nvSpPr>
        <p:spPr>
          <a:xfrm>
            <a:off x="967408" y="1305341"/>
            <a:ext cx="9965636"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But now I will not be unto the residue of this people as in the former days, saith the Lord of hosts.</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For the seed shall be prosperous; the vine shall give her fruit, and the ground shall give her increase, and the heavens shall give their dew; and I will cause the remnant of this people to possess all these things.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And it shall come to pass, that as ye were a curse among the heathen, O house of Judah, and house of Israel; so will I save you, and ye shall be a blessing: fear not, but let your hands be strong.</a:t>
            </a:r>
          </a:p>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For thus saith the Lord of hosts; As I thought to punish you, when your fathers provoked me to wrath, saith the Lord of hosts, and I repented not:</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So again have I thought in these days to do well unto Jerusalem and to the house of Judah: fear ye not.</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254261E4-3250-4727-8815-5B975AAE0315}"/>
              </a:ext>
            </a:extLst>
          </p:cNvPr>
          <p:cNvSpPr/>
          <p:nvPr/>
        </p:nvSpPr>
        <p:spPr>
          <a:xfrm>
            <a:off x="1060173" y="3691463"/>
            <a:ext cx="6250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other blessings did the Lord promise His people?</a:t>
            </a:r>
          </a:p>
        </p:txBody>
      </p:sp>
    </p:spTree>
    <p:extLst>
      <p:ext uri="{BB962C8B-B14F-4D97-AF65-F5344CB8AC3E}">
        <p14:creationId xmlns:p14="http://schemas.microsoft.com/office/powerpoint/2010/main" val="3625943985"/>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pic>
        <p:nvPicPr>
          <p:cNvPr id="2" name="Elementos multimedia en línea 1" title="Elder Nelson Talks About Covenants">
            <a:hlinkClick r:id="" action="ppaction://media"/>
            <a:extLst>
              <a:ext uri="{FF2B5EF4-FFF2-40B4-BE49-F238E27FC236}">
                <a16:creationId xmlns:a16="http://schemas.microsoft.com/office/drawing/2014/main" id="{26793664-2EDC-4AE6-8129-4735EF319068}"/>
              </a:ext>
            </a:extLst>
          </p:cNvPr>
          <p:cNvPicPr>
            <a:picLocks noRot="1" noChangeAspect="1"/>
          </p:cNvPicPr>
          <p:nvPr>
            <a:videoFile r:link="rId1"/>
          </p:nvPr>
        </p:nvPicPr>
        <p:blipFill>
          <a:blip r:embed="rId3"/>
          <a:stretch>
            <a:fillRect/>
          </a:stretch>
        </p:blipFill>
        <p:spPr>
          <a:xfrm>
            <a:off x="2138018" y="1250674"/>
            <a:ext cx="8119164" cy="4567030"/>
          </a:xfrm>
          <a:prstGeom prst="rect">
            <a:avLst/>
          </a:prstGeom>
          <a:ln>
            <a:noFill/>
          </a:ln>
          <a:effectLst>
            <a:glow rad="228600">
              <a:srgbClr val="FFFFFF">
                <a:alpha val="40000"/>
              </a:srgbClr>
            </a:glow>
          </a:effectLst>
          <a:scene3d>
            <a:camera prst="orthographicFront"/>
            <a:lightRig rig="threePt" dir="t">
              <a:rot lat="0" lon="0" rev="2100000"/>
            </a:lightRig>
          </a:scene3d>
          <a:sp3d>
            <a:bevelT w="152400" h="101600" prst="slope"/>
          </a:sp3d>
        </p:spPr>
      </p:pic>
    </p:spTree>
    <p:extLst>
      <p:ext uri="{BB962C8B-B14F-4D97-AF65-F5344CB8AC3E}">
        <p14:creationId xmlns:p14="http://schemas.microsoft.com/office/powerpoint/2010/main" val="16065110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4" name="Rectángulo 3">
            <a:extLst>
              <a:ext uri="{FF2B5EF4-FFF2-40B4-BE49-F238E27FC236}">
                <a16:creationId xmlns:a16="http://schemas.microsoft.com/office/drawing/2014/main" id="{45E43D9C-9CDC-4B69-BE9D-0BD229B80C3F}"/>
              </a:ext>
            </a:extLst>
          </p:cNvPr>
          <p:cNvSpPr/>
          <p:nvPr/>
        </p:nvSpPr>
        <p:spPr>
          <a:xfrm>
            <a:off x="3523019" y="2967335"/>
            <a:ext cx="5003293" cy="923330"/>
          </a:xfrm>
          <a:prstGeom prst="rect">
            <a:avLst/>
          </a:prstGeom>
        </p:spPr>
        <p:txBody>
          <a:bodyPr wrap="none">
            <a:spAutoFit/>
          </a:bodyPr>
          <a:lstStyle/>
          <a:p>
            <a:pPr fontAlgn="base"/>
            <a:r>
              <a:rPr lang="en-US" sz="5400" b="1" dirty="0">
                <a:solidFill>
                  <a:srgbClr val="002060"/>
                </a:solidFill>
                <a:latin typeface="Tahoma" panose="020B0604030504040204" pitchFamily="34" charset="0"/>
                <a:ea typeface="Tahoma" panose="020B0604030504040204" pitchFamily="34" charset="0"/>
                <a:cs typeface="Tahoma" panose="020B0604030504040204" pitchFamily="34" charset="0"/>
              </a:rPr>
              <a:t>Zechariah 3-8</a:t>
            </a:r>
            <a:endParaRPr lang="en-US" sz="5400" b="1" i="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301420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B664F666-9BD8-40D2-84AD-8D206F80D06A}"/>
              </a:ext>
            </a:extLst>
          </p:cNvPr>
          <p:cNvSpPr/>
          <p:nvPr/>
        </p:nvSpPr>
        <p:spPr>
          <a:xfrm>
            <a:off x="1016737" y="968273"/>
            <a:ext cx="1473224" cy="369332"/>
          </a:xfrm>
          <a:prstGeom prst="rect">
            <a:avLst/>
          </a:prstGeom>
        </p:spPr>
        <p:txBody>
          <a:bodyPr wrap="none">
            <a:spAutoFit/>
          </a:bodyPr>
          <a:lstStyle/>
          <a:p>
            <a:pPr fontAlgn="base"/>
            <a:r>
              <a:rPr lang="en-US" b="1" dirty="0">
                <a:solidFill>
                  <a:schemeClr val="bg1"/>
                </a:solidFill>
                <a:latin typeface="ZoramldsLat-Bold"/>
              </a:rPr>
              <a:t>Zechariah 3-4</a:t>
            </a:r>
            <a:endParaRPr lang="en-US" b="1" i="0" dirty="0">
              <a:solidFill>
                <a:schemeClr val="bg1"/>
              </a:solidFill>
              <a:effectLst/>
              <a:latin typeface="ZoramldsLat-Bold"/>
            </a:endParaRPr>
          </a:p>
        </p:txBody>
      </p:sp>
      <p:sp>
        <p:nvSpPr>
          <p:cNvPr id="4" name="Rectángulo 3">
            <a:extLst>
              <a:ext uri="{FF2B5EF4-FFF2-40B4-BE49-F238E27FC236}">
                <a16:creationId xmlns:a16="http://schemas.microsoft.com/office/drawing/2014/main" id="{CCA756AF-80FB-4DAE-BC05-6D1B0890F759}"/>
              </a:ext>
            </a:extLst>
          </p:cNvPr>
          <p:cNvSpPr/>
          <p:nvPr/>
        </p:nvSpPr>
        <p:spPr>
          <a:xfrm>
            <a:off x="1961321" y="1905506"/>
            <a:ext cx="8269357" cy="3046988"/>
          </a:xfrm>
          <a:prstGeom prst="rect">
            <a:avLst/>
          </a:prstGeom>
        </p:spPr>
        <p:txBody>
          <a:bodyPr wrap="square">
            <a:spAutoFit/>
          </a:bodyPr>
          <a:lstStyle/>
          <a:p>
            <a:pPr algn="ctr"/>
            <a:r>
              <a:rPr lang="en-US" sz="4800" dirty="0">
                <a:solidFill>
                  <a:srgbClr val="C00000"/>
                </a:solidFill>
                <a:latin typeface="ZoramldsLat-Regular"/>
              </a:rPr>
              <a:t>“Joshua, the high priest, is prepared to officiate, and Zerubbabel is charged with rebuilding the temple”</a:t>
            </a:r>
            <a:endParaRPr lang="en-US" sz="4800" dirty="0">
              <a:solidFill>
                <a:srgbClr val="C00000"/>
              </a:solidFill>
            </a:endParaRPr>
          </a:p>
        </p:txBody>
      </p:sp>
    </p:spTree>
    <p:extLst>
      <p:ext uri="{BB962C8B-B14F-4D97-AF65-F5344CB8AC3E}">
        <p14:creationId xmlns:p14="http://schemas.microsoft.com/office/powerpoint/2010/main" val="179752314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686C9495-1F5E-42B4-A6A7-6C0843E63480}"/>
              </a:ext>
            </a:extLst>
          </p:cNvPr>
          <p:cNvSpPr/>
          <p:nvPr/>
        </p:nvSpPr>
        <p:spPr>
          <a:xfrm>
            <a:off x="1113179" y="2545582"/>
            <a:ext cx="5968301"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Who stood before the angel? What was he wearing? </a:t>
            </a:r>
          </a:p>
        </p:txBody>
      </p:sp>
      <p:sp>
        <p:nvSpPr>
          <p:cNvPr id="15" name="Rectángulo 14">
            <a:extLst>
              <a:ext uri="{FF2B5EF4-FFF2-40B4-BE49-F238E27FC236}">
                <a16:creationId xmlns:a16="http://schemas.microsoft.com/office/drawing/2014/main" id="{38BDB815-74BD-4984-8B23-3E4EEB5BF9D2}"/>
              </a:ext>
            </a:extLst>
          </p:cNvPr>
          <p:cNvSpPr/>
          <p:nvPr/>
        </p:nvSpPr>
        <p:spPr>
          <a:xfrm>
            <a:off x="1113179" y="3472950"/>
            <a:ext cx="1992853"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a:extLst>
              <a:ext uri="{FF2B5EF4-FFF2-40B4-BE49-F238E27FC236}">
                <a16:creationId xmlns:a16="http://schemas.microsoft.com/office/drawing/2014/main" id="{939B7184-0772-43D2-A0D3-121C926E9519}"/>
              </a:ext>
            </a:extLst>
          </p:cNvPr>
          <p:cNvSpPr/>
          <p:nvPr/>
        </p:nvSpPr>
        <p:spPr>
          <a:xfrm>
            <a:off x="1113179" y="814286"/>
            <a:ext cx="1992853"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esquinas redondeadas 11">
            <a:extLst>
              <a:ext uri="{FF2B5EF4-FFF2-40B4-BE49-F238E27FC236}">
                <a16:creationId xmlns:a16="http://schemas.microsoft.com/office/drawing/2014/main" id="{B7CFB7D1-7886-4F8B-8C5E-8E420C75870F}"/>
              </a:ext>
            </a:extLst>
          </p:cNvPr>
          <p:cNvSpPr/>
          <p:nvPr/>
        </p:nvSpPr>
        <p:spPr>
          <a:xfrm>
            <a:off x="1113181" y="1164584"/>
            <a:ext cx="9727095" cy="13234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esquinas redondeadas 12">
            <a:extLst>
              <a:ext uri="{FF2B5EF4-FFF2-40B4-BE49-F238E27FC236}">
                <a16:creationId xmlns:a16="http://schemas.microsoft.com/office/drawing/2014/main" id="{6BF2FF96-01A8-4C98-A1A1-D709C18464EE}"/>
              </a:ext>
            </a:extLst>
          </p:cNvPr>
          <p:cNvSpPr/>
          <p:nvPr/>
        </p:nvSpPr>
        <p:spPr>
          <a:xfrm>
            <a:off x="1113180" y="3817625"/>
            <a:ext cx="9727095" cy="13234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F3B06F72-8172-4FFE-AC71-254A2AE3ED79}"/>
              </a:ext>
            </a:extLst>
          </p:cNvPr>
          <p:cNvSpPr/>
          <p:nvPr/>
        </p:nvSpPr>
        <p:spPr>
          <a:xfrm>
            <a:off x="1113182" y="783607"/>
            <a:ext cx="1992853"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Zechariah 3:1–3 </a:t>
            </a:r>
          </a:p>
        </p:txBody>
      </p:sp>
      <p:sp>
        <p:nvSpPr>
          <p:cNvPr id="4" name="Rectángulo 3">
            <a:extLst>
              <a:ext uri="{FF2B5EF4-FFF2-40B4-BE49-F238E27FC236}">
                <a16:creationId xmlns:a16="http://schemas.microsoft.com/office/drawing/2014/main" id="{080DEFD4-98A9-4390-843F-146A3FA2AA3E}"/>
              </a:ext>
            </a:extLst>
          </p:cNvPr>
          <p:cNvSpPr/>
          <p:nvPr/>
        </p:nvSpPr>
        <p:spPr>
          <a:xfrm>
            <a:off x="1113182" y="1152939"/>
            <a:ext cx="9727096"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he shewed me Joshua the high priest standing before the angel of the Lord, and Satan standing at his right hand to resist him.</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the Lord said unto Satan, The Lord rebuke thee, O Satan; even the Lord that hath chosen Jerusalem rebuke thee: is not this a brand plucked out of the fire?</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Now Joshua was clothed with filthy garments, and stood before the angel.</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DA020DDC-8A89-4C2F-8F04-DC14BE591A82}"/>
              </a:ext>
            </a:extLst>
          </p:cNvPr>
          <p:cNvSpPr/>
          <p:nvPr/>
        </p:nvSpPr>
        <p:spPr>
          <a:xfrm>
            <a:off x="1113179" y="2995115"/>
            <a:ext cx="632737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stood next to Joshua before the angel of the Lord?</a:t>
            </a:r>
          </a:p>
        </p:txBody>
      </p:sp>
      <p:sp>
        <p:nvSpPr>
          <p:cNvPr id="7" name="Rectángulo 6">
            <a:extLst>
              <a:ext uri="{FF2B5EF4-FFF2-40B4-BE49-F238E27FC236}">
                <a16:creationId xmlns:a16="http://schemas.microsoft.com/office/drawing/2014/main" id="{10C1DE26-A200-4370-A4A3-44ABCC8D20CA}"/>
              </a:ext>
            </a:extLst>
          </p:cNvPr>
          <p:cNvSpPr/>
          <p:nvPr/>
        </p:nvSpPr>
        <p:spPr>
          <a:xfrm>
            <a:off x="1138830" y="3448293"/>
            <a:ext cx="1877437" cy="369332"/>
          </a:xfrm>
          <a:prstGeom prst="rect">
            <a:avLst/>
          </a:prstGeom>
        </p:spPr>
        <p:txBody>
          <a:bodyPr wrap="none">
            <a:spAutoFit/>
          </a:bodyPr>
          <a:lstStyle/>
          <a:p>
            <a:pPr algn="just"/>
            <a:r>
              <a:rPr lang="en-US" b="1" dirty="0">
                <a:solidFill>
                  <a:schemeClr val="accent1"/>
                </a:solidFill>
                <a:latin typeface="Arial" panose="020B0604020202020204" pitchFamily="34" charset="0"/>
                <a:cs typeface="Arial" panose="020B0604020202020204" pitchFamily="34" charset="0"/>
              </a:rPr>
              <a:t>Zechariah 3:4-5</a:t>
            </a:r>
          </a:p>
        </p:txBody>
      </p:sp>
      <p:sp>
        <p:nvSpPr>
          <p:cNvPr id="8" name="Rectángulo 7">
            <a:extLst>
              <a:ext uri="{FF2B5EF4-FFF2-40B4-BE49-F238E27FC236}">
                <a16:creationId xmlns:a16="http://schemas.microsoft.com/office/drawing/2014/main" id="{AE3A1063-BC71-49A5-AC36-85CA286DCEDC}"/>
              </a:ext>
            </a:extLst>
          </p:cNvPr>
          <p:cNvSpPr/>
          <p:nvPr/>
        </p:nvSpPr>
        <p:spPr>
          <a:xfrm>
            <a:off x="1113181" y="3817625"/>
            <a:ext cx="9727095" cy="132343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And he answered and spake unto those that stood before him, saying, Take away the filthy garments from him. And unto him he said, Behold, I have caused thine iniquity to pass from thee, and I will clothe thee with change of raiment.</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And I said, Let them set a fair mitre upon his head. So they set a fair mitre upon his head, and clothed him with garments. And the angel of the Lord stood by.</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0" name="Rectángulo 9">
            <a:extLst>
              <a:ext uri="{FF2B5EF4-FFF2-40B4-BE49-F238E27FC236}">
                <a16:creationId xmlns:a16="http://schemas.microsoft.com/office/drawing/2014/main" id="{031ECDEE-A6B0-4CC6-8FEF-E3DF33358011}"/>
              </a:ext>
            </a:extLst>
          </p:cNvPr>
          <p:cNvSpPr/>
          <p:nvPr/>
        </p:nvSpPr>
        <p:spPr>
          <a:xfrm>
            <a:off x="1113181" y="5210269"/>
            <a:ext cx="779227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angel command others nearby to remove from Joshua?</a:t>
            </a:r>
          </a:p>
        </p:txBody>
      </p:sp>
      <p:sp>
        <p:nvSpPr>
          <p:cNvPr id="11" name="Rectángulo 10">
            <a:extLst>
              <a:ext uri="{FF2B5EF4-FFF2-40B4-BE49-F238E27FC236}">
                <a16:creationId xmlns:a16="http://schemas.microsoft.com/office/drawing/2014/main" id="{1C91BA66-E211-4454-AE4B-01B217C1164B}"/>
              </a:ext>
            </a:extLst>
          </p:cNvPr>
          <p:cNvSpPr/>
          <p:nvPr/>
        </p:nvSpPr>
        <p:spPr>
          <a:xfrm>
            <a:off x="1113181" y="5712079"/>
            <a:ext cx="6626558"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could the changing of Joshua’s garment symbolize? </a:t>
            </a:r>
          </a:p>
        </p:txBody>
      </p:sp>
    </p:spTree>
    <p:extLst>
      <p:ext uri="{BB962C8B-B14F-4D97-AF65-F5344CB8AC3E}">
        <p14:creationId xmlns:p14="http://schemas.microsoft.com/office/powerpoint/2010/main" val="1385982856"/>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90"/>
                                          </p:val>
                                        </p:tav>
                                        <p:tav tm="100000">
                                          <p:val>
                                            <p:fltVal val="0"/>
                                          </p:val>
                                        </p:tav>
                                      </p:tavLst>
                                    </p:anim>
                                    <p:animEffect transition="in" filter="fade">
                                      <p:cBhvr>
                                        <p:cTn id="10" dur="1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28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4/3*#ppt_w"/>
                                          </p:val>
                                        </p:tav>
                                        <p:tav tm="100000">
                                          <p:val>
                                            <p:strVal val="#ppt_w"/>
                                          </p:val>
                                        </p:tav>
                                      </p:tavLst>
                                    </p:anim>
                                    <p:anim calcmode="lin" valueType="num">
                                      <p:cBhvr>
                                        <p:cTn id="21" dur="1000" fill="hold"/>
                                        <p:tgtEl>
                                          <p:spTgt spid="15"/>
                                        </p:tgtEl>
                                        <p:attrNameLst>
                                          <p:attrName>ppt_h</p:attrName>
                                        </p:attrNameLst>
                                      </p:cBhvr>
                                      <p:tavLst>
                                        <p:tav tm="0">
                                          <p:val>
                                            <p:strVal val="4/3*#ppt_h"/>
                                          </p:val>
                                        </p:tav>
                                        <p:tav tm="100000">
                                          <p:val>
                                            <p:strVal val="#ppt_h"/>
                                          </p:val>
                                        </p:tav>
                                      </p:tavLst>
                                    </p:anim>
                                  </p:childTnLst>
                                </p:cTn>
                              </p:par>
                              <p:par>
                                <p:cTn id="22" presetID="23" presetClass="entr" presetSubtype="288"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000" fill="hold"/>
                                        <p:tgtEl>
                                          <p:spTgt spid="13"/>
                                        </p:tgtEl>
                                        <p:attrNameLst>
                                          <p:attrName>ppt_w</p:attrName>
                                        </p:attrNameLst>
                                      </p:cBhvr>
                                      <p:tavLst>
                                        <p:tav tm="0">
                                          <p:val>
                                            <p:strVal val="4/3*#ppt_w"/>
                                          </p:val>
                                        </p:tav>
                                        <p:tav tm="100000">
                                          <p:val>
                                            <p:strVal val="#ppt_w"/>
                                          </p:val>
                                        </p:tav>
                                      </p:tavLst>
                                    </p:anim>
                                    <p:anim calcmode="lin" valueType="num">
                                      <p:cBhvr>
                                        <p:cTn id="25" dur="1000" fill="hold"/>
                                        <p:tgtEl>
                                          <p:spTgt spid="13"/>
                                        </p:tgtEl>
                                        <p:attrNameLst>
                                          <p:attrName>ppt_h</p:attrName>
                                        </p:attrNameLst>
                                      </p:cBhvr>
                                      <p:tavLst>
                                        <p:tav tm="0">
                                          <p:val>
                                            <p:strVal val="4/3*#ppt_h"/>
                                          </p:val>
                                        </p:tav>
                                        <p:tav tm="100000">
                                          <p:val>
                                            <p:strVal val="#ppt_h"/>
                                          </p:val>
                                        </p:tav>
                                      </p:tavLst>
                                    </p:anim>
                                  </p:childTnLst>
                                </p:cTn>
                              </p:par>
                              <p:par>
                                <p:cTn id="26" presetID="23" presetClass="entr" presetSubtype="28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4/3*#ppt_w"/>
                                          </p:val>
                                        </p:tav>
                                        <p:tav tm="100000">
                                          <p:val>
                                            <p:strVal val="#ppt_w"/>
                                          </p:val>
                                        </p:tav>
                                      </p:tavLst>
                                    </p:anim>
                                    <p:anim calcmode="lin" valueType="num">
                                      <p:cBhvr>
                                        <p:cTn id="29" dur="1000" fill="hold"/>
                                        <p:tgtEl>
                                          <p:spTgt spid="7"/>
                                        </p:tgtEl>
                                        <p:attrNameLst>
                                          <p:attrName>ppt_h</p:attrName>
                                        </p:attrNameLst>
                                      </p:cBhvr>
                                      <p:tavLst>
                                        <p:tav tm="0">
                                          <p:val>
                                            <p:strVal val="4/3*#ppt_h"/>
                                          </p:val>
                                        </p:tav>
                                        <p:tav tm="100000">
                                          <p:val>
                                            <p:strVal val="#ppt_h"/>
                                          </p:val>
                                        </p:tav>
                                      </p:tavLst>
                                    </p:anim>
                                  </p:childTnLst>
                                </p:cTn>
                              </p:par>
                              <p:par>
                                <p:cTn id="30" presetID="23" presetClass="entr" presetSubtype="28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strVal val="4/3*#ppt_w"/>
                                          </p:val>
                                        </p:tav>
                                        <p:tav tm="100000">
                                          <p:val>
                                            <p:strVal val="#ppt_w"/>
                                          </p:val>
                                        </p:tav>
                                      </p:tavLst>
                                    </p:anim>
                                    <p:anim calcmode="lin" valueType="num">
                                      <p:cBhvr>
                                        <p:cTn id="33" dur="1000" fill="hold"/>
                                        <p:tgtEl>
                                          <p:spTgt spid="8"/>
                                        </p:tgtEl>
                                        <p:attrNameLst>
                                          <p:attrName>ppt_h</p:attrName>
                                        </p:attrNameLst>
                                      </p:cBhvr>
                                      <p:tavLst>
                                        <p:tav tm="0">
                                          <p:val>
                                            <p:strVal val="4/3*#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3" grpId="0" animBg="1"/>
      <p:bldP spid="6" grpId="0"/>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C847C779-FC80-480E-BFFC-4DEEE2102EE0}"/>
              </a:ext>
            </a:extLst>
          </p:cNvPr>
          <p:cNvSpPr/>
          <p:nvPr/>
        </p:nvSpPr>
        <p:spPr>
          <a:xfrm>
            <a:off x="1113179" y="971339"/>
            <a:ext cx="1928733"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34B4366C-26C2-4F79-9199-0289CF0BCDC1}"/>
              </a:ext>
            </a:extLst>
          </p:cNvPr>
          <p:cNvSpPr/>
          <p:nvPr/>
        </p:nvSpPr>
        <p:spPr>
          <a:xfrm>
            <a:off x="1113181" y="1351583"/>
            <a:ext cx="9740347" cy="12003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D2484AD7-7737-41F2-BFA1-5156D3A12AB2}"/>
              </a:ext>
            </a:extLst>
          </p:cNvPr>
          <p:cNvSpPr/>
          <p:nvPr/>
        </p:nvSpPr>
        <p:spPr>
          <a:xfrm>
            <a:off x="1113182" y="968273"/>
            <a:ext cx="1928733"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Zechariah 3:6–7</a:t>
            </a:r>
          </a:p>
        </p:txBody>
      </p:sp>
      <p:sp>
        <p:nvSpPr>
          <p:cNvPr id="4" name="Rectángulo 3">
            <a:extLst>
              <a:ext uri="{FF2B5EF4-FFF2-40B4-BE49-F238E27FC236}">
                <a16:creationId xmlns:a16="http://schemas.microsoft.com/office/drawing/2014/main" id="{93B0CEE3-F40A-4E6A-A8F2-6553462446F4}"/>
              </a:ext>
            </a:extLst>
          </p:cNvPr>
          <p:cNvSpPr/>
          <p:nvPr/>
        </p:nvSpPr>
        <p:spPr>
          <a:xfrm>
            <a:off x="1113182" y="2570343"/>
            <a:ext cx="43140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Joshua commanded to do?</a:t>
            </a:r>
          </a:p>
        </p:txBody>
      </p:sp>
      <p:sp>
        <p:nvSpPr>
          <p:cNvPr id="5" name="Rectángulo 4">
            <a:extLst>
              <a:ext uri="{FF2B5EF4-FFF2-40B4-BE49-F238E27FC236}">
                <a16:creationId xmlns:a16="http://schemas.microsoft.com/office/drawing/2014/main" id="{626C5F06-0137-4C92-8CC1-AC98A6E0654F}"/>
              </a:ext>
            </a:extLst>
          </p:cNvPr>
          <p:cNvSpPr/>
          <p:nvPr/>
        </p:nvSpPr>
        <p:spPr>
          <a:xfrm>
            <a:off x="1113182" y="1337605"/>
            <a:ext cx="9740348" cy="1200329"/>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 angel of the Lord protested unto Joshua, saying,</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Thus saith the Lord of hosts; If thou wilt walk in my ways, and if thou wilt keep my charge, then thou shalt also judge my house, and shalt also keep my courts, and I will give thee places to walk among these that stand by.</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C054561F-708A-4064-A3BF-A80F42786CA3}"/>
              </a:ext>
            </a:extLst>
          </p:cNvPr>
          <p:cNvSpPr/>
          <p:nvPr/>
        </p:nvSpPr>
        <p:spPr>
          <a:xfrm>
            <a:off x="1113179" y="3027230"/>
            <a:ext cx="591700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Who does the phrase “these that stand by” refer to?</a:t>
            </a:r>
          </a:p>
        </p:txBody>
      </p:sp>
      <p:sp>
        <p:nvSpPr>
          <p:cNvPr id="7" name="Rectángulo 6">
            <a:extLst>
              <a:ext uri="{FF2B5EF4-FFF2-40B4-BE49-F238E27FC236}">
                <a16:creationId xmlns:a16="http://schemas.microsoft.com/office/drawing/2014/main" id="{F4A0459C-1EEE-49D7-9D68-AADACE07AE5C}"/>
              </a:ext>
            </a:extLst>
          </p:cNvPr>
          <p:cNvSpPr/>
          <p:nvPr/>
        </p:nvSpPr>
        <p:spPr>
          <a:xfrm>
            <a:off x="1113181" y="3537647"/>
            <a:ext cx="974034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Joshua’s experience about how we can be worthy to enter the Lord’s presence? </a:t>
            </a:r>
          </a:p>
        </p:txBody>
      </p:sp>
      <p:sp>
        <p:nvSpPr>
          <p:cNvPr id="8" name="Rectángulo 7">
            <a:extLst>
              <a:ext uri="{FF2B5EF4-FFF2-40B4-BE49-F238E27FC236}">
                <a16:creationId xmlns:a16="http://schemas.microsoft.com/office/drawing/2014/main" id="{DF9B657B-797A-4071-BA89-BA3757FBF258}"/>
              </a:ext>
            </a:extLst>
          </p:cNvPr>
          <p:cNvSpPr/>
          <p:nvPr/>
        </p:nvSpPr>
        <p:spPr>
          <a:xfrm>
            <a:off x="1113179" y="4306089"/>
            <a:ext cx="427976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walk in the Lord’s ways?</a:t>
            </a:r>
          </a:p>
        </p:txBody>
      </p:sp>
      <p:sp>
        <p:nvSpPr>
          <p:cNvPr id="9" name="Rectángulo 8">
            <a:extLst>
              <a:ext uri="{FF2B5EF4-FFF2-40B4-BE49-F238E27FC236}">
                <a16:creationId xmlns:a16="http://schemas.microsoft.com/office/drawing/2014/main" id="{553AC0F8-03BE-4F4C-AEFB-3CC1D0017609}"/>
              </a:ext>
            </a:extLst>
          </p:cNvPr>
          <p:cNvSpPr/>
          <p:nvPr/>
        </p:nvSpPr>
        <p:spPr>
          <a:xfrm>
            <a:off x="1113181" y="4777090"/>
            <a:ext cx="7304991" cy="369332"/>
          </a:xfrm>
          <a:prstGeom prst="rect">
            <a:avLst/>
          </a:prstGeom>
        </p:spPr>
        <p:txBody>
          <a:bodyPr wrap="square">
            <a:spAutoFit/>
          </a:bodyPr>
          <a:lstStyle/>
          <a:p>
            <a:pPr algn="just"/>
            <a:r>
              <a:rPr lang="en-US" i="1" dirty="0">
                <a:solidFill>
                  <a:schemeClr val="accent1"/>
                </a:solidFill>
                <a:latin typeface="Bahnschrift" panose="020B0502040204020203" pitchFamily="34" charset="0"/>
              </a:rPr>
              <a:t>I will walk in the Lord’s ways and be worthy to enter His presence by …</a:t>
            </a:r>
            <a:endParaRPr lang="en-US" dirty="0">
              <a:solidFill>
                <a:schemeClr val="accent1"/>
              </a:solidFill>
              <a:latin typeface="Bahnschrift" panose="020B0502040204020203" pitchFamily="34" charset="0"/>
            </a:endParaRPr>
          </a:p>
        </p:txBody>
      </p:sp>
    </p:spTree>
    <p:extLst>
      <p:ext uri="{BB962C8B-B14F-4D97-AF65-F5344CB8AC3E}">
        <p14:creationId xmlns:p14="http://schemas.microsoft.com/office/powerpoint/2010/main" val="1984565630"/>
      </p:ext>
    </p:extLst>
  </p:cSld>
  <p:clrMapOvr>
    <a:masterClrMapping/>
  </p:clrMapOvr>
  <mc:AlternateContent xmlns:mc="http://schemas.openxmlformats.org/markup-compatibility/2006">
    <mc:Choice xmlns:p14="http://schemas.microsoft.com/office/powerpoint/2010/main" Requires="p14">
      <p:transition spd="slow" p14:dur="900">
        <p14:flythrough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360"/>
                                          </p:val>
                                        </p:tav>
                                        <p:tav tm="100000">
                                          <p:val>
                                            <p:fltVal val="0"/>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grpId="0" nodeType="clickEffect">
                                  <p:stCondLst>
                                    <p:cond delay="0"/>
                                  </p:stCondLst>
                                  <p:iterate type="lt">
                                    <p:tmPct val="10000"/>
                                  </p:iterate>
                                  <p:childTnLst>
                                    <p:set>
                                      <p:cBhvr>
                                        <p:cTn id="29" dur="1" fill="hold">
                                          <p:stCondLst>
                                            <p:cond delay="0"/>
                                          </p:stCondLst>
                                        </p:cTn>
                                        <p:tgtEl>
                                          <p:spTgt spid="9">
                                            <p:txEl>
                                              <p:pRg st="0" end="0"/>
                                            </p:txEl>
                                          </p:spTgt>
                                        </p:tgtEl>
                                        <p:attrNameLst>
                                          <p:attrName>style.visibility</p:attrName>
                                        </p:attrNameLst>
                                      </p:cBhvr>
                                      <p:to>
                                        <p:strVal val="visible"/>
                                      </p:to>
                                    </p:set>
                                    <p:anim by="(-#ppt_w*2)" calcmode="lin" valueType="num">
                                      <p:cBhvr rctx="PPT">
                                        <p:cTn id="30" dur="125" autoRev="1" fill="hold">
                                          <p:stCondLst>
                                            <p:cond delay="0"/>
                                          </p:stCondLst>
                                        </p:cTn>
                                        <p:tgtEl>
                                          <p:spTgt spid="9">
                                            <p:txEl>
                                              <p:pRg st="0" end="0"/>
                                            </p:txEl>
                                          </p:spTgt>
                                        </p:tgtEl>
                                        <p:attrNameLst>
                                          <p:attrName>ppt_w</p:attrName>
                                        </p:attrNameLst>
                                      </p:cBhvr>
                                    </p:anim>
                                    <p:anim by="(#ppt_w*0.50)" calcmode="lin" valueType="num">
                                      <p:cBhvr>
                                        <p:cTn id="31" dur="125" decel="50000" autoRev="1" fill="hold">
                                          <p:stCondLst>
                                            <p:cond delay="0"/>
                                          </p:stCondLst>
                                        </p:cTn>
                                        <p:tgtEl>
                                          <p:spTgt spid="9">
                                            <p:txEl>
                                              <p:pRg st="0" end="0"/>
                                            </p:txEl>
                                          </p:spTgt>
                                        </p:tgtEl>
                                        <p:attrNameLst>
                                          <p:attrName>ppt_x</p:attrName>
                                        </p:attrNameLst>
                                      </p:cBhvr>
                                    </p:anim>
                                    <p:anim from="(-#ppt_h/2)" to="(#ppt_y)" calcmode="lin" valueType="num">
                                      <p:cBhvr>
                                        <p:cTn id="32" dur="250" fill="hold">
                                          <p:stCondLst>
                                            <p:cond delay="0"/>
                                          </p:stCondLst>
                                        </p:cTn>
                                        <p:tgtEl>
                                          <p:spTgt spid="9">
                                            <p:txEl>
                                              <p:pRg st="0" end="0"/>
                                            </p:txEl>
                                          </p:spTgt>
                                        </p:tgtEl>
                                        <p:attrNameLst>
                                          <p:attrName>ppt_y</p:attrName>
                                        </p:attrNameLst>
                                      </p:cBhvr>
                                    </p:anim>
                                    <p:animRot by="21600000">
                                      <p:cBhvr>
                                        <p:cTn id="33" dur="250" fill="hold">
                                          <p:stCondLst>
                                            <p:cond delay="0"/>
                                          </p:stCondLst>
                                        </p:cTn>
                                        <p:tgtEl>
                                          <p:spTgt spid="9">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D767DE58-9E8F-4BF8-8AB3-FE4F59828951}"/>
              </a:ext>
            </a:extLst>
          </p:cNvPr>
          <p:cNvSpPr/>
          <p:nvPr/>
        </p:nvSpPr>
        <p:spPr>
          <a:xfrm>
            <a:off x="1138830" y="968273"/>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Zechariah 5-6</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EA4347A4-F2A1-475A-9832-CCAF4949B228}"/>
              </a:ext>
            </a:extLst>
          </p:cNvPr>
          <p:cNvSpPr/>
          <p:nvPr/>
        </p:nvSpPr>
        <p:spPr>
          <a:xfrm>
            <a:off x="1974956" y="2274838"/>
            <a:ext cx="8242852" cy="2308324"/>
          </a:xfrm>
          <a:prstGeom prst="rect">
            <a:avLst/>
          </a:prstGeom>
        </p:spPr>
        <p:txBody>
          <a:bodyPr wrap="square">
            <a:spAutoFit/>
          </a:bodyPr>
          <a:lstStyle/>
          <a:p>
            <a:pPr algn="ctr"/>
            <a:r>
              <a:rPr lang="en-US" sz="4800" dirty="0">
                <a:solidFill>
                  <a:schemeClr val="accent1">
                    <a:lumMod val="50000"/>
                  </a:schemeClr>
                </a:solidFill>
                <a:latin typeface="ZoramldsLat-Regular"/>
              </a:rPr>
              <a:t>“Zechariah sees visions of the last days and crowns Joshua as the high priest”</a:t>
            </a:r>
            <a:endParaRPr lang="en-US" sz="4800" dirty="0">
              <a:solidFill>
                <a:schemeClr val="accent1">
                  <a:lumMod val="50000"/>
                </a:schemeClr>
              </a:solidFill>
            </a:endParaRPr>
          </a:p>
        </p:txBody>
      </p:sp>
    </p:spTree>
    <p:extLst>
      <p:ext uri="{BB962C8B-B14F-4D97-AF65-F5344CB8AC3E}">
        <p14:creationId xmlns:p14="http://schemas.microsoft.com/office/powerpoint/2010/main" val="4068294538"/>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B7E80A16-51CD-4DEF-8083-6D0324044E84}"/>
              </a:ext>
            </a:extLst>
          </p:cNvPr>
          <p:cNvSpPr/>
          <p:nvPr/>
        </p:nvSpPr>
        <p:spPr>
          <a:xfrm>
            <a:off x="1294177" y="968273"/>
            <a:ext cx="1672253" cy="369332"/>
          </a:xfrm>
          <a:prstGeom prst="rect">
            <a:avLst/>
          </a:prstGeom>
        </p:spPr>
        <p:txBody>
          <a:bodyPr wrap="none">
            <a:spAutoFit/>
          </a:bodyPr>
          <a:lstStyle/>
          <a:p>
            <a:pPr algn="just" fontAlgn="base"/>
            <a:r>
              <a:rPr lang="en-US" b="1" dirty="0">
                <a:solidFill>
                  <a:schemeClr val="bg1"/>
                </a:solidFill>
                <a:latin typeface="Arial" panose="020B0604020202020204" pitchFamily="34" charset="0"/>
                <a:cs typeface="Arial" panose="020B0604020202020204" pitchFamily="34" charset="0"/>
              </a:rPr>
              <a:t>Zechariah 7-8</a:t>
            </a:r>
            <a:endParaRPr lang="en-US" b="1" i="0" dirty="0">
              <a:solidFill>
                <a:schemeClr val="bg1"/>
              </a:solidFill>
              <a:effectLst/>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8292097-A59E-418A-97FA-ADAA99BB81BD}"/>
              </a:ext>
            </a:extLst>
          </p:cNvPr>
          <p:cNvSpPr/>
          <p:nvPr/>
        </p:nvSpPr>
        <p:spPr>
          <a:xfrm>
            <a:off x="1855304" y="2274838"/>
            <a:ext cx="8481392" cy="2308324"/>
          </a:xfrm>
          <a:prstGeom prst="rect">
            <a:avLst/>
          </a:prstGeom>
        </p:spPr>
        <p:txBody>
          <a:bodyPr wrap="square">
            <a:spAutoFit/>
          </a:bodyPr>
          <a:lstStyle/>
          <a:p>
            <a:pPr algn="ctr"/>
            <a:r>
              <a:rPr lang="en-US" sz="4800" dirty="0">
                <a:solidFill>
                  <a:schemeClr val="accent6">
                    <a:lumMod val="75000"/>
                  </a:schemeClr>
                </a:solidFill>
                <a:latin typeface="ZoramldsLat-Regular"/>
              </a:rPr>
              <a:t>“The Lord promises the Jews that they will feel joy when Jerusalem is restored”</a:t>
            </a:r>
            <a:endParaRPr lang="en-US" sz="4800" dirty="0">
              <a:solidFill>
                <a:schemeClr val="accent6">
                  <a:lumMod val="75000"/>
                </a:schemeClr>
              </a:solidFill>
            </a:endParaRPr>
          </a:p>
        </p:txBody>
      </p:sp>
    </p:spTree>
    <p:extLst>
      <p:ext uri="{BB962C8B-B14F-4D97-AF65-F5344CB8AC3E}">
        <p14:creationId xmlns:p14="http://schemas.microsoft.com/office/powerpoint/2010/main" val="1394602899"/>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32AC1CF1-D86C-49B1-874F-9FECFA1F7657}"/>
              </a:ext>
            </a:extLst>
          </p:cNvPr>
          <p:cNvSpPr/>
          <p:nvPr/>
        </p:nvSpPr>
        <p:spPr>
          <a:xfrm>
            <a:off x="945884" y="5208630"/>
            <a:ext cx="956308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improper or selfish reasons why someone might choose to worship?</a:t>
            </a:r>
          </a:p>
        </p:txBody>
      </p:sp>
      <p:sp>
        <p:nvSpPr>
          <p:cNvPr id="10" name="Rectángulo 9">
            <a:extLst>
              <a:ext uri="{FF2B5EF4-FFF2-40B4-BE49-F238E27FC236}">
                <a16:creationId xmlns:a16="http://schemas.microsoft.com/office/drawing/2014/main" id="{A6F6D409-2748-452E-BEF8-8C9F64543AD0}"/>
              </a:ext>
            </a:extLst>
          </p:cNvPr>
          <p:cNvSpPr/>
          <p:nvPr/>
        </p:nvSpPr>
        <p:spPr>
          <a:xfrm>
            <a:off x="914399" y="814862"/>
            <a:ext cx="1973045"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esquinas redondeadas 8">
            <a:extLst>
              <a:ext uri="{FF2B5EF4-FFF2-40B4-BE49-F238E27FC236}">
                <a16:creationId xmlns:a16="http://schemas.microsoft.com/office/drawing/2014/main" id="{31908917-8E0C-46A0-BE15-1D77C4453958}"/>
              </a:ext>
            </a:extLst>
          </p:cNvPr>
          <p:cNvSpPr/>
          <p:nvPr/>
        </p:nvSpPr>
        <p:spPr>
          <a:xfrm>
            <a:off x="914399" y="1201940"/>
            <a:ext cx="9965636" cy="2259323"/>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4B15D4A2-EDF8-43F0-A1A5-7FC3F191BEC0}"/>
              </a:ext>
            </a:extLst>
          </p:cNvPr>
          <p:cNvSpPr/>
          <p:nvPr/>
        </p:nvSpPr>
        <p:spPr>
          <a:xfrm>
            <a:off x="945887" y="783607"/>
            <a:ext cx="1941557"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Zechariah 7:4-7.</a:t>
            </a:r>
          </a:p>
        </p:txBody>
      </p:sp>
      <p:sp>
        <p:nvSpPr>
          <p:cNvPr id="4" name="Rectángulo 3">
            <a:extLst>
              <a:ext uri="{FF2B5EF4-FFF2-40B4-BE49-F238E27FC236}">
                <a16:creationId xmlns:a16="http://schemas.microsoft.com/office/drawing/2014/main" id="{4D25D702-054A-43A4-93F2-0039C2D131B2}"/>
              </a:ext>
            </a:extLst>
          </p:cNvPr>
          <p:cNvSpPr/>
          <p:nvPr/>
        </p:nvSpPr>
        <p:spPr>
          <a:xfrm>
            <a:off x="945887" y="1152939"/>
            <a:ext cx="993414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4 </a:t>
            </a:r>
            <a:r>
              <a:rPr lang="en-US" dirty="0">
                <a:solidFill>
                  <a:schemeClr val="bg1"/>
                </a:solidFill>
                <a:latin typeface="Arial" panose="020B0604020202020204" pitchFamily="34" charset="0"/>
                <a:cs typeface="Arial" panose="020B0604020202020204" pitchFamily="34" charset="0"/>
              </a:rPr>
              <a:t>¶ Then came the word of the Lord of hosts unto me, saying,</a:t>
            </a:r>
          </a:p>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Speak unto all the people of the land, and to the priests, saying, When ye fasted and mourned in the fifth and seventh month, even those seventy years, did ye at all fast unto me, even to me?</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when ye did eat, and when ye did drink, did not ye eat for yourselves, and drink for yourselves?</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Should ye not hear the words which the Lord hath cried by the former prophets, when Jerusalem was inhabited and in prosperity, and the cities thereof round about her, when men inhabited the south and the plain?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B12B1B51-6769-4323-ABF7-EB6B9C2A438F}"/>
              </a:ext>
            </a:extLst>
          </p:cNvPr>
          <p:cNvSpPr/>
          <p:nvPr/>
        </p:nvSpPr>
        <p:spPr>
          <a:xfrm>
            <a:off x="945886" y="3711343"/>
            <a:ext cx="760176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ask those who participated in these ritual fasts?</a:t>
            </a:r>
          </a:p>
        </p:txBody>
      </p:sp>
      <p:sp>
        <p:nvSpPr>
          <p:cNvPr id="6" name="Rectángulo 5">
            <a:extLst>
              <a:ext uri="{FF2B5EF4-FFF2-40B4-BE49-F238E27FC236}">
                <a16:creationId xmlns:a16="http://schemas.microsoft.com/office/drawing/2014/main" id="{B6D16CC1-E009-4C29-B21C-B518995B18DE}"/>
              </a:ext>
            </a:extLst>
          </p:cNvPr>
          <p:cNvSpPr/>
          <p:nvPr/>
        </p:nvSpPr>
        <p:spPr>
          <a:xfrm>
            <a:off x="945885" y="4124527"/>
            <a:ext cx="9828131"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the Lord’s questions in verses 5-6 indicate about the thoughts and desires of the people?</a:t>
            </a:r>
          </a:p>
        </p:txBody>
      </p:sp>
      <p:sp>
        <p:nvSpPr>
          <p:cNvPr id="7" name="Rectángulo 6">
            <a:extLst>
              <a:ext uri="{FF2B5EF4-FFF2-40B4-BE49-F238E27FC236}">
                <a16:creationId xmlns:a16="http://schemas.microsoft.com/office/drawing/2014/main" id="{A19F26C3-EE54-4E1A-AFA0-E7122B2D3B1F}"/>
              </a:ext>
            </a:extLst>
          </p:cNvPr>
          <p:cNvSpPr/>
          <p:nvPr/>
        </p:nvSpPr>
        <p:spPr>
          <a:xfrm>
            <a:off x="945885" y="4729417"/>
            <a:ext cx="825112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these verses about the proper focus of worship?</a:t>
            </a:r>
          </a:p>
        </p:txBody>
      </p:sp>
    </p:spTree>
    <p:extLst>
      <p:ext uri="{BB962C8B-B14F-4D97-AF65-F5344CB8AC3E}">
        <p14:creationId xmlns:p14="http://schemas.microsoft.com/office/powerpoint/2010/main" val="387984856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F1BEF51F-02F7-473C-B49D-FFB64BB00B46}"/>
              </a:ext>
            </a:extLst>
          </p:cNvPr>
          <p:cNvSpPr/>
          <p:nvPr/>
        </p:nvSpPr>
        <p:spPr>
          <a:xfrm>
            <a:off x="952871" y="1866866"/>
            <a:ext cx="837905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a soft heart essential to receiving answers to our prayers?</a:t>
            </a:r>
          </a:p>
        </p:txBody>
      </p:sp>
      <p:sp>
        <p:nvSpPr>
          <p:cNvPr id="11" name="Rectángulo 10">
            <a:extLst>
              <a:ext uri="{FF2B5EF4-FFF2-40B4-BE49-F238E27FC236}">
                <a16:creationId xmlns:a16="http://schemas.microsoft.com/office/drawing/2014/main" id="{42AFA0BF-B117-4AEE-B9C0-BEFA8ED3885E}"/>
              </a:ext>
            </a:extLst>
          </p:cNvPr>
          <p:cNvSpPr/>
          <p:nvPr/>
        </p:nvSpPr>
        <p:spPr>
          <a:xfrm>
            <a:off x="795124" y="968273"/>
            <a:ext cx="2121158" cy="746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6521F673-D418-413D-9844-46E48563DACB}"/>
              </a:ext>
            </a:extLst>
          </p:cNvPr>
          <p:cNvSpPr/>
          <p:nvPr/>
        </p:nvSpPr>
        <p:spPr>
          <a:xfrm>
            <a:off x="795126" y="1292925"/>
            <a:ext cx="9965636" cy="202983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197010"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chemeClr val="bg2">
                    <a:lumMod val="75000"/>
                  </a:schemeClr>
                </a:solidFill>
                <a:effectLst>
                  <a:outerShdw blurRad="38100" dist="38100" dir="2700000" algn="tl">
                    <a:srgbClr val="000000">
                      <a:alpha val="43137"/>
                    </a:srgbClr>
                  </a:outerShdw>
                </a:effectLst>
                <a:latin typeface="Arial Rounded MT Bold" panose="020F0704030504030204" pitchFamily="34" charset="0"/>
                <a:ea typeface="Ebrima" panose="02000000000000000000" pitchFamily="2" charset="0"/>
                <a:cs typeface="Calibri" panose="020F0502020204030204" pitchFamily="34" charset="0"/>
              </a:rPr>
              <a:t>LESSON 156</a:t>
            </a:r>
          </a:p>
        </p:txBody>
      </p:sp>
      <p:sp>
        <p:nvSpPr>
          <p:cNvPr id="2" name="Rectángulo 1">
            <a:extLst>
              <a:ext uri="{FF2B5EF4-FFF2-40B4-BE49-F238E27FC236}">
                <a16:creationId xmlns:a16="http://schemas.microsoft.com/office/drawing/2014/main" id="{159617AA-C228-4F40-BF51-E7C9BAA236BA}"/>
              </a:ext>
            </a:extLst>
          </p:cNvPr>
          <p:cNvSpPr/>
          <p:nvPr/>
        </p:nvSpPr>
        <p:spPr>
          <a:xfrm>
            <a:off x="817964" y="968273"/>
            <a:ext cx="2121158" cy="369332"/>
          </a:xfrm>
          <a:prstGeom prst="rect">
            <a:avLst/>
          </a:prstGeom>
        </p:spPr>
        <p:txBody>
          <a:bodyPr wrap="none">
            <a:spAutoFit/>
          </a:bodyPr>
          <a:lstStyle/>
          <a:p>
            <a:r>
              <a:rPr lang="en-US" b="1" dirty="0">
                <a:solidFill>
                  <a:schemeClr val="accent1"/>
                </a:solidFill>
                <a:latin typeface="Arial" panose="020B0604020202020204" pitchFamily="34" charset="0"/>
                <a:cs typeface="Arial" panose="020B0604020202020204" pitchFamily="34" charset="0"/>
              </a:rPr>
              <a:t>Zechariah 7:11-13</a:t>
            </a:r>
          </a:p>
        </p:txBody>
      </p:sp>
      <p:sp>
        <p:nvSpPr>
          <p:cNvPr id="4" name="Rectángulo 3">
            <a:extLst>
              <a:ext uri="{FF2B5EF4-FFF2-40B4-BE49-F238E27FC236}">
                <a16:creationId xmlns:a16="http://schemas.microsoft.com/office/drawing/2014/main" id="{A9C75284-C597-4A49-A70A-88244E27648D}"/>
              </a:ext>
            </a:extLst>
          </p:cNvPr>
          <p:cNvSpPr/>
          <p:nvPr/>
        </p:nvSpPr>
        <p:spPr>
          <a:xfrm>
            <a:off x="817963" y="1337605"/>
            <a:ext cx="9942801"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But they refused to hearken, and pulled away the shoulder, and stopped their ears, that they should not hear.</a:t>
            </a:r>
          </a:p>
          <a:p>
            <a:pPr algn="just" fontAlgn="base"/>
            <a:r>
              <a:rPr lang="en-US" b="1" dirty="0">
                <a:solidFill>
                  <a:schemeClr val="bg1"/>
                </a:solidFill>
                <a:latin typeface="Arial" panose="020B0604020202020204" pitchFamily="34" charset="0"/>
                <a:cs typeface="Arial" panose="020B0604020202020204" pitchFamily="34" charset="0"/>
              </a:rPr>
              <a:t>12 </a:t>
            </a:r>
            <a:r>
              <a:rPr lang="en-US" dirty="0">
                <a:solidFill>
                  <a:schemeClr val="bg1"/>
                </a:solidFill>
                <a:latin typeface="Arial" panose="020B0604020202020204" pitchFamily="34" charset="0"/>
                <a:cs typeface="Arial" panose="020B0604020202020204" pitchFamily="34" charset="0"/>
              </a:rPr>
              <a:t>Yea, they made their hearts as an adamant stone, lest they should hear the law, and the words which the Lord of hosts hath sent in his spirit by the former prophets: therefore came a great wrath from the Lord of hosts.</a:t>
            </a:r>
          </a:p>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Therefore it is come to pass, that as he cried, and they would not hear; so they cried, and I would not hear, saith the Lord of hosts:</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62293C20-615A-4855-A5A5-C6BCBA8B9E97}"/>
              </a:ext>
            </a:extLst>
          </p:cNvPr>
          <p:cNvSpPr/>
          <p:nvPr/>
        </p:nvSpPr>
        <p:spPr>
          <a:xfrm>
            <a:off x="817962" y="3368930"/>
            <a:ext cx="99428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attitudes or behaviors prevented the people from receiving answers from the Lord?</a:t>
            </a:r>
          </a:p>
        </p:txBody>
      </p:sp>
      <p:sp>
        <p:nvSpPr>
          <p:cNvPr id="6" name="Rectángulo 5">
            <a:extLst>
              <a:ext uri="{FF2B5EF4-FFF2-40B4-BE49-F238E27FC236}">
                <a16:creationId xmlns:a16="http://schemas.microsoft.com/office/drawing/2014/main" id="{308C2C76-4BE6-4A78-BC57-307FE16B7F00}"/>
              </a:ext>
            </a:extLst>
          </p:cNvPr>
          <p:cNvSpPr/>
          <p:nvPr/>
        </p:nvSpPr>
        <p:spPr>
          <a:xfrm>
            <a:off x="817961" y="3738262"/>
            <a:ext cx="979702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what we need to do to receive answers to our prayers?</a:t>
            </a:r>
          </a:p>
        </p:txBody>
      </p:sp>
      <p:sp>
        <p:nvSpPr>
          <p:cNvPr id="7" name="Rectángulo 6">
            <a:extLst>
              <a:ext uri="{FF2B5EF4-FFF2-40B4-BE49-F238E27FC236}">
                <a16:creationId xmlns:a16="http://schemas.microsoft.com/office/drawing/2014/main" id="{FA5EE43D-6DE3-490B-A068-249334089ECC}"/>
              </a:ext>
            </a:extLst>
          </p:cNvPr>
          <p:cNvSpPr/>
          <p:nvPr/>
        </p:nvSpPr>
        <p:spPr>
          <a:xfrm>
            <a:off x="817960" y="4430759"/>
            <a:ext cx="9797029" cy="369332"/>
          </a:xfrm>
          <a:prstGeom prst="rect">
            <a:avLst/>
          </a:prstGeom>
        </p:spPr>
        <p:txBody>
          <a:bodyPr wrap="square">
            <a:spAutoFit/>
          </a:bodyPr>
          <a:lstStyle/>
          <a:p>
            <a:pPr algn="just"/>
            <a:r>
              <a:rPr lang="en-US" i="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soften our hearts to the word of the Lord, we can receive answers to our prayers.</a:t>
            </a:r>
          </a:p>
        </p:txBody>
      </p:sp>
      <p:sp>
        <p:nvSpPr>
          <p:cNvPr id="8" name="Rectángulo 7">
            <a:extLst>
              <a:ext uri="{FF2B5EF4-FFF2-40B4-BE49-F238E27FC236}">
                <a16:creationId xmlns:a16="http://schemas.microsoft.com/office/drawing/2014/main" id="{5043349F-179F-449B-877A-98C9BCBAD60C}"/>
              </a:ext>
            </a:extLst>
          </p:cNvPr>
          <p:cNvSpPr/>
          <p:nvPr/>
        </p:nvSpPr>
        <p:spPr>
          <a:xfrm>
            <a:off x="817960" y="4961673"/>
            <a:ext cx="459613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soften our hearts?</a:t>
            </a:r>
          </a:p>
        </p:txBody>
      </p:sp>
    </p:spTree>
    <p:extLst>
      <p:ext uri="{BB962C8B-B14F-4D97-AF65-F5344CB8AC3E}">
        <p14:creationId xmlns:p14="http://schemas.microsoft.com/office/powerpoint/2010/main" val="1585872754"/>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1" presetClass="path" presetSubtype="0" accel="50000" decel="50000" fill="hold" grpId="0" nodeType="clickEffect">
                                  <p:stCondLst>
                                    <p:cond delay="0"/>
                                  </p:stCondLst>
                                  <p:childTnLst>
                                    <p:animMotion origin="layout" path="M -0.01106 -4.07407E-6 L -0.04296 0.14283 C -0.05 0.17292 -0.05403 0.21783 -0.05403 0.26482 C -0.05403 0.31829 -0.05 0.36065 -0.04296 0.39074 L -0.01106 0.5338 " pathEditMode="relative" rAng="0" ptsTypes="AAAAA">
                                      <p:cBhvr>
                                        <p:cTn id="26" dur="2000" fill="hold"/>
                                        <p:tgtEl>
                                          <p:spTgt spid="9"/>
                                        </p:tgtEl>
                                        <p:attrNameLst>
                                          <p:attrName>ppt_x</p:attrName>
                                          <p:attrName>ppt_y</p:attrName>
                                        </p:attrNameLst>
                                      </p:cBhvr>
                                      <p:rCtr x="-2148" y="26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7" grpId="0"/>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357</Words>
  <Application>Microsoft Office PowerPoint</Application>
  <PresentationFormat>Panorámica</PresentationFormat>
  <Paragraphs>64</Paragraphs>
  <Slides>11</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11</vt:i4>
      </vt:variant>
    </vt:vector>
  </HeadingPairs>
  <TitlesOfParts>
    <vt:vector size="23" baseType="lpstr">
      <vt:lpstr>Arial</vt:lpstr>
      <vt:lpstr>Arial Rounded MT Bold</vt:lpstr>
      <vt:lpstr>Bahnschrift</vt:lpstr>
      <vt:lpstr>Bahnschrift Condensed</vt:lpstr>
      <vt:lpstr>Calibri</vt:lpstr>
      <vt:lpstr>Century Gothic</vt:lpstr>
      <vt:lpstr>Rockwell</vt:lpstr>
      <vt:lpstr>Tahoma</vt:lpstr>
      <vt:lpstr>Wingdings 3</vt:lpstr>
      <vt:lpstr>ZoramldsLat-Bold</vt:lpstr>
      <vt:lpstr>ZoramldsLat-Regular</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5310</cp:revision>
  <dcterms:created xsi:type="dcterms:W3CDTF">2018-08-29T04:26:39Z</dcterms:created>
  <dcterms:modified xsi:type="dcterms:W3CDTF">2019-06-19T15:09:35Z</dcterms:modified>
</cp:coreProperties>
</file>