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25" r:id="rId3"/>
    <p:sldId id="411" r:id="rId4"/>
    <p:sldId id="412" r:id="rId5"/>
    <p:sldId id="413" r:id="rId6"/>
    <p:sldId id="414" r:id="rId7"/>
    <p:sldId id="415" r:id="rId8"/>
    <p:sldId id="416" r:id="rId9"/>
    <p:sldId id="417" r:id="rId10"/>
    <p:sldId id="418" r:id="rId11"/>
    <p:sldId id="419" r:id="rId12"/>
    <p:sldId id="420" r:id="rId13"/>
    <p:sldId id="4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B9DF63"/>
    <a:srgbClr val="D6E513"/>
    <a:srgbClr val="4D6F0F"/>
    <a:srgbClr val="FFD757"/>
    <a:srgbClr val="E97159"/>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21Vw42Kb00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2">
                    <a:lumMod val="50000"/>
                  </a:schemeClr>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7A206620-39E1-4EE6-A3DC-AE39F3854EA3}"/>
              </a:ext>
            </a:extLst>
          </p:cNvPr>
          <p:cNvSpPr/>
          <p:nvPr/>
        </p:nvSpPr>
        <p:spPr>
          <a:xfrm>
            <a:off x="1138830" y="783607"/>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Zechariah 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21FA8D47-F0C3-4479-A2E3-2CC795E56409}"/>
              </a:ext>
            </a:extLst>
          </p:cNvPr>
          <p:cNvSpPr/>
          <p:nvPr/>
        </p:nvSpPr>
        <p:spPr>
          <a:xfrm>
            <a:off x="1914939" y="2072165"/>
            <a:ext cx="8362122" cy="2123658"/>
          </a:xfrm>
          <a:prstGeom prst="rect">
            <a:avLst/>
          </a:prstGeom>
        </p:spPr>
        <p:txBody>
          <a:bodyPr wrap="square">
            <a:spAutoFit/>
          </a:bodyPr>
          <a:lstStyle/>
          <a:p>
            <a:pPr algn="ctr"/>
            <a:r>
              <a:rPr lang="en-US" sz="4400" dirty="0">
                <a:solidFill>
                  <a:schemeClr val="accent3">
                    <a:lumMod val="50000"/>
                  </a:schemeClr>
                </a:solidFill>
                <a:latin typeface="Trebuchet MS" panose="020B0603020202020204" pitchFamily="34" charset="0"/>
              </a:rPr>
              <a:t>“Zechariah receives several visions about Judah, Jerusalem, and the last days”</a:t>
            </a:r>
          </a:p>
        </p:txBody>
      </p:sp>
    </p:spTree>
    <p:extLst>
      <p:ext uri="{BB962C8B-B14F-4D97-AF65-F5344CB8AC3E}">
        <p14:creationId xmlns:p14="http://schemas.microsoft.com/office/powerpoint/2010/main" val="7257157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AAAD7B8-8814-4EF6-A9C8-791A71049640}"/>
              </a:ext>
            </a:extLst>
          </p:cNvPr>
          <p:cNvSpPr/>
          <p:nvPr/>
        </p:nvSpPr>
        <p:spPr>
          <a:xfrm>
            <a:off x="1113179" y="968273"/>
            <a:ext cx="187743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CC72655-B0B1-4A7A-BEEE-D68BA42C448B}"/>
              </a:ext>
            </a:extLst>
          </p:cNvPr>
          <p:cNvSpPr/>
          <p:nvPr/>
        </p:nvSpPr>
        <p:spPr>
          <a:xfrm>
            <a:off x="1113180" y="1337605"/>
            <a:ext cx="9780107" cy="14983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28607001-117B-4208-932D-1492E7EFE9D7}"/>
              </a:ext>
            </a:extLst>
          </p:cNvPr>
          <p:cNvSpPr/>
          <p:nvPr/>
        </p:nvSpPr>
        <p:spPr>
          <a:xfrm>
            <a:off x="1113182" y="968273"/>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Zechariah 1:1-3</a:t>
            </a:r>
          </a:p>
        </p:txBody>
      </p:sp>
      <p:sp>
        <p:nvSpPr>
          <p:cNvPr id="4" name="Rectángulo 3">
            <a:extLst>
              <a:ext uri="{FF2B5EF4-FFF2-40B4-BE49-F238E27FC236}">
                <a16:creationId xmlns:a16="http://schemas.microsoft.com/office/drawing/2014/main" id="{D354BBEF-AAF6-4A74-9E39-768BE5F4BDD2}"/>
              </a:ext>
            </a:extLst>
          </p:cNvPr>
          <p:cNvSpPr/>
          <p:nvPr/>
        </p:nvSpPr>
        <p:spPr>
          <a:xfrm>
            <a:off x="1113181" y="1337605"/>
            <a:ext cx="981986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In the eighth month, in the second year of Darius, came the word of the Lord unto Zechariah, the son of Berechiah, the son of Iddo the prophet,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 Lord hath been sore displeased with your fathers.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Therefore say thou unto them, Thus saith the Lord of hosts; Turn ye unto me, saith the Lord of hosts, and I will turn unto you, saith the Lord of hosts.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2122A02-FCAE-47C9-9B79-CCEA76E2E6D3}"/>
              </a:ext>
            </a:extLst>
          </p:cNvPr>
          <p:cNvSpPr/>
          <p:nvPr/>
        </p:nvSpPr>
        <p:spPr>
          <a:xfrm>
            <a:off x="1113180" y="2917784"/>
            <a:ext cx="87729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rephrase verse 3 as a principle using the words </a:t>
            </a:r>
            <a:r>
              <a:rPr lang="en-US" b="1" i="1" dirty="0">
                <a:solidFill>
                  <a:schemeClr val="bg1"/>
                </a:solidFill>
                <a:latin typeface="Arial" panose="020B0604020202020204" pitchFamily="34" charset="0"/>
                <a:cs typeface="Arial" panose="020B0604020202020204" pitchFamily="34" charset="0"/>
              </a:rPr>
              <a:t>if</a:t>
            </a:r>
            <a:r>
              <a:rPr lang="en-US" b="1" dirty="0">
                <a:solidFill>
                  <a:schemeClr val="bg1"/>
                </a:solidFill>
                <a:latin typeface="Arial" panose="020B0604020202020204" pitchFamily="34" charset="0"/>
                <a:cs typeface="Arial" panose="020B0604020202020204" pitchFamily="34" charset="0"/>
              </a:rPr>
              <a:t> and </a:t>
            </a:r>
            <a:r>
              <a:rPr lang="en-US" b="1" i="1" dirty="0">
                <a:solidFill>
                  <a:schemeClr val="bg1"/>
                </a:solidFill>
                <a:latin typeface="Arial" panose="020B0604020202020204" pitchFamily="34" charset="0"/>
                <a:cs typeface="Arial" panose="020B0604020202020204" pitchFamily="34" charset="0"/>
              </a:rPr>
              <a:t>then</a:t>
            </a:r>
            <a:r>
              <a:rPr lang="en-US" b="1" dirty="0">
                <a:solidFill>
                  <a:schemeClr val="bg1"/>
                </a:solidFill>
                <a:latin typeface="Arial" panose="020B0604020202020204" pitchFamily="34" charset="0"/>
                <a:cs typeface="Arial" panose="020B0604020202020204" pitchFamily="34" charset="0"/>
              </a:rPr>
              <a:t>?</a:t>
            </a:r>
          </a:p>
        </p:txBody>
      </p:sp>
      <p:sp>
        <p:nvSpPr>
          <p:cNvPr id="6" name="Rectángulo 5">
            <a:extLst>
              <a:ext uri="{FF2B5EF4-FFF2-40B4-BE49-F238E27FC236}">
                <a16:creationId xmlns:a16="http://schemas.microsoft.com/office/drawing/2014/main" id="{E55E2860-8CD8-4B5C-BCE2-D3EC6B07D0BB}"/>
              </a:ext>
            </a:extLst>
          </p:cNvPr>
          <p:cNvSpPr/>
          <p:nvPr/>
        </p:nvSpPr>
        <p:spPr>
          <a:xfrm>
            <a:off x="1113180" y="3368931"/>
            <a:ext cx="5017207"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Franklin Gothic Medium" panose="020B0603020102020204" pitchFamily="34" charset="0"/>
              </a:rPr>
              <a:t>If we turn unto the Lord, then He will turn unto us.</a:t>
            </a:r>
          </a:p>
        </p:txBody>
      </p:sp>
      <p:sp>
        <p:nvSpPr>
          <p:cNvPr id="7" name="Rectángulo 6">
            <a:extLst>
              <a:ext uri="{FF2B5EF4-FFF2-40B4-BE49-F238E27FC236}">
                <a16:creationId xmlns:a16="http://schemas.microsoft.com/office/drawing/2014/main" id="{7FB20BDA-CE7D-4E19-A066-E67BE7F6195A}"/>
              </a:ext>
            </a:extLst>
          </p:cNvPr>
          <p:cNvSpPr/>
          <p:nvPr/>
        </p:nvSpPr>
        <p:spPr>
          <a:xfrm>
            <a:off x="1113180" y="3878995"/>
            <a:ext cx="33137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 we turn to the Lord?</a:t>
            </a:r>
          </a:p>
        </p:txBody>
      </p:sp>
    </p:spTree>
    <p:extLst>
      <p:ext uri="{BB962C8B-B14F-4D97-AF65-F5344CB8AC3E}">
        <p14:creationId xmlns:p14="http://schemas.microsoft.com/office/powerpoint/2010/main" val="151394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pentágono 6">
            <a:extLst>
              <a:ext uri="{FF2B5EF4-FFF2-40B4-BE49-F238E27FC236}">
                <a16:creationId xmlns:a16="http://schemas.microsoft.com/office/drawing/2014/main" id="{B7F32167-8423-4929-98E2-A713A75F65C3}"/>
              </a:ext>
            </a:extLst>
          </p:cNvPr>
          <p:cNvSpPr/>
          <p:nvPr/>
        </p:nvSpPr>
        <p:spPr>
          <a:xfrm>
            <a:off x="1590259" y="1204687"/>
            <a:ext cx="9077740" cy="1803232"/>
          </a:xfrm>
          <a:prstGeom prst="homePlate">
            <a:avLst>
              <a:gd name="adj" fmla="val 2427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0DBF9EBB-EF27-41ED-902F-4B125925876A}"/>
              </a:ext>
            </a:extLst>
          </p:cNvPr>
          <p:cNvSpPr/>
          <p:nvPr/>
        </p:nvSpPr>
        <p:spPr>
          <a:xfrm>
            <a:off x="1113182" y="783607"/>
            <a:ext cx="6920484"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mj-lt"/>
              </a:rPr>
              <a:t>Elder Neal A. Maxwell of the Quorum of the Twelve Apostles.</a:t>
            </a:r>
          </a:p>
        </p:txBody>
      </p:sp>
      <p:sp>
        <p:nvSpPr>
          <p:cNvPr id="4" name="Rectángulo 3">
            <a:extLst>
              <a:ext uri="{FF2B5EF4-FFF2-40B4-BE49-F238E27FC236}">
                <a16:creationId xmlns:a16="http://schemas.microsoft.com/office/drawing/2014/main" id="{80FB91D3-703F-4F2D-A021-BCBD1BDA0F6F}"/>
              </a:ext>
            </a:extLst>
          </p:cNvPr>
          <p:cNvSpPr/>
          <p:nvPr/>
        </p:nvSpPr>
        <p:spPr>
          <a:xfrm>
            <a:off x="1524001" y="1294177"/>
            <a:ext cx="8918712" cy="1477328"/>
          </a:xfrm>
          <a:prstGeom prst="rect">
            <a:avLst/>
          </a:prstGeom>
        </p:spPr>
        <p:txBody>
          <a:bodyPr wrap="square">
            <a:spAutoFit/>
          </a:bodyPr>
          <a:lstStyle/>
          <a:p>
            <a:pPr algn="ctr"/>
            <a:r>
              <a:rPr lang="en-US" dirty="0">
                <a:solidFill>
                  <a:schemeClr val="bg1"/>
                </a:solidFill>
                <a:latin typeface="ZoramldsLat-Light"/>
              </a:rPr>
              <a:t>“In the anguishing process of repentance, we may sometimes feel God has deserted us. The reality is that our behavior has isolated us from Him. Thus, while we are turning away from evil but have not yet turned fully to God, we are especially vulnerable. Yet we must not give up, but, instead, reach out to God’s awaiting arm of mercy, which is outstretched ‘all the day long.’ (Jacob 5:47; 6:4; 2 Ne. 28:32; Morm. 5:11.)” (“Repentance,”</a:t>
            </a:r>
            <a:r>
              <a:rPr lang="en-US" i="1" dirty="0">
                <a:solidFill>
                  <a:schemeClr val="bg1"/>
                </a:solidFill>
                <a:latin typeface="ZoramldsLat-LightItalic"/>
              </a:rPr>
              <a:t> Ensign,</a:t>
            </a:r>
            <a:r>
              <a:rPr lang="en-US" dirty="0">
                <a:solidFill>
                  <a:schemeClr val="bg1"/>
                </a:solidFill>
                <a:latin typeface="ZoramldsLat-Light"/>
              </a:rPr>
              <a:t> Nov. 1991, 31).</a:t>
            </a:r>
            <a:endParaRPr lang="en-US" dirty="0">
              <a:solidFill>
                <a:schemeClr val="bg1"/>
              </a:solidFill>
            </a:endParaRPr>
          </a:p>
        </p:txBody>
      </p:sp>
      <p:sp>
        <p:nvSpPr>
          <p:cNvPr id="5" name="Rectángulo 4">
            <a:extLst>
              <a:ext uri="{FF2B5EF4-FFF2-40B4-BE49-F238E27FC236}">
                <a16:creationId xmlns:a16="http://schemas.microsoft.com/office/drawing/2014/main" id="{57EF5379-E2C2-4E99-98E1-0B6564BF16D5}"/>
              </a:ext>
            </a:extLst>
          </p:cNvPr>
          <p:cNvSpPr/>
          <p:nvPr/>
        </p:nvSpPr>
        <p:spPr>
          <a:xfrm>
            <a:off x="814023" y="3418430"/>
            <a:ext cx="708399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might someone feel like God has turned away from them?</a:t>
            </a:r>
          </a:p>
        </p:txBody>
      </p:sp>
      <p:sp>
        <p:nvSpPr>
          <p:cNvPr id="6" name="Rectángulo 5">
            <a:extLst>
              <a:ext uri="{FF2B5EF4-FFF2-40B4-BE49-F238E27FC236}">
                <a16:creationId xmlns:a16="http://schemas.microsoft.com/office/drawing/2014/main" id="{C542754E-5AAA-474C-BA64-26DBAFB18115}"/>
              </a:ext>
            </a:extLst>
          </p:cNvPr>
          <p:cNvSpPr/>
          <p:nvPr/>
        </p:nvSpPr>
        <p:spPr>
          <a:xfrm>
            <a:off x="814023" y="4075439"/>
            <a:ext cx="80781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Elder Maxwell teach about God’s desires for those who sin?</a:t>
            </a:r>
          </a:p>
        </p:txBody>
      </p:sp>
    </p:spTree>
    <p:extLst>
      <p:ext uri="{BB962C8B-B14F-4D97-AF65-F5344CB8AC3E}">
        <p14:creationId xmlns:p14="http://schemas.microsoft.com/office/powerpoint/2010/main" val="1808847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10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Horizontal)">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pic>
        <p:nvPicPr>
          <p:cNvPr id="2" name="Elementos multimedia en línea 1" title="Seek Ye the Kingdom of God">
            <a:hlinkClick r:id="" action="ppaction://media"/>
            <a:extLst>
              <a:ext uri="{FF2B5EF4-FFF2-40B4-BE49-F238E27FC236}">
                <a16:creationId xmlns:a16="http://schemas.microsoft.com/office/drawing/2014/main" id="{6310D6F3-D816-47F5-B9F8-7B607F8D99DC}"/>
              </a:ext>
            </a:extLst>
          </p:cNvPr>
          <p:cNvPicPr>
            <a:picLocks noRot="1" noChangeAspect="1"/>
          </p:cNvPicPr>
          <p:nvPr>
            <a:videoFile r:link="rId1"/>
          </p:nvPr>
        </p:nvPicPr>
        <p:blipFill>
          <a:blip r:embed="rId3"/>
          <a:stretch>
            <a:fillRect/>
          </a:stretch>
        </p:blipFill>
        <p:spPr>
          <a:xfrm>
            <a:off x="2272011" y="1462708"/>
            <a:ext cx="7647977" cy="43019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61868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0F7AEDE1-AFD7-4134-9F1F-525480D4C019}"/>
              </a:ext>
            </a:extLst>
          </p:cNvPr>
          <p:cNvSpPr/>
          <p:nvPr/>
        </p:nvSpPr>
        <p:spPr>
          <a:xfrm>
            <a:off x="2428168" y="3044279"/>
            <a:ext cx="7335663" cy="769441"/>
          </a:xfrm>
          <a:prstGeom prst="rect">
            <a:avLst/>
          </a:prstGeom>
        </p:spPr>
        <p:txBody>
          <a:bodyPr wrap="none">
            <a:spAutoFit/>
          </a:bodyPr>
          <a:lstStyle/>
          <a:p>
            <a:pPr fontAlgn="base"/>
            <a:r>
              <a:rPr lang="en-US" sz="4400" b="1" dirty="0">
                <a:solidFill>
                  <a:schemeClr val="bg1"/>
                </a:solidFill>
                <a:latin typeface="Verdana" panose="020B0604030504040204" pitchFamily="34" charset="0"/>
                <a:ea typeface="Verdana" panose="020B0604030504040204" pitchFamily="34" charset="0"/>
              </a:rPr>
              <a:t>Haggai; Zechariah 1–2</a:t>
            </a:r>
            <a:endParaRPr lang="en-US" sz="4400" b="1" i="0" dirty="0">
              <a:solidFill>
                <a:schemeClr val="bg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63014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4" name="Rectángulo 3">
            <a:extLst>
              <a:ext uri="{FF2B5EF4-FFF2-40B4-BE49-F238E27FC236}">
                <a16:creationId xmlns:a16="http://schemas.microsoft.com/office/drawing/2014/main" id="{9D3DC1E4-2906-4BF7-AFB4-3A22FA33236C}"/>
              </a:ext>
            </a:extLst>
          </p:cNvPr>
          <p:cNvSpPr/>
          <p:nvPr/>
        </p:nvSpPr>
        <p:spPr>
          <a:xfrm>
            <a:off x="1113182" y="783607"/>
            <a:ext cx="135165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Haggai 1-2</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ECB612D-1E06-41F3-B75B-3C5435A00F9C}"/>
              </a:ext>
            </a:extLst>
          </p:cNvPr>
          <p:cNvSpPr/>
          <p:nvPr/>
        </p:nvSpPr>
        <p:spPr>
          <a:xfrm>
            <a:off x="2062460" y="2705725"/>
            <a:ext cx="8067080" cy="1446550"/>
          </a:xfrm>
          <a:prstGeom prst="rect">
            <a:avLst/>
          </a:prstGeom>
        </p:spPr>
        <p:txBody>
          <a:bodyPr wrap="none">
            <a:spAutoFit/>
          </a:bodyPr>
          <a:lstStyle/>
          <a:p>
            <a:pPr algn="ctr"/>
            <a:r>
              <a:rPr lang="en-US" sz="4400" dirty="0">
                <a:solidFill>
                  <a:schemeClr val="bg2">
                    <a:lumMod val="75000"/>
                  </a:schemeClr>
                </a:solidFill>
                <a:latin typeface="ZoramldsLat-Regular"/>
              </a:rPr>
              <a:t>“Haggai encourages the people to </a:t>
            </a:r>
          </a:p>
          <a:p>
            <a:pPr algn="ctr"/>
            <a:r>
              <a:rPr lang="en-US" sz="4400" dirty="0">
                <a:solidFill>
                  <a:schemeClr val="bg2">
                    <a:lumMod val="75000"/>
                  </a:schemeClr>
                </a:solidFill>
                <a:latin typeface="ZoramldsLat-Regular"/>
              </a:rPr>
              <a:t>rebuild the temple”</a:t>
            </a:r>
            <a:endParaRPr lang="en-US" sz="4400" dirty="0">
              <a:solidFill>
                <a:schemeClr val="bg2">
                  <a:lumMod val="75000"/>
                </a:schemeClr>
              </a:solidFill>
            </a:endParaRPr>
          </a:p>
        </p:txBody>
      </p:sp>
    </p:spTree>
    <p:extLst>
      <p:ext uri="{BB962C8B-B14F-4D97-AF65-F5344CB8AC3E}">
        <p14:creationId xmlns:p14="http://schemas.microsoft.com/office/powerpoint/2010/main" val="1712042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5EFA5BE-2442-4AC7-A9DC-3AECD9AAE9FE}"/>
              </a:ext>
            </a:extLst>
          </p:cNvPr>
          <p:cNvSpPr/>
          <p:nvPr/>
        </p:nvSpPr>
        <p:spPr>
          <a:xfrm>
            <a:off x="1060172" y="1746839"/>
            <a:ext cx="160984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AF2EE2F-B95F-4725-A6A1-9814D144AFF4}"/>
              </a:ext>
            </a:extLst>
          </p:cNvPr>
          <p:cNvSpPr/>
          <p:nvPr/>
        </p:nvSpPr>
        <p:spPr>
          <a:xfrm>
            <a:off x="1060172" y="2196900"/>
            <a:ext cx="9780107" cy="195059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F8CCB23F-7D71-44A6-8E3C-20A6E34C9281}"/>
              </a:ext>
            </a:extLst>
          </p:cNvPr>
          <p:cNvSpPr/>
          <p:nvPr/>
        </p:nvSpPr>
        <p:spPr>
          <a:xfrm>
            <a:off x="1113182" y="1152939"/>
            <a:ext cx="6122189" cy="369332"/>
          </a:xfrm>
          <a:prstGeom prst="rect">
            <a:avLst/>
          </a:prstGeom>
        </p:spPr>
        <p:txBody>
          <a:bodyPr wrap="none">
            <a:spAutoFit/>
          </a:bodyPr>
          <a:lstStyle/>
          <a:p>
            <a:pPr algn="just"/>
            <a:r>
              <a:rPr lang="en-US" b="1" dirty="0">
                <a:solidFill>
                  <a:srgbClr val="212225"/>
                </a:solidFill>
                <a:latin typeface="Arial" panose="020B0604020202020204" pitchFamily="34" charset="0"/>
                <a:cs typeface="Arial" panose="020B0604020202020204" pitchFamily="34" charset="0"/>
              </a:rPr>
              <a:t>Why is it a challenge to fill a container that has holes?</a:t>
            </a:r>
            <a:endParaRPr lang="en-US" b="1"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63A76F9-B3FC-4479-9D4A-794FB43BEA7E}"/>
              </a:ext>
            </a:extLst>
          </p:cNvPr>
          <p:cNvSpPr/>
          <p:nvPr/>
        </p:nvSpPr>
        <p:spPr>
          <a:xfrm>
            <a:off x="1113182" y="1799113"/>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1:1-4</a:t>
            </a:r>
          </a:p>
        </p:txBody>
      </p:sp>
      <p:sp>
        <p:nvSpPr>
          <p:cNvPr id="6" name="Rectángulo 5">
            <a:extLst>
              <a:ext uri="{FF2B5EF4-FFF2-40B4-BE49-F238E27FC236}">
                <a16:creationId xmlns:a16="http://schemas.microsoft.com/office/drawing/2014/main" id="{46EEFEC7-6C0A-4C42-91F7-F2FD3EB4CFF0}"/>
              </a:ext>
            </a:extLst>
          </p:cNvPr>
          <p:cNvSpPr/>
          <p:nvPr/>
        </p:nvSpPr>
        <p:spPr>
          <a:xfrm>
            <a:off x="1113182" y="2116171"/>
            <a:ext cx="967408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In the second year of Darius the king, in the sixth month, in the first day of the month, came the word of the Lord by Haggai the prophet unto Zerubbabel the son of Shealtiel, governor of Judah, and to Joshua the son of Josedech, the high priest, saying,</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Thus speaketh the Lord of hosts, saying, This people say, The time is not come, the time that the Lord’s house should be built.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Then came the word of the Lord by Haggai the prophet, saying,</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Is it time for you, O ye, to dwell in your ceiled houses, and this house lie waste?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8F3A5145-1392-40D0-A030-1D65761C578E}"/>
              </a:ext>
            </a:extLst>
          </p:cNvPr>
          <p:cNvSpPr/>
          <p:nvPr/>
        </p:nvSpPr>
        <p:spPr>
          <a:xfrm>
            <a:off x="1113182" y="4392128"/>
            <a:ext cx="60195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say about rebuilding the temple?</a:t>
            </a:r>
          </a:p>
        </p:txBody>
      </p:sp>
      <p:sp>
        <p:nvSpPr>
          <p:cNvPr id="8" name="Rectángulo 7">
            <a:extLst>
              <a:ext uri="{FF2B5EF4-FFF2-40B4-BE49-F238E27FC236}">
                <a16:creationId xmlns:a16="http://schemas.microsoft.com/office/drawing/2014/main" id="{A00A2F14-F242-4B68-9189-52DAC7AA628C}"/>
              </a:ext>
            </a:extLst>
          </p:cNvPr>
          <p:cNvSpPr/>
          <p:nvPr/>
        </p:nvSpPr>
        <p:spPr>
          <a:xfrm>
            <a:off x="1113182" y="5191457"/>
            <a:ext cx="7010559"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What question did the Lord ask the people in verse 4?</a:t>
            </a:r>
          </a:p>
        </p:txBody>
      </p:sp>
      <p:sp>
        <p:nvSpPr>
          <p:cNvPr id="9" name="Rectángulo 8">
            <a:extLst>
              <a:ext uri="{FF2B5EF4-FFF2-40B4-BE49-F238E27FC236}">
                <a16:creationId xmlns:a16="http://schemas.microsoft.com/office/drawing/2014/main" id="{CFB79CAF-C4DB-4F64-A66C-0814E75FBD0D}"/>
              </a:ext>
            </a:extLst>
          </p:cNvPr>
          <p:cNvSpPr/>
          <p:nvPr/>
        </p:nvSpPr>
        <p:spPr>
          <a:xfrm>
            <a:off x="1060172" y="5910060"/>
            <a:ext cx="692151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had the people placed their will ahead of the Lord’s will?</a:t>
            </a:r>
          </a:p>
        </p:txBody>
      </p:sp>
    </p:spTree>
    <p:extLst>
      <p:ext uri="{BB962C8B-B14F-4D97-AF65-F5344CB8AC3E}">
        <p14:creationId xmlns:p14="http://schemas.microsoft.com/office/powerpoint/2010/main" val="22788826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
                                        <p:tgtEl>
                                          <p:spTgt spid="7"/>
                                        </p:tgtEl>
                                      </p:cBhvr>
                                    </p:animEffect>
                                    <p:anim calcmode="lin" valueType="num">
                                      <p:cBhvr>
                                        <p:cTn id="22" dur="400" fill="hold"/>
                                        <p:tgtEl>
                                          <p:spTgt spid="7"/>
                                        </p:tgtEl>
                                        <p:attrNameLst>
                                          <p:attrName>ppt_x</p:attrName>
                                        </p:attrNameLst>
                                      </p:cBhvr>
                                      <p:tavLst>
                                        <p:tav tm="0">
                                          <p:val>
                                            <p:strVal val="#ppt_x"/>
                                          </p:val>
                                        </p:tav>
                                        <p:tav tm="100000">
                                          <p:val>
                                            <p:strVal val="#ppt_x"/>
                                          </p:val>
                                        </p:tav>
                                      </p:tavLst>
                                    </p:anim>
                                    <p:anim calcmode="lin" valueType="num">
                                      <p:cBhvr>
                                        <p:cTn id="23" dur="400" fill="hold"/>
                                        <p:tgtEl>
                                          <p:spTgt spid="7"/>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p:cTn id="36" dur="25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38" dur="25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5" grpId="0"/>
      <p:bldP spid="6" grpId="0"/>
      <p:bldP spid="7" grpId="0"/>
      <p:bldP spid="8"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3102C94-BEAA-498E-A96E-F18BA507167B}"/>
              </a:ext>
            </a:extLst>
          </p:cNvPr>
          <p:cNvSpPr/>
          <p:nvPr/>
        </p:nvSpPr>
        <p:spPr>
          <a:xfrm>
            <a:off x="1113179" y="4217694"/>
            <a:ext cx="66607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do you think the Jews needed to consider their ways?</a:t>
            </a:r>
          </a:p>
        </p:txBody>
      </p:sp>
      <p:sp>
        <p:nvSpPr>
          <p:cNvPr id="9" name="Rectángulo 8">
            <a:extLst>
              <a:ext uri="{FF2B5EF4-FFF2-40B4-BE49-F238E27FC236}">
                <a16:creationId xmlns:a16="http://schemas.microsoft.com/office/drawing/2014/main" id="{9C220AC0-21D1-4685-BDF0-B9F6C5BF8C88}"/>
              </a:ext>
            </a:extLst>
          </p:cNvPr>
          <p:cNvSpPr/>
          <p:nvPr/>
        </p:nvSpPr>
        <p:spPr>
          <a:xfrm>
            <a:off x="1113179" y="927908"/>
            <a:ext cx="160984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A84DCDF-D4F5-48C9-88DF-A4F7F9BC6583}"/>
              </a:ext>
            </a:extLst>
          </p:cNvPr>
          <p:cNvSpPr/>
          <p:nvPr/>
        </p:nvSpPr>
        <p:spPr>
          <a:xfrm>
            <a:off x="1113180" y="1337605"/>
            <a:ext cx="9780107" cy="14983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8188B35D-B611-4262-A86B-21A6DA4D1119}"/>
              </a:ext>
            </a:extLst>
          </p:cNvPr>
          <p:cNvSpPr/>
          <p:nvPr/>
        </p:nvSpPr>
        <p:spPr>
          <a:xfrm>
            <a:off x="1113182" y="968273"/>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1:5–7</a:t>
            </a:r>
          </a:p>
        </p:txBody>
      </p:sp>
      <p:sp>
        <p:nvSpPr>
          <p:cNvPr id="4" name="Rectángulo 3">
            <a:extLst>
              <a:ext uri="{FF2B5EF4-FFF2-40B4-BE49-F238E27FC236}">
                <a16:creationId xmlns:a16="http://schemas.microsoft.com/office/drawing/2014/main" id="{B718C48B-328B-469B-8FA8-FEE3CA04976F}"/>
              </a:ext>
            </a:extLst>
          </p:cNvPr>
          <p:cNvSpPr/>
          <p:nvPr/>
        </p:nvSpPr>
        <p:spPr>
          <a:xfrm>
            <a:off x="1113181" y="1337605"/>
            <a:ext cx="980660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Now therefore thus saith the Lord of hosts; Consider your ways.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Ye have sown much, and bring in little; ye eat, but ye have not enough; ye drink, but ye are not filled with drink; ye clothe you, but there is none warm; and he that earneth wages earneth wages to put it into a bag with holes.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Thus saith the Lord of hosts; Consider your ways.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390ED8A-EEC4-4A84-81F5-F049184AE1AA}"/>
              </a:ext>
            </a:extLst>
          </p:cNvPr>
          <p:cNvSpPr/>
          <p:nvPr/>
        </p:nvSpPr>
        <p:spPr>
          <a:xfrm>
            <a:off x="1113179" y="3002337"/>
            <a:ext cx="75139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Jews’ situation similar to the container with holes?</a:t>
            </a:r>
          </a:p>
        </p:txBody>
      </p:sp>
      <p:sp>
        <p:nvSpPr>
          <p:cNvPr id="6" name="Rectángulo 5">
            <a:extLst>
              <a:ext uri="{FF2B5EF4-FFF2-40B4-BE49-F238E27FC236}">
                <a16:creationId xmlns:a16="http://schemas.microsoft.com/office/drawing/2014/main" id="{999BDE7F-EF3F-435F-8D62-E70EABDCF247}"/>
              </a:ext>
            </a:extLst>
          </p:cNvPr>
          <p:cNvSpPr/>
          <p:nvPr/>
        </p:nvSpPr>
        <p:spPr>
          <a:xfrm>
            <a:off x="1113179" y="3591162"/>
            <a:ext cx="472437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In what ways did the people not prosper?</a:t>
            </a:r>
          </a:p>
        </p:txBody>
      </p:sp>
    </p:spTree>
    <p:extLst>
      <p:ext uri="{BB962C8B-B14F-4D97-AF65-F5344CB8AC3E}">
        <p14:creationId xmlns:p14="http://schemas.microsoft.com/office/powerpoint/2010/main" val="1790064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500" fill="hold"/>
                                        <p:tgtEl>
                                          <p:spTgt spid="7"/>
                                        </p:tgtEl>
                                        <p:attrNameLst>
                                          <p:attrName>ppt_x</p:attrName>
                                        </p:attrNameLst>
                                      </p:cBhvr>
                                      <p:tavLst>
                                        <p:tav tm="0">
                                          <p:val>
                                            <p:strVal val="#ppt_x"/>
                                          </p:val>
                                        </p:tav>
                                        <p:tav tm="100000">
                                          <p:val>
                                            <p:strVal val="#ppt_x"/>
                                          </p:val>
                                        </p:tav>
                                      </p:tavLst>
                                    </p:anim>
                                    <p:anim calcmode="lin" valueType="num">
                                      <p:cBhvr additive="base">
                                        <p:cTn id="31"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6BF3802-7F2C-4A79-8E1E-31691E06C1B5}"/>
              </a:ext>
            </a:extLst>
          </p:cNvPr>
          <p:cNvSpPr/>
          <p:nvPr/>
        </p:nvSpPr>
        <p:spPr>
          <a:xfrm>
            <a:off x="1113181" y="1980012"/>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instruct the people to do?</a:t>
            </a:r>
          </a:p>
        </p:txBody>
      </p:sp>
      <p:sp>
        <p:nvSpPr>
          <p:cNvPr id="13" name="Rectángulo 12">
            <a:extLst>
              <a:ext uri="{FF2B5EF4-FFF2-40B4-BE49-F238E27FC236}">
                <a16:creationId xmlns:a16="http://schemas.microsoft.com/office/drawing/2014/main" id="{8FB19ABD-B19B-44E3-B2F3-0993FEBA6FDA}"/>
              </a:ext>
            </a:extLst>
          </p:cNvPr>
          <p:cNvSpPr/>
          <p:nvPr/>
        </p:nvSpPr>
        <p:spPr>
          <a:xfrm>
            <a:off x="1114406" y="2534010"/>
            <a:ext cx="1812092"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0DE88FE7-0F11-4234-AA4D-55E912EF59EB}"/>
              </a:ext>
            </a:extLst>
          </p:cNvPr>
          <p:cNvSpPr/>
          <p:nvPr/>
        </p:nvSpPr>
        <p:spPr>
          <a:xfrm>
            <a:off x="1139682" y="768750"/>
            <a:ext cx="160984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924EAC4-0BFA-420F-A4E4-AB8EC95FD775}"/>
              </a:ext>
            </a:extLst>
          </p:cNvPr>
          <p:cNvSpPr/>
          <p:nvPr/>
        </p:nvSpPr>
        <p:spPr>
          <a:xfrm>
            <a:off x="1113179" y="2903342"/>
            <a:ext cx="9780107" cy="2642002"/>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CB22C611-49FB-46DB-835D-6F6AA5526DA7}"/>
              </a:ext>
            </a:extLst>
          </p:cNvPr>
          <p:cNvSpPr/>
          <p:nvPr/>
        </p:nvSpPr>
        <p:spPr>
          <a:xfrm>
            <a:off x="1139683" y="1150977"/>
            <a:ext cx="9780107" cy="73474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D71FC707-EEFB-4CE1-9CEB-CD6E687A86B9}"/>
              </a:ext>
            </a:extLst>
          </p:cNvPr>
          <p:cNvSpPr/>
          <p:nvPr/>
        </p:nvSpPr>
        <p:spPr>
          <a:xfrm>
            <a:off x="1113182" y="779683"/>
            <a:ext cx="135165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Haggai 1:8</a:t>
            </a:r>
          </a:p>
        </p:txBody>
      </p:sp>
      <p:sp>
        <p:nvSpPr>
          <p:cNvPr id="4" name="Rectángulo 3">
            <a:extLst>
              <a:ext uri="{FF2B5EF4-FFF2-40B4-BE49-F238E27FC236}">
                <a16:creationId xmlns:a16="http://schemas.microsoft.com/office/drawing/2014/main" id="{4E935FB4-916A-40B9-8E6C-3902CCC8194A}"/>
              </a:ext>
            </a:extLst>
          </p:cNvPr>
          <p:cNvSpPr/>
          <p:nvPr/>
        </p:nvSpPr>
        <p:spPr>
          <a:xfrm>
            <a:off x="1113181" y="1149015"/>
            <a:ext cx="980660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Go up to the mountain, and bring wood, and build the house; and I will take pleasure in it, and I will be glorified, saith the Lord.</a:t>
            </a:r>
          </a:p>
        </p:txBody>
      </p:sp>
      <p:sp>
        <p:nvSpPr>
          <p:cNvPr id="6" name="Rectángulo 5">
            <a:extLst>
              <a:ext uri="{FF2B5EF4-FFF2-40B4-BE49-F238E27FC236}">
                <a16:creationId xmlns:a16="http://schemas.microsoft.com/office/drawing/2014/main" id="{D218995B-EE14-4792-B404-F48C005C4DF2}"/>
              </a:ext>
            </a:extLst>
          </p:cNvPr>
          <p:cNvSpPr/>
          <p:nvPr/>
        </p:nvSpPr>
        <p:spPr>
          <a:xfrm>
            <a:off x="1113181" y="2534010"/>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1:12-14</a:t>
            </a:r>
          </a:p>
        </p:txBody>
      </p:sp>
      <p:sp>
        <p:nvSpPr>
          <p:cNvPr id="7" name="Rectángulo 6">
            <a:extLst>
              <a:ext uri="{FF2B5EF4-FFF2-40B4-BE49-F238E27FC236}">
                <a16:creationId xmlns:a16="http://schemas.microsoft.com/office/drawing/2014/main" id="{AD2226E4-2DEE-4B60-BC5D-AF91E18B9CCA}"/>
              </a:ext>
            </a:extLst>
          </p:cNvPr>
          <p:cNvSpPr/>
          <p:nvPr/>
        </p:nvSpPr>
        <p:spPr>
          <a:xfrm>
            <a:off x="1113181" y="5569289"/>
            <a:ext cx="37625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Jews decide to do?</a:t>
            </a:r>
          </a:p>
        </p:txBody>
      </p:sp>
      <p:sp>
        <p:nvSpPr>
          <p:cNvPr id="8" name="Rectángulo 7">
            <a:extLst>
              <a:ext uri="{FF2B5EF4-FFF2-40B4-BE49-F238E27FC236}">
                <a16:creationId xmlns:a16="http://schemas.microsoft.com/office/drawing/2014/main" id="{3B6829F2-5EDA-4F9A-97D8-E260B87F6FE9}"/>
              </a:ext>
            </a:extLst>
          </p:cNvPr>
          <p:cNvSpPr/>
          <p:nvPr/>
        </p:nvSpPr>
        <p:spPr>
          <a:xfrm>
            <a:off x="1113180" y="2903342"/>
            <a:ext cx="980660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 Then Zerubbabel the son of Shealtiel, and Joshua the son of Josedech, the high priest, with all the remnant of the people, obeyed the voice of the Lord their God, and the words of Haggai the prophet, as the Lord their God had sent him, and the people did fear before the Lord.</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Then spake Haggai the Lord’s messenger in the Lord’s message unto the people, saying, I am with you, saith the Lord.</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the Lord stirred up the spirit of Zerubbabel the son of Shealtiel, governor of Judah, and the spirit of Joshua the son of Josedech, the high priest, and the spirit of all the remnant of the people; and they came and did work in the house of the Lord of hosts, their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DDDEDC2-A681-425F-AADC-2CE38326521A}"/>
              </a:ext>
            </a:extLst>
          </p:cNvPr>
          <p:cNvSpPr/>
          <p:nvPr/>
        </p:nvSpPr>
        <p:spPr>
          <a:xfrm>
            <a:off x="1113179" y="6075249"/>
            <a:ext cx="98066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Lord’s message to the people because of their decision to work on the temple?</a:t>
            </a:r>
          </a:p>
        </p:txBody>
      </p:sp>
    </p:spTree>
    <p:extLst>
      <p:ext uri="{BB962C8B-B14F-4D97-AF65-F5344CB8AC3E}">
        <p14:creationId xmlns:p14="http://schemas.microsoft.com/office/powerpoint/2010/main" val="2531212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18242 7.40741E-7 C 0.35221 7.40741E-7 0.48997 0.06528 0.48997 0.14606 C 0.48997 0.22662 0.35221 0.29213 0.18242 0.29213 C 0.01263 0.29213 -0.125 0.22662 -0.125 0.14606 C -0.125 0.06528 0.01263 7.40741E-7 0.18242 7.40741E-7 Z " pathEditMode="relative" rAng="0" ptsTypes="AAAAA">
                                      <p:cBhvr>
                                        <p:cTn id="6" dur="2000" fill="hold"/>
                                        <p:tgtEl>
                                          <p:spTgt spid="5"/>
                                        </p:tgtEl>
                                        <p:attrNameLst>
                                          <p:attrName>ppt_x</p:attrName>
                                          <p:attrName>ppt_y</p:attrName>
                                        </p:attrNameLst>
                                      </p:cBhvr>
                                      <p:rCtr x="0" y="14606"/>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vertical)">
                                      <p:cBhvr>
                                        <p:cTn id="11" dur="1250"/>
                                        <p:tgtEl>
                                          <p:spTgt spid="13"/>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25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250"/>
                                        <p:tgtEl>
                                          <p:spTgt spid="6"/>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vertical)">
                                      <p:cBhvr>
                                        <p:cTn id="20" dur="1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Scale>
                                      <p:cBhvr>
                                        <p:cTn id="3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9"/>
                                        </p:tgtEl>
                                        <p:attrNameLst>
                                          <p:attrName>ppt_x</p:attrName>
                                          <p:attrName>ppt_y</p:attrName>
                                        </p:attrNameLst>
                                      </p:cBhvr>
                                    </p:animMotion>
                                    <p:animEffect transition="in" filter="fade">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6C8E4757-E061-42E0-A195-DB3C9636A0F8}"/>
              </a:ext>
            </a:extLst>
          </p:cNvPr>
          <p:cNvSpPr/>
          <p:nvPr/>
        </p:nvSpPr>
        <p:spPr>
          <a:xfrm>
            <a:off x="1111469" y="3231934"/>
            <a:ext cx="160984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4AF921F1-EF4C-4950-9819-75FA947D4BF9}"/>
              </a:ext>
            </a:extLst>
          </p:cNvPr>
          <p:cNvSpPr/>
          <p:nvPr/>
        </p:nvSpPr>
        <p:spPr>
          <a:xfrm>
            <a:off x="1111469" y="751669"/>
            <a:ext cx="160984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DB547E54-5809-48CD-AC72-3DFE82EC3D55}"/>
              </a:ext>
            </a:extLst>
          </p:cNvPr>
          <p:cNvSpPr/>
          <p:nvPr/>
        </p:nvSpPr>
        <p:spPr>
          <a:xfrm>
            <a:off x="1113181" y="3656522"/>
            <a:ext cx="9780107" cy="14983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831AF36B-7FEA-493A-AD47-A3C120B0DC0B}"/>
              </a:ext>
            </a:extLst>
          </p:cNvPr>
          <p:cNvSpPr/>
          <p:nvPr/>
        </p:nvSpPr>
        <p:spPr>
          <a:xfrm>
            <a:off x="1113182" y="1170911"/>
            <a:ext cx="9780107" cy="1498364"/>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C5BE3D2A-9265-4062-9FDA-E73C4097F01A}"/>
              </a:ext>
            </a:extLst>
          </p:cNvPr>
          <p:cNvSpPr/>
          <p:nvPr/>
        </p:nvSpPr>
        <p:spPr>
          <a:xfrm>
            <a:off x="1113182" y="779683"/>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2:4–5</a:t>
            </a:r>
          </a:p>
        </p:txBody>
      </p:sp>
      <p:sp>
        <p:nvSpPr>
          <p:cNvPr id="4" name="Rectángulo 3">
            <a:extLst>
              <a:ext uri="{FF2B5EF4-FFF2-40B4-BE49-F238E27FC236}">
                <a16:creationId xmlns:a16="http://schemas.microsoft.com/office/drawing/2014/main" id="{5F80C2FB-327A-4971-B955-9AE24495BEDF}"/>
              </a:ext>
            </a:extLst>
          </p:cNvPr>
          <p:cNvSpPr/>
          <p:nvPr/>
        </p:nvSpPr>
        <p:spPr>
          <a:xfrm>
            <a:off x="1113182" y="1149015"/>
            <a:ext cx="983311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Yet now be strong, O Zerubbabel, saith the Lord; and be strong, O Joshua, son of Josedech, the high priest; and be strong, all ye people of the land, saith the Lord, and work: for I am with you, saith the Lord of hosts:</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According to the word that I covenanted with you when ye came out of Egypt, so my spirit remaineth among you: fear ye not.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63EC122-43FD-4BC5-95A4-3A11ED7E77BF}"/>
              </a:ext>
            </a:extLst>
          </p:cNvPr>
          <p:cNvSpPr/>
          <p:nvPr/>
        </p:nvSpPr>
        <p:spPr>
          <a:xfrm>
            <a:off x="1113182" y="2782669"/>
            <a:ext cx="81898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could the people be strong and fearless as they rebuilt the temple?</a:t>
            </a:r>
          </a:p>
        </p:txBody>
      </p:sp>
      <p:sp>
        <p:nvSpPr>
          <p:cNvPr id="7" name="Rectángulo 6">
            <a:extLst>
              <a:ext uri="{FF2B5EF4-FFF2-40B4-BE49-F238E27FC236}">
                <a16:creationId xmlns:a16="http://schemas.microsoft.com/office/drawing/2014/main" id="{3DE241AE-D06F-4022-8726-1D508BD83C62}"/>
              </a:ext>
            </a:extLst>
          </p:cNvPr>
          <p:cNvSpPr/>
          <p:nvPr/>
        </p:nvSpPr>
        <p:spPr>
          <a:xfrm>
            <a:off x="1113182" y="3277645"/>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2:7–9</a:t>
            </a:r>
          </a:p>
        </p:txBody>
      </p:sp>
      <p:sp>
        <p:nvSpPr>
          <p:cNvPr id="8" name="Rectángulo 7">
            <a:extLst>
              <a:ext uri="{FF2B5EF4-FFF2-40B4-BE49-F238E27FC236}">
                <a16:creationId xmlns:a16="http://schemas.microsoft.com/office/drawing/2014/main" id="{7FB0BAA6-1B85-4D80-BEE1-233CB340C866}"/>
              </a:ext>
            </a:extLst>
          </p:cNvPr>
          <p:cNvSpPr/>
          <p:nvPr/>
        </p:nvSpPr>
        <p:spPr>
          <a:xfrm>
            <a:off x="1113182" y="3646977"/>
            <a:ext cx="983311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 will shake all nations, and the desire of all nations shall come: and I will fill this house with glory, saith the Lord of hosts.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The silver is mine, and the gold is mine, saith the Lord of hosts.</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The glory of this latter house shall be greater than of the former, saith the Lord of hosts: and in this place will I give peace, saith the Lord of hosts.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2FCAD4BB-3F16-4AC6-8A12-3E3E3DC1C1C7}"/>
              </a:ext>
            </a:extLst>
          </p:cNvPr>
          <p:cNvSpPr/>
          <p:nvPr/>
        </p:nvSpPr>
        <p:spPr>
          <a:xfrm>
            <a:off x="1113182" y="5252578"/>
            <a:ext cx="6404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Jesus Christ do to His temple when He comes?</a:t>
            </a:r>
          </a:p>
        </p:txBody>
      </p:sp>
      <p:sp>
        <p:nvSpPr>
          <p:cNvPr id="10" name="Rectángulo 9">
            <a:extLst>
              <a:ext uri="{FF2B5EF4-FFF2-40B4-BE49-F238E27FC236}">
                <a16:creationId xmlns:a16="http://schemas.microsoft.com/office/drawing/2014/main" id="{EF14F940-B421-4775-8B0F-BC544470AA00}"/>
              </a:ext>
            </a:extLst>
          </p:cNvPr>
          <p:cNvSpPr/>
          <p:nvPr/>
        </p:nvSpPr>
        <p:spPr>
          <a:xfrm>
            <a:off x="1113182" y="5619281"/>
            <a:ext cx="43396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Lord give in His temple?</a:t>
            </a:r>
          </a:p>
        </p:txBody>
      </p:sp>
      <p:sp>
        <p:nvSpPr>
          <p:cNvPr id="11" name="Rectángulo 10">
            <a:extLst>
              <a:ext uri="{FF2B5EF4-FFF2-40B4-BE49-F238E27FC236}">
                <a16:creationId xmlns:a16="http://schemas.microsoft.com/office/drawing/2014/main" id="{C55E0934-FB8F-49E4-B9BB-2E9E8A222CAD}"/>
              </a:ext>
            </a:extLst>
          </p:cNvPr>
          <p:cNvSpPr/>
          <p:nvPr/>
        </p:nvSpPr>
        <p:spPr>
          <a:xfrm>
            <a:off x="1113182" y="6010509"/>
            <a:ext cx="983311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we can learn from verse 9 that can help us understand an important purpose of temples?</a:t>
            </a:r>
          </a:p>
        </p:txBody>
      </p:sp>
    </p:spTree>
    <p:extLst>
      <p:ext uri="{BB962C8B-B14F-4D97-AF65-F5344CB8AC3E}">
        <p14:creationId xmlns:p14="http://schemas.microsoft.com/office/powerpoint/2010/main" val="38731346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28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strVal val="4/3*#ppt_w"/>
                                          </p:val>
                                        </p:tav>
                                        <p:tav tm="100000">
                                          <p:val>
                                            <p:strVal val="#ppt_w"/>
                                          </p:val>
                                        </p:tav>
                                      </p:tavLst>
                                    </p:anim>
                                    <p:anim calcmode="lin" valueType="num">
                                      <p:cBhvr>
                                        <p:cTn id="51" dur="500" fill="hold"/>
                                        <p:tgtEl>
                                          <p:spTgt spid="10"/>
                                        </p:tgtEl>
                                        <p:attrNameLst>
                                          <p:attrName>ppt_h</p:attrName>
                                        </p:attrNameLst>
                                      </p:cBhvr>
                                      <p:tavLst>
                                        <p:tav tm="0">
                                          <p:val>
                                            <p:strVal val="4/3*#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12" grpId="0" animBg="1"/>
      <p:bldP spid="2" grpId="0"/>
      <p:bldP spid="4"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agrama de flujo: datos almacenados 10">
            <a:extLst>
              <a:ext uri="{FF2B5EF4-FFF2-40B4-BE49-F238E27FC236}">
                <a16:creationId xmlns:a16="http://schemas.microsoft.com/office/drawing/2014/main" id="{DD960EE3-A1F4-447F-891F-FC3B9CD160B2}"/>
              </a:ext>
            </a:extLst>
          </p:cNvPr>
          <p:cNvSpPr/>
          <p:nvPr/>
        </p:nvSpPr>
        <p:spPr>
          <a:xfrm rot="10800000">
            <a:off x="1378226" y="1613229"/>
            <a:ext cx="8974056" cy="2031324"/>
          </a:xfrm>
          <a:prstGeom prst="flowChartOnlineStorag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5B2483C6-B082-4293-A974-59E97F416246}"/>
              </a:ext>
            </a:extLst>
          </p:cNvPr>
          <p:cNvSpPr/>
          <p:nvPr/>
        </p:nvSpPr>
        <p:spPr>
          <a:xfrm>
            <a:off x="2774142" y="1615948"/>
            <a:ext cx="7315200" cy="2031325"/>
          </a:xfrm>
          <a:prstGeom prst="rect">
            <a:avLst/>
          </a:prstGeom>
        </p:spPr>
        <p:txBody>
          <a:bodyPr wrap="square">
            <a:spAutoFit/>
          </a:bodyPr>
          <a:lstStyle/>
          <a:p>
            <a:pPr algn="ctr"/>
            <a:r>
              <a:rPr lang="en-US" dirty="0">
                <a:solidFill>
                  <a:schemeClr val="bg1"/>
                </a:solidFill>
                <a:latin typeface="Verdana" panose="020B0604030504040204" pitchFamily="34" charset="0"/>
                <a:ea typeface="Verdana" panose="020B0604030504040204" pitchFamily="34" charset="0"/>
              </a:rPr>
              <a:t>“The moment we step into the house of the Lord, the atmosphere changes from the worldly to the heavenly, where respite from the normal activities of life is found, and where peace of mind and spirit is received. It is a refuge from the ills of life and a protection from the temptations that are contrary to our spiritual well-being” (“Temples and the Work Therein,”</a:t>
            </a:r>
            <a:r>
              <a:rPr lang="en-US" i="1" dirty="0">
                <a:solidFill>
                  <a:schemeClr val="bg1"/>
                </a:solidFill>
                <a:latin typeface="Verdana" panose="020B0604030504040204" pitchFamily="34" charset="0"/>
                <a:ea typeface="Verdana" panose="020B0604030504040204" pitchFamily="34" charset="0"/>
              </a:rPr>
              <a:t> Ensign,</a:t>
            </a:r>
            <a:r>
              <a:rPr lang="en-US" dirty="0">
                <a:solidFill>
                  <a:schemeClr val="bg1"/>
                </a:solidFill>
                <a:latin typeface="Verdana" panose="020B0604030504040204" pitchFamily="34" charset="0"/>
                <a:ea typeface="Verdana" panose="020B0604030504040204" pitchFamily="34" charset="0"/>
              </a:rPr>
              <a:t> Nov. 1990, 61).</a:t>
            </a:r>
          </a:p>
        </p:txBody>
      </p:sp>
      <p:sp>
        <p:nvSpPr>
          <p:cNvPr id="10" name="Rectángulo 9">
            <a:extLst>
              <a:ext uri="{FF2B5EF4-FFF2-40B4-BE49-F238E27FC236}">
                <a16:creationId xmlns:a16="http://schemas.microsoft.com/office/drawing/2014/main" id="{970C8B64-CBDC-4AD0-B793-E1BF6C9EDF0A}"/>
              </a:ext>
            </a:extLst>
          </p:cNvPr>
          <p:cNvSpPr/>
          <p:nvPr/>
        </p:nvSpPr>
        <p:spPr>
          <a:xfrm>
            <a:off x="1201656" y="3925569"/>
            <a:ext cx="1877436" cy="81939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EF1DF80-1176-4922-87D4-218C442EEA00}"/>
              </a:ext>
            </a:extLst>
          </p:cNvPr>
          <p:cNvSpPr/>
          <p:nvPr/>
        </p:nvSpPr>
        <p:spPr>
          <a:xfrm>
            <a:off x="1201656" y="4320721"/>
            <a:ext cx="9780107" cy="120032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59560398-00C8-4F77-9332-015FDDBCB7FF}"/>
              </a:ext>
            </a:extLst>
          </p:cNvPr>
          <p:cNvSpPr/>
          <p:nvPr/>
        </p:nvSpPr>
        <p:spPr>
          <a:xfrm>
            <a:off x="1113182" y="968273"/>
            <a:ext cx="5831981"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McKayldsLat-Regular"/>
              </a:rPr>
              <a:t>Elder David B. Haight of the Quorum of the Twelve Apostles:</a:t>
            </a:r>
            <a:endParaRPr lang="en-US" i="1" dirty="0">
              <a:solidFill>
                <a:schemeClr val="accent1"/>
              </a:solidFill>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F9F6D14D-28C8-41DF-A30B-C7056723F1C4}"/>
              </a:ext>
            </a:extLst>
          </p:cNvPr>
          <p:cNvSpPr/>
          <p:nvPr/>
        </p:nvSpPr>
        <p:spPr>
          <a:xfrm>
            <a:off x="1210231" y="3965934"/>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Haggai 2:18-19 </a:t>
            </a:r>
          </a:p>
        </p:txBody>
      </p:sp>
      <p:sp>
        <p:nvSpPr>
          <p:cNvPr id="6" name="Rectángulo 5">
            <a:extLst>
              <a:ext uri="{FF2B5EF4-FFF2-40B4-BE49-F238E27FC236}">
                <a16:creationId xmlns:a16="http://schemas.microsoft.com/office/drawing/2014/main" id="{0FD1EE5F-D64A-4EE5-9E0D-A5229721155D}"/>
              </a:ext>
            </a:extLst>
          </p:cNvPr>
          <p:cNvSpPr/>
          <p:nvPr/>
        </p:nvSpPr>
        <p:spPr>
          <a:xfrm>
            <a:off x="1210231" y="4322737"/>
            <a:ext cx="9771532"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Consider now from this day and upward, from the four and twentieth day of the ninth month, even from the day that the foundation of the Lord’s temple was laid, consider it.</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Is the seed yet in the barn? yea, as yet the vine, and the fig tree, and the pomegranate, and the olive tree, hath not brought forth: from this day will I bless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2EC4C22-0D9D-4354-A8C6-47285B9B23B7}"/>
              </a:ext>
            </a:extLst>
          </p:cNvPr>
          <p:cNvSpPr/>
          <p:nvPr/>
        </p:nvSpPr>
        <p:spPr>
          <a:xfrm>
            <a:off x="1210232" y="5637906"/>
            <a:ext cx="97715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do for Israel starting from the day they continued working on the temple?</a:t>
            </a:r>
          </a:p>
        </p:txBody>
      </p:sp>
      <p:sp>
        <p:nvSpPr>
          <p:cNvPr id="8" name="Rectángulo 7">
            <a:extLst>
              <a:ext uri="{FF2B5EF4-FFF2-40B4-BE49-F238E27FC236}">
                <a16:creationId xmlns:a16="http://schemas.microsoft.com/office/drawing/2014/main" id="{56E8524C-9171-4397-B0BD-E66C7EE4CDB6}"/>
              </a:ext>
            </a:extLst>
          </p:cNvPr>
          <p:cNvSpPr/>
          <p:nvPr/>
        </p:nvSpPr>
        <p:spPr>
          <a:xfrm>
            <a:off x="1210231" y="6407002"/>
            <a:ext cx="540404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a:t>
            </a:r>
          </a:p>
        </p:txBody>
      </p:sp>
    </p:spTree>
    <p:extLst>
      <p:ext uri="{BB962C8B-B14F-4D97-AF65-F5344CB8AC3E}">
        <p14:creationId xmlns:p14="http://schemas.microsoft.com/office/powerpoint/2010/main" val="41257618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10" grpId="0" animBg="1"/>
      <p:bldP spid="9" grpId="0" animBg="1"/>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superiores cortadas 6">
            <a:extLst>
              <a:ext uri="{FF2B5EF4-FFF2-40B4-BE49-F238E27FC236}">
                <a16:creationId xmlns:a16="http://schemas.microsoft.com/office/drawing/2014/main" id="{F0349CDC-8BF0-48CD-BE34-8AD03835B412}"/>
              </a:ext>
            </a:extLst>
          </p:cNvPr>
          <p:cNvSpPr/>
          <p:nvPr/>
        </p:nvSpPr>
        <p:spPr>
          <a:xfrm>
            <a:off x="2054087" y="2505671"/>
            <a:ext cx="8017566" cy="1737045"/>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155</a:t>
            </a:r>
          </a:p>
        </p:txBody>
      </p:sp>
      <p:sp>
        <p:nvSpPr>
          <p:cNvPr id="2" name="Rectángulo 1">
            <a:extLst>
              <a:ext uri="{FF2B5EF4-FFF2-40B4-BE49-F238E27FC236}">
                <a16:creationId xmlns:a16="http://schemas.microsoft.com/office/drawing/2014/main" id="{DF71BDB6-D44A-4268-BBE8-3005BC6C29EA}"/>
              </a:ext>
            </a:extLst>
          </p:cNvPr>
          <p:cNvSpPr/>
          <p:nvPr/>
        </p:nvSpPr>
        <p:spPr>
          <a:xfrm>
            <a:off x="1113182" y="829773"/>
            <a:ext cx="80175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God bless us in all aspects of our lives as we put Him first?</a:t>
            </a:r>
          </a:p>
        </p:txBody>
      </p:sp>
      <p:sp>
        <p:nvSpPr>
          <p:cNvPr id="4" name="Rectángulo 3">
            <a:extLst>
              <a:ext uri="{FF2B5EF4-FFF2-40B4-BE49-F238E27FC236}">
                <a16:creationId xmlns:a16="http://schemas.microsoft.com/office/drawing/2014/main" id="{6A3E7C4D-08F3-420D-8769-463326319ED9}"/>
              </a:ext>
            </a:extLst>
          </p:cNvPr>
          <p:cNvSpPr/>
          <p:nvPr/>
        </p:nvSpPr>
        <p:spPr>
          <a:xfrm>
            <a:off x="1113182" y="1481795"/>
            <a:ext cx="3677610" cy="584775"/>
          </a:xfrm>
          <a:prstGeom prst="rect">
            <a:avLst/>
          </a:prstGeom>
        </p:spPr>
        <p:txBody>
          <a:bodyPr wrap="none">
            <a:spAutoFit/>
          </a:bodyPr>
          <a:lstStyle/>
          <a:p>
            <a:r>
              <a:rPr lang="en-US" sz="3200" i="1" dirty="0">
                <a:solidFill>
                  <a:schemeClr val="accent5">
                    <a:lumMod val="75000"/>
                  </a:schemeClr>
                </a:solidFill>
                <a:effectLst>
                  <a:outerShdw blurRad="38100" dist="38100" dir="2700000" algn="tl">
                    <a:srgbClr val="000000">
                      <a:alpha val="43137"/>
                    </a:srgbClr>
                  </a:outerShdw>
                </a:effectLst>
                <a:latin typeface="Gabriola" panose="04040605051002020D02" pitchFamily="82" charset="0"/>
              </a:rPr>
              <a:t>President Ezra Taft Benson:</a:t>
            </a:r>
          </a:p>
        </p:txBody>
      </p:sp>
      <p:sp>
        <p:nvSpPr>
          <p:cNvPr id="5" name="Rectángulo 4">
            <a:extLst>
              <a:ext uri="{FF2B5EF4-FFF2-40B4-BE49-F238E27FC236}">
                <a16:creationId xmlns:a16="http://schemas.microsoft.com/office/drawing/2014/main" id="{EB9196B6-CD8A-41F3-AA62-68767EF62B2B}"/>
              </a:ext>
            </a:extLst>
          </p:cNvPr>
          <p:cNvSpPr/>
          <p:nvPr/>
        </p:nvSpPr>
        <p:spPr>
          <a:xfrm>
            <a:off x="2107096" y="2551837"/>
            <a:ext cx="8030818" cy="1754326"/>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“Men and women who turn their lives over to God will find out that he can make a lot more out of their lives than they can. He will deepen their joys, expand their vision, quicken their minds, strengthen their muscles, lift their spirits, multiply their blessings, increase their opportunities, comfort their souls, raise up friends, and pour out peace” (“Jesus Christ—Gifts and Expectations,”</a:t>
            </a:r>
            <a:r>
              <a:rPr lang="en-US" i="1" dirty="0">
                <a:solidFill>
                  <a:schemeClr val="bg1"/>
                </a:solidFill>
                <a:latin typeface="Arial" panose="020B0604020202020204" pitchFamily="34" charset="0"/>
                <a:cs typeface="Arial" panose="020B0604020202020204" pitchFamily="34" charset="0"/>
              </a:rPr>
              <a:t> New Era,</a:t>
            </a:r>
            <a:r>
              <a:rPr lang="en-US" dirty="0">
                <a:solidFill>
                  <a:schemeClr val="bg1"/>
                </a:solidFill>
                <a:latin typeface="Arial" panose="020B0604020202020204" pitchFamily="34" charset="0"/>
                <a:cs typeface="Arial" panose="020B0604020202020204" pitchFamily="34" charset="0"/>
              </a:rPr>
              <a:t> May 1975, 20).</a:t>
            </a:r>
          </a:p>
        </p:txBody>
      </p:sp>
    </p:spTree>
    <p:extLst>
      <p:ext uri="{BB962C8B-B14F-4D97-AF65-F5344CB8AC3E}">
        <p14:creationId xmlns:p14="http://schemas.microsoft.com/office/powerpoint/2010/main" val="1326727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
                                        <p:tgtEl>
                                          <p:spTgt spid="5"/>
                                        </p:tgtEl>
                                      </p:cBhvr>
                                    </p:animEffect>
                                    <p:anim calcmode="lin" valueType="num">
                                      <p:cBhvr>
                                        <p:cTn id="15" dur="400" fill="hold"/>
                                        <p:tgtEl>
                                          <p:spTgt spid="5"/>
                                        </p:tgtEl>
                                        <p:attrNameLst>
                                          <p:attrName>ppt_x</p:attrName>
                                        </p:attrNameLst>
                                      </p:cBhvr>
                                      <p:tavLst>
                                        <p:tav tm="0">
                                          <p:val>
                                            <p:strVal val="#ppt_x"/>
                                          </p:val>
                                        </p:tav>
                                        <p:tav tm="100000">
                                          <p:val>
                                            <p:strVal val="#ppt_x"/>
                                          </p:val>
                                        </p:tav>
                                      </p:tavLst>
                                    </p:anim>
                                    <p:anim calcmode="lin" valueType="num">
                                      <p:cBhvr>
                                        <p:cTn id="16" dur="400" fill="hold"/>
                                        <p:tgtEl>
                                          <p:spTgt spid="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
                                        <p:tgtEl>
                                          <p:spTgt spid="4"/>
                                        </p:tgtEl>
                                      </p:cBhvr>
                                    </p:animEffect>
                                    <p:anim calcmode="lin" valueType="num">
                                      <p:cBhvr>
                                        <p:cTn id="22" dur="400" fill="hold"/>
                                        <p:tgtEl>
                                          <p:spTgt spid="4"/>
                                        </p:tgtEl>
                                        <p:attrNameLst>
                                          <p:attrName>ppt_x</p:attrName>
                                        </p:attrNameLst>
                                      </p:cBhvr>
                                      <p:tavLst>
                                        <p:tav tm="0">
                                          <p:val>
                                            <p:strVal val="#ppt_x"/>
                                          </p:val>
                                        </p:tav>
                                        <p:tav tm="100000">
                                          <p:val>
                                            <p:strVal val="#ppt_x"/>
                                          </p:val>
                                        </p:tav>
                                      </p:tavLst>
                                    </p:anim>
                                    <p:anim calcmode="lin" valueType="num">
                                      <p:cBhvr>
                                        <p:cTn id="23" dur="400" fill="hold"/>
                                        <p:tgtEl>
                                          <p:spTgt spid="4"/>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595</Words>
  <Application>Microsoft Office PowerPoint</Application>
  <PresentationFormat>Panorámica</PresentationFormat>
  <Paragraphs>77</Paragraphs>
  <Slides>13</Slides>
  <Notes>0</Notes>
  <HiddenSlides>0</HiddenSlides>
  <MMClips>1</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13</vt:i4>
      </vt:variant>
    </vt:vector>
  </HeadingPairs>
  <TitlesOfParts>
    <vt:vector size="29" baseType="lpstr">
      <vt:lpstr>Arial</vt:lpstr>
      <vt:lpstr>Arial Rounded MT Bold</vt:lpstr>
      <vt:lpstr>Bahnschrift Condensed</vt:lpstr>
      <vt:lpstr>Calibri</vt:lpstr>
      <vt:lpstr>Century Gothic</vt:lpstr>
      <vt:lpstr>Franklin Gothic Medium</vt:lpstr>
      <vt:lpstr>Gabriola</vt:lpstr>
      <vt:lpstr>McKayldsLat-Regular</vt:lpstr>
      <vt:lpstr>Rockwell</vt:lpstr>
      <vt:lpstr>Trebuchet MS</vt:lpstr>
      <vt:lpstr>Verdana</vt:lpstr>
      <vt:lpstr>Wingdings 3</vt:lpstr>
      <vt:lpstr>ZoramldsLat-Light</vt:lpstr>
      <vt:lpstr>ZoramldsLat-LightItalic</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5302</cp:revision>
  <dcterms:created xsi:type="dcterms:W3CDTF">2018-08-29T04:26:39Z</dcterms:created>
  <dcterms:modified xsi:type="dcterms:W3CDTF">2019-06-19T13:46:20Z</dcterms:modified>
</cp:coreProperties>
</file>