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11" r:id="rId3"/>
    <p:sldId id="412" r:id="rId4"/>
    <p:sldId id="413" r:id="rId5"/>
    <p:sldId id="414" r:id="rId6"/>
    <p:sldId id="415" r:id="rId7"/>
    <p:sldId id="416" r:id="rId8"/>
    <p:sldId id="417" r:id="rId9"/>
    <p:sldId id="418" r:id="rId10"/>
    <p:sldId id="419" r:id="rId11"/>
    <p:sldId id="420" r:id="rId12"/>
    <p:sldId id="421" r:id="rId13"/>
    <p:sldId id="42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7CBF"/>
    <a:srgbClr val="B9DF63"/>
    <a:srgbClr val="D6E513"/>
    <a:srgbClr val="4D6F0F"/>
    <a:srgbClr val="FFD757"/>
    <a:srgbClr val="E97159"/>
    <a:srgbClr val="6372DF"/>
    <a:srgbClr val="FF6600"/>
    <a:srgbClr val="59C7E9"/>
    <a:srgbClr val="D88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tEZ__hXvDY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2"/>
                </a:solidFill>
                <a:effectLst>
                  <a:outerShdw blurRad="38100" dist="38100" dir="2700000" algn="tl">
                    <a:srgbClr val="000000">
                      <a:alpha val="43137"/>
                    </a:srgbClr>
                  </a:outerShdw>
                </a:effectLst>
                <a:latin typeface="Bahnschrift Condensed" panose="020B0502040204020203"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4F29730-7262-4599-87A4-7FF9CFC01C21}"/>
              </a:ext>
            </a:extLst>
          </p:cNvPr>
          <p:cNvSpPr/>
          <p:nvPr/>
        </p:nvSpPr>
        <p:spPr>
          <a:xfrm>
            <a:off x="574836" y="2576781"/>
            <a:ext cx="1973617" cy="7336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esquinas redondeadas 14">
            <a:extLst>
              <a:ext uri="{FF2B5EF4-FFF2-40B4-BE49-F238E27FC236}">
                <a16:creationId xmlns:a16="http://schemas.microsoft.com/office/drawing/2014/main" id="{3EAA03E8-3B2C-4ACC-9F2F-2970429687F2}"/>
              </a:ext>
            </a:extLst>
          </p:cNvPr>
          <p:cNvSpPr/>
          <p:nvPr/>
        </p:nvSpPr>
        <p:spPr>
          <a:xfrm>
            <a:off x="574836" y="2956720"/>
            <a:ext cx="6058203" cy="2031325"/>
          </a:xfrm>
          <a:prstGeom prst="roundRect">
            <a:avLst>
              <a:gd name="adj" fmla="val 483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BF16A324-BF7C-45D6-B0C9-AA2926D429E0}"/>
              </a:ext>
            </a:extLst>
          </p:cNvPr>
          <p:cNvSpPr/>
          <p:nvPr/>
        </p:nvSpPr>
        <p:spPr>
          <a:xfrm>
            <a:off x="2172513" y="1283732"/>
            <a:ext cx="1417376" cy="369332"/>
          </a:xfrm>
          <a:prstGeom prst="rect">
            <a:avLst/>
          </a:prstGeom>
        </p:spPr>
        <p:txBody>
          <a:bodyPr wrap="none">
            <a:spAutoFit/>
          </a:bodyPr>
          <a:lstStyle/>
          <a:p>
            <a:r>
              <a:rPr lang="en-US" b="1" dirty="0">
                <a:solidFill>
                  <a:schemeClr val="accent5">
                    <a:lumMod val="50000"/>
                  </a:schemeClr>
                </a:solidFill>
                <a:latin typeface="MV Boli" panose="02000500030200090000" pitchFamily="2" charset="0"/>
                <a:cs typeface="MV Boli" panose="02000500030200090000" pitchFamily="2" charset="0"/>
              </a:rPr>
              <a:t>School test</a:t>
            </a:r>
          </a:p>
        </p:txBody>
      </p:sp>
      <p:sp>
        <p:nvSpPr>
          <p:cNvPr id="4" name="Rectángulo 3">
            <a:extLst>
              <a:ext uri="{FF2B5EF4-FFF2-40B4-BE49-F238E27FC236}">
                <a16:creationId xmlns:a16="http://schemas.microsoft.com/office/drawing/2014/main" id="{9DB3509E-DF1D-4ACC-A63C-DA86495261C4}"/>
              </a:ext>
            </a:extLst>
          </p:cNvPr>
          <p:cNvSpPr/>
          <p:nvPr/>
        </p:nvSpPr>
        <p:spPr>
          <a:xfrm>
            <a:off x="3678824" y="1283732"/>
            <a:ext cx="692818" cy="369332"/>
          </a:xfrm>
          <a:prstGeom prst="rect">
            <a:avLst/>
          </a:prstGeom>
        </p:spPr>
        <p:txBody>
          <a:bodyPr wrap="none">
            <a:spAutoFit/>
          </a:bodyPr>
          <a:lstStyle/>
          <a:p>
            <a:r>
              <a:rPr lang="en-US" b="1" dirty="0">
                <a:solidFill>
                  <a:schemeClr val="accent5">
                    <a:lumMod val="50000"/>
                  </a:schemeClr>
                </a:solidFill>
                <a:latin typeface="MV Boli" panose="02000500030200090000" pitchFamily="2" charset="0"/>
                <a:cs typeface="MV Boli" panose="02000500030200090000" pitchFamily="2" charset="0"/>
              </a:rPr>
              <a:t>Date</a:t>
            </a:r>
          </a:p>
        </p:txBody>
      </p:sp>
      <p:sp>
        <p:nvSpPr>
          <p:cNvPr id="5" name="Rectángulo 4">
            <a:extLst>
              <a:ext uri="{FF2B5EF4-FFF2-40B4-BE49-F238E27FC236}">
                <a16:creationId xmlns:a16="http://schemas.microsoft.com/office/drawing/2014/main" id="{54AF43B7-A406-4C41-92C7-FD22A28DDBC9}"/>
              </a:ext>
            </a:extLst>
          </p:cNvPr>
          <p:cNvSpPr/>
          <p:nvPr/>
        </p:nvSpPr>
        <p:spPr>
          <a:xfrm>
            <a:off x="4513178" y="1298713"/>
            <a:ext cx="1085554" cy="369332"/>
          </a:xfrm>
          <a:prstGeom prst="rect">
            <a:avLst/>
          </a:prstGeom>
        </p:spPr>
        <p:txBody>
          <a:bodyPr wrap="none">
            <a:spAutoFit/>
          </a:bodyPr>
          <a:lstStyle/>
          <a:p>
            <a:r>
              <a:rPr lang="en-US" b="1" dirty="0">
                <a:solidFill>
                  <a:schemeClr val="accent5">
                    <a:lumMod val="50000"/>
                  </a:schemeClr>
                </a:solidFill>
                <a:latin typeface="MV Boli" panose="02000500030200090000" pitchFamily="2" charset="0"/>
                <a:cs typeface="MV Boli" panose="02000500030200090000" pitchFamily="2" charset="0"/>
              </a:rPr>
              <a:t>Audition</a:t>
            </a:r>
          </a:p>
        </p:txBody>
      </p:sp>
      <p:sp>
        <p:nvSpPr>
          <p:cNvPr id="6" name="Rectángulo 5">
            <a:extLst>
              <a:ext uri="{FF2B5EF4-FFF2-40B4-BE49-F238E27FC236}">
                <a16:creationId xmlns:a16="http://schemas.microsoft.com/office/drawing/2014/main" id="{F91FF367-59B5-4720-8EBE-CD840CFCC7E6}"/>
              </a:ext>
            </a:extLst>
          </p:cNvPr>
          <p:cNvSpPr/>
          <p:nvPr/>
        </p:nvSpPr>
        <p:spPr>
          <a:xfrm>
            <a:off x="5641796" y="1282003"/>
            <a:ext cx="1510350" cy="369332"/>
          </a:xfrm>
          <a:prstGeom prst="rect">
            <a:avLst/>
          </a:prstGeom>
        </p:spPr>
        <p:txBody>
          <a:bodyPr wrap="none">
            <a:spAutoFit/>
          </a:bodyPr>
          <a:lstStyle/>
          <a:p>
            <a:r>
              <a:rPr lang="en-US" b="1" dirty="0">
                <a:solidFill>
                  <a:schemeClr val="accent5">
                    <a:lumMod val="50000"/>
                  </a:schemeClr>
                </a:solidFill>
                <a:latin typeface="MV Boli" panose="02000500030200090000" pitchFamily="2" charset="0"/>
                <a:cs typeface="MV Boli" panose="02000500030200090000" pitchFamily="2" charset="0"/>
              </a:rPr>
              <a:t>Performance</a:t>
            </a:r>
          </a:p>
        </p:txBody>
      </p:sp>
      <p:sp>
        <p:nvSpPr>
          <p:cNvPr id="7" name="Rectángulo 6">
            <a:extLst>
              <a:ext uri="{FF2B5EF4-FFF2-40B4-BE49-F238E27FC236}">
                <a16:creationId xmlns:a16="http://schemas.microsoft.com/office/drawing/2014/main" id="{B7664DB4-904A-4937-A657-A50D671D6279}"/>
              </a:ext>
            </a:extLst>
          </p:cNvPr>
          <p:cNvSpPr/>
          <p:nvPr/>
        </p:nvSpPr>
        <p:spPr>
          <a:xfrm>
            <a:off x="7234924" y="1298713"/>
            <a:ext cx="2678938" cy="369332"/>
          </a:xfrm>
          <a:prstGeom prst="rect">
            <a:avLst/>
          </a:prstGeom>
        </p:spPr>
        <p:txBody>
          <a:bodyPr wrap="none">
            <a:spAutoFit/>
          </a:bodyPr>
          <a:lstStyle/>
          <a:p>
            <a:r>
              <a:rPr lang="en-US" b="1" dirty="0">
                <a:solidFill>
                  <a:schemeClr val="accent5">
                    <a:lumMod val="50000"/>
                  </a:schemeClr>
                </a:solidFill>
                <a:latin typeface="MV Boli" panose="02000500030200090000" pitchFamily="2" charset="0"/>
                <a:cs typeface="MV Boli" panose="02000500030200090000" pitchFamily="2" charset="0"/>
              </a:rPr>
              <a:t>Athletic meet or game</a:t>
            </a:r>
          </a:p>
        </p:txBody>
      </p:sp>
      <p:sp>
        <p:nvSpPr>
          <p:cNvPr id="8" name="Rectángulo 7">
            <a:extLst>
              <a:ext uri="{FF2B5EF4-FFF2-40B4-BE49-F238E27FC236}">
                <a16:creationId xmlns:a16="http://schemas.microsoft.com/office/drawing/2014/main" id="{53FC6A61-B78E-4687-BD81-D115F6EC7A59}"/>
              </a:ext>
            </a:extLst>
          </p:cNvPr>
          <p:cNvSpPr/>
          <p:nvPr/>
        </p:nvSpPr>
        <p:spPr>
          <a:xfrm>
            <a:off x="3080839" y="1998629"/>
            <a:ext cx="955711" cy="369332"/>
          </a:xfrm>
          <a:prstGeom prst="rect">
            <a:avLst/>
          </a:prstGeom>
        </p:spPr>
        <p:txBody>
          <a:bodyPr wrap="none">
            <a:spAutoFit/>
          </a:bodyPr>
          <a:lstStyle/>
          <a:p>
            <a:r>
              <a:rPr lang="en-US" b="1" dirty="0">
                <a:solidFill>
                  <a:schemeClr val="accent5">
                    <a:lumMod val="50000"/>
                  </a:schemeClr>
                </a:solidFill>
                <a:latin typeface="MV Boli" panose="02000500030200090000" pitchFamily="2" charset="0"/>
                <a:cs typeface="MV Boli" panose="02000500030200090000" pitchFamily="2" charset="0"/>
              </a:rPr>
              <a:t>Mission</a:t>
            </a:r>
          </a:p>
        </p:txBody>
      </p:sp>
      <p:sp>
        <p:nvSpPr>
          <p:cNvPr id="9" name="Rectángulo 8">
            <a:extLst>
              <a:ext uri="{FF2B5EF4-FFF2-40B4-BE49-F238E27FC236}">
                <a16:creationId xmlns:a16="http://schemas.microsoft.com/office/drawing/2014/main" id="{A04E9F66-7EB7-43CA-8C1C-CE01A63781C2}"/>
              </a:ext>
            </a:extLst>
          </p:cNvPr>
          <p:cNvSpPr/>
          <p:nvPr/>
        </p:nvSpPr>
        <p:spPr>
          <a:xfrm>
            <a:off x="4344101" y="1998629"/>
            <a:ext cx="2225289" cy="369332"/>
          </a:xfrm>
          <a:prstGeom prst="rect">
            <a:avLst/>
          </a:prstGeom>
        </p:spPr>
        <p:txBody>
          <a:bodyPr wrap="none">
            <a:spAutoFit/>
          </a:bodyPr>
          <a:lstStyle/>
          <a:p>
            <a:r>
              <a:rPr lang="en-US" b="1" dirty="0">
                <a:solidFill>
                  <a:schemeClr val="accent5">
                    <a:lumMod val="50000"/>
                  </a:schemeClr>
                </a:solidFill>
                <a:latin typeface="MV Boli" panose="02000500030200090000" pitchFamily="2" charset="0"/>
                <a:cs typeface="MV Boli" panose="02000500030200090000" pitchFamily="2" charset="0"/>
              </a:rPr>
              <a:t>Patriarchal blessing</a:t>
            </a:r>
          </a:p>
        </p:txBody>
      </p:sp>
      <p:sp>
        <p:nvSpPr>
          <p:cNvPr id="10" name="Rectángulo 9">
            <a:extLst>
              <a:ext uri="{FF2B5EF4-FFF2-40B4-BE49-F238E27FC236}">
                <a16:creationId xmlns:a16="http://schemas.microsoft.com/office/drawing/2014/main" id="{ACD33697-CDAF-40B7-ADBC-1CDCA9B8AAAB}"/>
              </a:ext>
            </a:extLst>
          </p:cNvPr>
          <p:cNvSpPr/>
          <p:nvPr/>
        </p:nvSpPr>
        <p:spPr>
          <a:xfrm>
            <a:off x="6350002" y="1998629"/>
            <a:ext cx="2182008" cy="369332"/>
          </a:xfrm>
          <a:prstGeom prst="rect">
            <a:avLst/>
          </a:prstGeom>
        </p:spPr>
        <p:txBody>
          <a:bodyPr wrap="none">
            <a:spAutoFit/>
          </a:bodyPr>
          <a:lstStyle/>
          <a:p>
            <a:r>
              <a:rPr lang="en-US" b="1" dirty="0">
                <a:solidFill>
                  <a:schemeClr val="accent5">
                    <a:lumMod val="50000"/>
                  </a:schemeClr>
                </a:solidFill>
                <a:latin typeface="MV Boli" panose="02000500030200090000" pitchFamily="2" charset="0"/>
                <a:cs typeface="MV Boli" panose="02000500030200090000" pitchFamily="2" charset="0"/>
              </a:rPr>
              <a:t>General conference</a:t>
            </a:r>
          </a:p>
        </p:txBody>
      </p:sp>
      <p:sp>
        <p:nvSpPr>
          <p:cNvPr id="11" name="Rectángulo 10">
            <a:extLst>
              <a:ext uri="{FF2B5EF4-FFF2-40B4-BE49-F238E27FC236}">
                <a16:creationId xmlns:a16="http://schemas.microsoft.com/office/drawing/2014/main" id="{4408B58D-EAEC-4C7B-B1CD-B79AAF8BFD84}"/>
              </a:ext>
            </a:extLst>
          </p:cNvPr>
          <p:cNvSpPr/>
          <p:nvPr/>
        </p:nvSpPr>
        <p:spPr>
          <a:xfrm>
            <a:off x="574836" y="2631290"/>
            <a:ext cx="1973617"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Zephaniah 1:14-15</a:t>
            </a:r>
          </a:p>
        </p:txBody>
      </p:sp>
      <p:pic>
        <p:nvPicPr>
          <p:cNvPr id="13" name="Imagen 12">
            <a:extLst>
              <a:ext uri="{FF2B5EF4-FFF2-40B4-BE49-F238E27FC236}">
                <a16:creationId xmlns:a16="http://schemas.microsoft.com/office/drawing/2014/main" id="{D210A65E-5646-4363-9E96-B27E439ED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006" y="2631290"/>
            <a:ext cx="3035542" cy="3717500"/>
          </a:xfrm>
          <a:prstGeom prst="rect">
            <a:avLst/>
          </a:prstGeom>
        </p:spPr>
      </p:pic>
      <p:sp>
        <p:nvSpPr>
          <p:cNvPr id="14" name="Rectángulo 13">
            <a:extLst>
              <a:ext uri="{FF2B5EF4-FFF2-40B4-BE49-F238E27FC236}">
                <a16:creationId xmlns:a16="http://schemas.microsoft.com/office/drawing/2014/main" id="{B528CAC2-CD74-4535-B0E6-9716AAF49C62}"/>
              </a:ext>
            </a:extLst>
          </p:cNvPr>
          <p:cNvSpPr/>
          <p:nvPr/>
        </p:nvSpPr>
        <p:spPr>
          <a:xfrm>
            <a:off x="537039" y="2969844"/>
            <a:ext cx="6096000" cy="2031325"/>
          </a:xfrm>
          <a:prstGeom prst="rect">
            <a:avLst/>
          </a:prstGeom>
        </p:spPr>
        <p:txBody>
          <a:bodyPr>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The great day of the Lord is near, it is near, and hasteth greatly, even the voice of the day of the Lord: the mighty man shall cry there bitterly.</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That day is a day of wrath, a day of trouble and distress, a day of wasteness and desolation, a day of darkness and gloominess, a day of clouds and thick darkness,</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8668"/>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26303BF4-2A96-44FE-A96A-026C3AC409A0}"/>
              </a:ext>
            </a:extLst>
          </p:cNvPr>
          <p:cNvSpPr/>
          <p:nvPr/>
        </p:nvSpPr>
        <p:spPr>
          <a:xfrm>
            <a:off x="4982818" y="4159886"/>
            <a:ext cx="6095997" cy="14773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3BD1A2C3-984B-48F4-B461-3B5E2460025E}"/>
              </a:ext>
            </a:extLst>
          </p:cNvPr>
          <p:cNvSpPr/>
          <p:nvPr/>
        </p:nvSpPr>
        <p:spPr>
          <a:xfrm>
            <a:off x="1113177" y="979251"/>
            <a:ext cx="1992853" cy="7336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DBD3699E-3A73-455B-8596-4021CA5DF64D}"/>
              </a:ext>
            </a:extLst>
          </p:cNvPr>
          <p:cNvSpPr/>
          <p:nvPr/>
        </p:nvSpPr>
        <p:spPr>
          <a:xfrm>
            <a:off x="1113180" y="1365411"/>
            <a:ext cx="9846365" cy="1449521"/>
          </a:xfrm>
          <a:prstGeom prst="roundRect">
            <a:avLst>
              <a:gd name="adj" fmla="val 483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141BA1A3-6C86-4C7E-8D46-5B17911484A2}"/>
              </a:ext>
            </a:extLst>
          </p:cNvPr>
          <p:cNvSpPr/>
          <p:nvPr/>
        </p:nvSpPr>
        <p:spPr>
          <a:xfrm>
            <a:off x="1113182" y="968273"/>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Zephaniah 2:1–3</a:t>
            </a:r>
          </a:p>
        </p:txBody>
      </p:sp>
      <p:sp>
        <p:nvSpPr>
          <p:cNvPr id="4" name="Rectángulo 3">
            <a:extLst>
              <a:ext uri="{FF2B5EF4-FFF2-40B4-BE49-F238E27FC236}">
                <a16:creationId xmlns:a16="http://schemas.microsoft.com/office/drawing/2014/main" id="{771C7092-2FBC-446D-A661-0A033FFEFBC7}"/>
              </a:ext>
            </a:extLst>
          </p:cNvPr>
          <p:cNvSpPr/>
          <p:nvPr/>
        </p:nvSpPr>
        <p:spPr>
          <a:xfrm>
            <a:off x="1113182" y="1337605"/>
            <a:ext cx="984636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Gather yourselves together, yea, gather together, O nation not desired;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Before the decree bring forth, before the day pass as the chaff, before the fierce anger of the Lord come upon you, before the day of the Lord’s anger come upon you.</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Seek ye the Lord, all ye meek of the earth, which have wrought his judgment; seek righteousness, seek meekness: it may be ye shall be hid in the day of the Lord’s anger.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BA69149-0288-4371-BDC7-AECADF2B2826}"/>
              </a:ext>
            </a:extLst>
          </p:cNvPr>
          <p:cNvSpPr/>
          <p:nvPr/>
        </p:nvSpPr>
        <p:spPr>
          <a:xfrm>
            <a:off x="1113181" y="2861099"/>
            <a:ext cx="88392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counsel the Jews to do before the day of the Lord’s anger?</a:t>
            </a:r>
          </a:p>
        </p:txBody>
      </p:sp>
      <p:sp>
        <p:nvSpPr>
          <p:cNvPr id="6" name="Rectángulo 5">
            <a:extLst>
              <a:ext uri="{FF2B5EF4-FFF2-40B4-BE49-F238E27FC236}">
                <a16:creationId xmlns:a16="http://schemas.microsoft.com/office/drawing/2014/main" id="{C8331C85-CB19-4A3C-B620-D98043A12184}"/>
              </a:ext>
            </a:extLst>
          </p:cNvPr>
          <p:cNvSpPr/>
          <p:nvPr/>
        </p:nvSpPr>
        <p:spPr>
          <a:xfrm>
            <a:off x="1113181" y="3258238"/>
            <a:ext cx="232627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meekness?</a:t>
            </a:r>
          </a:p>
        </p:txBody>
      </p:sp>
      <p:sp>
        <p:nvSpPr>
          <p:cNvPr id="7" name="Rectángulo 6">
            <a:extLst>
              <a:ext uri="{FF2B5EF4-FFF2-40B4-BE49-F238E27FC236}">
                <a16:creationId xmlns:a16="http://schemas.microsoft.com/office/drawing/2014/main" id="{01BB1A8E-C88F-4A09-85E2-6A7E8B58EC54}"/>
              </a:ext>
            </a:extLst>
          </p:cNvPr>
          <p:cNvSpPr/>
          <p:nvPr/>
        </p:nvSpPr>
        <p:spPr>
          <a:xfrm>
            <a:off x="4982818" y="4197971"/>
            <a:ext cx="6096000" cy="1477328"/>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“Meekness implies a spirit of gratitude as opposed to an attitude of self-sufficiency, an acknowledgment of a greater power beyond oneself, a recognition of God, and an acceptance of his commandments” (“With All Thy Getting Get Understanding,”</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Aug. 1988, 3–4).</a:t>
            </a:r>
          </a:p>
        </p:txBody>
      </p:sp>
      <p:sp>
        <p:nvSpPr>
          <p:cNvPr id="8" name="Rectángulo 7">
            <a:extLst>
              <a:ext uri="{FF2B5EF4-FFF2-40B4-BE49-F238E27FC236}">
                <a16:creationId xmlns:a16="http://schemas.microsoft.com/office/drawing/2014/main" id="{C7821E09-4A63-4587-B947-B67D218303D8}"/>
              </a:ext>
            </a:extLst>
          </p:cNvPr>
          <p:cNvSpPr/>
          <p:nvPr/>
        </p:nvSpPr>
        <p:spPr>
          <a:xfrm>
            <a:off x="6152092" y="3762747"/>
            <a:ext cx="3518912" cy="369332"/>
          </a:xfrm>
          <a:prstGeom prst="rect">
            <a:avLst/>
          </a:prstGeom>
        </p:spPr>
        <p:txBody>
          <a:bodyPr wrap="none">
            <a:spAutoFit/>
          </a:bodyPr>
          <a:lstStyle/>
          <a:p>
            <a:r>
              <a:rPr lang="en-US" b="1" dirty="0">
                <a:solidFill>
                  <a:schemeClr val="accent2"/>
                </a:solidFill>
                <a:latin typeface="Arial" panose="020B0604020202020204" pitchFamily="34" charset="0"/>
                <a:cs typeface="Arial" panose="020B0604020202020204" pitchFamily="34" charset="0"/>
              </a:rPr>
              <a:t>President Gordon B. Hinckley:</a:t>
            </a:r>
          </a:p>
        </p:txBody>
      </p:sp>
      <p:sp>
        <p:nvSpPr>
          <p:cNvPr id="9" name="Rectángulo 8">
            <a:extLst>
              <a:ext uri="{FF2B5EF4-FFF2-40B4-BE49-F238E27FC236}">
                <a16:creationId xmlns:a16="http://schemas.microsoft.com/office/drawing/2014/main" id="{27F6BA1F-4A40-4ADD-91BB-28D61993DC28}"/>
              </a:ext>
            </a:extLst>
          </p:cNvPr>
          <p:cNvSpPr/>
          <p:nvPr/>
        </p:nvSpPr>
        <p:spPr>
          <a:xfrm>
            <a:off x="1113181" y="4159886"/>
            <a:ext cx="3750367" cy="1200329"/>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do these verses teach that can help us prepare for the day of the Lord’s Second Coming? </a:t>
            </a:r>
          </a:p>
        </p:txBody>
      </p:sp>
      <p:sp>
        <p:nvSpPr>
          <p:cNvPr id="10" name="Rectángulo 9">
            <a:extLst>
              <a:ext uri="{FF2B5EF4-FFF2-40B4-BE49-F238E27FC236}">
                <a16:creationId xmlns:a16="http://schemas.microsoft.com/office/drawing/2014/main" id="{65965321-F897-4A32-ABE4-1A31543A218C}"/>
              </a:ext>
            </a:extLst>
          </p:cNvPr>
          <p:cNvSpPr/>
          <p:nvPr/>
        </p:nvSpPr>
        <p:spPr>
          <a:xfrm>
            <a:off x="1113181" y="5477033"/>
            <a:ext cx="375036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we can be more righteous and meek?</a:t>
            </a:r>
          </a:p>
        </p:txBody>
      </p:sp>
    </p:spTree>
    <p:extLst>
      <p:ext uri="{BB962C8B-B14F-4D97-AF65-F5344CB8AC3E}">
        <p14:creationId xmlns:p14="http://schemas.microsoft.com/office/powerpoint/2010/main" val="283316628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505598C-8A8E-4C56-84EA-02B2608CF22B}"/>
              </a:ext>
            </a:extLst>
          </p:cNvPr>
          <p:cNvSpPr/>
          <p:nvPr/>
        </p:nvSpPr>
        <p:spPr>
          <a:xfrm>
            <a:off x="1328496" y="932239"/>
            <a:ext cx="2262158" cy="7336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6E7A7DA-4754-4ED5-8707-699C0CBE6C13}"/>
              </a:ext>
            </a:extLst>
          </p:cNvPr>
          <p:cNvSpPr/>
          <p:nvPr/>
        </p:nvSpPr>
        <p:spPr>
          <a:xfrm>
            <a:off x="1328496" y="1337605"/>
            <a:ext cx="9535008" cy="2795196"/>
          </a:xfrm>
          <a:prstGeom prst="roundRect">
            <a:avLst>
              <a:gd name="adj" fmla="val 483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CE9A0BB9-7AF6-49AA-8C40-3B4B3731990A}"/>
              </a:ext>
            </a:extLst>
          </p:cNvPr>
          <p:cNvSpPr/>
          <p:nvPr/>
        </p:nvSpPr>
        <p:spPr>
          <a:xfrm>
            <a:off x="1328496" y="968273"/>
            <a:ext cx="22621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Zephaniah 3:17-20 </a:t>
            </a:r>
          </a:p>
        </p:txBody>
      </p:sp>
      <p:sp>
        <p:nvSpPr>
          <p:cNvPr id="4" name="Rectángulo 3">
            <a:extLst>
              <a:ext uri="{FF2B5EF4-FFF2-40B4-BE49-F238E27FC236}">
                <a16:creationId xmlns:a16="http://schemas.microsoft.com/office/drawing/2014/main" id="{31EFBD8D-35E5-47A3-B44B-92BF72378C45}"/>
              </a:ext>
            </a:extLst>
          </p:cNvPr>
          <p:cNvSpPr/>
          <p:nvPr/>
        </p:nvSpPr>
        <p:spPr>
          <a:xfrm>
            <a:off x="1328496" y="1270480"/>
            <a:ext cx="9535008"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The Lord thy God in the midst of thee is mighty; he will save, he will rejoice over thee with joy; he will rest in his love, he will joy over thee with singing.</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I will gather them that are sorrowful for the solemn assembly, who are of thee, to whom the reproach of it was a burden.</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Behold, at that time I will undo all that afflict thee: and I will save her that halteth, and gather her that was driven out; and I will get them praise and fame in every land where they have been put to shame.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At that time will I bring you again, even in the time that I gather you: for I will make you a name and a praise among all people of the earth, when I turn back your captivity before your eyes, saith the Lord.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E7EE455-ACE9-4F56-8E38-6F1F8B4DA85B}"/>
              </a:ext>
            </a:extLst>
          </p:cNvPr>
          <p:cNvSpPr/>
          <p:nvPr/>
        </p:nvSpPr>
        <p:spPr>
          <a:xfrm>
            <a:off x="1377541" y="4209904"/>
            <a:ext cx="75676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promise to those who wait upon Him faithfully?</a:t>
            </a:r>
          </a:p>
        </p:txBody>
      </p:sp>
      <p:sp>
        <p:nvSpPr>
          <p:cNvPr id="7" name="Rectángulo 6">
            <a:extLst>
              <a:ext uri="{FF2B5EF4-FFF2-40B4-BE49-F238E27FC236}">
                <a16:creationId xmlns:a16="http://schemas.microsoft.com/office/drawing/2014/main" id="{A2FA87B6-300E-4E65-BCBD-7E49F73D9EF0}"/>
              </a:ext>
            </a:extLst>
          </p:cNvPr>
          <p:cNvSpPr/>
          <p:nvPr/>
        </p:nvSpPr>
        <p:spPr>
          <a:xfrm>
            <a:off x="1377541" y="4714046"/>
            <a:ext cx="87736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waiting upon the Lord? </a:t>
            </a:r>
          </a:p>
        </p:txBody>
      </p:sp>
      <p:sp>
        <p:nvSpPr>
          <p:cNvPr id="8" name="Rectángulo 7">
            <a:extLst>
              <a:ext uri="{FF2B5EF4-FFF2-40B4-BE49-F238E27FC236}">
                <a16:creationId xmlns:a16="http://schemas.microsoft.com/office/drawing/2014/main" id="{64803854-C23F-45D1-A520-1D233FEA2990}"/>
              </a:ext>
            </a:extLst>
          </p:cNvPr>
          <p:cNvSpPr/>
          <p:nvPr/>
        </p:nvSpPr>
        <p:spPr>
          <a:xfrm>
            <a:off x="1407666" y="5218188"/>
            <a:ext cx="9455838"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will wait upon the Lord, He will deliver us from our sorrows, afflictions, and captivity.</a:t>
            </a:r>
          </a:p>
        </p:txBody>
      </p:sp>
    </p:spTree>
    <p:extLst>
      <p:ext uri="{BB962C8B-B14F-4D97-AF65-F5344CB8AC3E}">
        <p14:creationId xmlns:p14="http://schemas.microsoft.com/office/powerpoint/2010/main" val="427148077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 by="(-#ppt_w*2)" calcmode="lin" valueType="num">
                                      <p:cBhvr rctx="PPT">
                                        <p:cTn id="17" dur="125" autoRev="1" fill="hold">
                                          <p:stCondLst>
                                            <p:cond delay="0"/>
                                          </p:stCondLst>
                                        </p:cTn>
                                        <p:tgtEl>
                                          <p:spTgt spid="8">
                                            <p:txEl>
                                              <p:pRg st="0" end="0"/>
                                            </p:txEl>
                                          </p:spTgt>
                                        </p:tgtEl>
                                        <p:attrNameLst>
                                          <p:attrName>ppt_w</p:attrName>
                                        </p:attrNameLst>
                                      </p:cBhvr>
                                    </p:anim>
                                    <p:anim by="(#ppt_w*0.50)" calcmode="lin" valueType="num">
                                      <p:cBhvr>
                                        <p:cTn id="18" dur="125" decel="50000" autoRev="1" fill="hold">
                                          <p:stCondLst>
                                            <p:cond delay="0"/>
                                          </p:stCondLst>
                                        </p:cTn>
                                        <p:tgtEl>
                                          <p:spTgt spid="8">
                                            <p:txEl>
                                              <p:pRg st="0" end="0"/>
                                            </p:txEl>
                                          </p:spTgt>
                                        </p:tgtEl>
                                        <p:attrNameLst>
                                          <p:attrName>ppt_x</p:attrName>
                                        </p:attrNameLst>
                                      </p:cBhvr>
                                    </p:anim>
                                    <p:anim from="(-#ppt_h/2)" to="(#ppt_y)" calcmode="lin" valueType="num">
                                      <p:cBhvr>
                                        <p:cTn id="19" dur="250" fill="hold">
                                          <p:stCondLst>
                                            <p:cond delay="0"/>
                                          </p:stCondLst>
                                        </p:cTn>
                                        <p:tgtEl>
                                          <p:spTgt spid="8">
                                            <p:txEl>
                                              <p:pRg st="0" end="0"/>
                                            </p:txEl>
                                          </p:spTgt>
                                        </p:tgtEl>
                                        <p:attrNameLst>
                                          <p:attrName>ppt_y</p:attrName>
                                        </p:attrNameLst>
                                      </p:cBhvr>
                                    </p:anim>
                                    <p:animRot by="21600000">
                                      <p:cBhvr>
                                        <p:cTn id="20" dur="25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pic>
        <p:nvPicPr>
          <p:cNvPr id="2" name="Elementos multimedia en línea 1" title="Sacrament: A Bible Story for Children">
            <a:hlinkClick r:id="" action="ppaction://media"/>
            <a:extLst>
              <a:ext uri="{FF2B5EF4-FFF2-40B4-BE49-F238E27FC236}">
                <a16:creationId xmlns:a16="http://schemas.microsoft.com/office/drawing/2014/main" id="{D28F716C-35C6-4A84-A900-E1A36DE53144}"/>
              </a:ext>
            </a:extLst>
          </p:cNvPr>
          <p:cNvPicPr>
            <a:picLocks noRot="1" noChangeAspect="1"/>
          </p:cNvPicPr>
          <p:nvPr>
            <a:videoFile r:link="rId1"/>
          </p:nvPr>
        </p:nvPicPr>
        <p:blipFill>
          <a:blip r:embed="rId3"/>
          <a:stretch>
            <a:fillRect/>
          </a:stretch>
        </p:blipFill>
        <p:spPr>
          <a:xfrm>
            <a:off x="2743200" y="1449457"/>
            <a:ext cx="7606748" cy="427879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681657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B1529584-68EF-4FCA-B32A-860B59C98180}"/>
              </a:ext>
            </a:extLst>
          </p:cNvPr>
          <p:cNvSpPr/>
          <p:nvPr/>
        </p:nvSpPr>
        <p:spPr>
          <a:xfrm>
            <a:off x="2334234" y="3044279"/>
            <a:ext cx="7974106" cy="769441"/>
          </a:xfrm>
          <a:prstGeom prst="rect">
            <a:avLst/>
          </a:prstGeom>
        </p:spPr>
        <p:txBody>
          <a:bodyPr wrap="none">
            <a:spAutoFit/>
          </a:bodyPr>
          <a:lstStyle/>
          <a:p>
            <a:pPr fontAlgn="base"/>
            <a:r>
              <a:rPr lang="en-US" sz="4400" b="1" dirty="0">
                <a:solidFill>
                  <a:schemeClr val="accent1">
                    <a:lumMod val="60000"/>
                    <a:lumOff val="40000"/>
                  </a:schemeClr>
                </a:solidFill>
                <a:latin typeface="Segoe MDL2 Assets" panose="050A0102010101010101" pitchFamily="18" charset="0"/>
              </a:rPr>
              <a:t>Nahum, Habakkuk, Zephaniah</a:t>
            </a:r>
            <a:endParaRPr lang="en-US" sz="4400" b="1" i="0" dirty="0">
              <a:solidFill>
                <a:schemeClr val="accent1">
                  <a:lumMod val="60000"/>
                  <a:lumOff val="40000"/>
                </a:schemeClr>
              </a:solidFill>
              <a:effectLst/>
              <a:latin typeface="Segoe MDL2 Assets" panose="050A0102010101010101" pitchFamily="18" charset="0"/>
            </a:endParaRPr>
          </a:p>
        </p:txBody>
      </p:sp>
    </p:spTree>
    <p:extLst>
      <p:ext uri="{BB962C8B-B14F-4D97-AF65-F5344CB8AC3E}">
        <p14:creationId xmlns:p14="http://schemas.microsoft.com/office/powerpoint/2010/main" val="17120425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AAB59ECC-A7FB-4DAE-B327-71AB8138B731}"/>
              </a:ext>
            </a:extLst>
          </p:cNvPr>
          <p:cNvSpPr/>
          <p:nvPr/>
        </p:nvSpPr>
        <p:spPr>
          <a:xfrm>
            <a:off x="1113182" y="968273"/>
            <a:ext cx="1242648" cy="369332"/>
          </a:xfrm>
          <a:prstGeom prst="rect">
            <a:avLst/>
          </a:prstGeom>
        </p:spPr>
        <p:txBody>
          <a:bodyPr wrap="none">
            <a:spAutoFit/>
          </a:bodyPr>
          <a:lstStyle/>
          <a:p>
            <a:pPr fontAlgn="base"/>
            <a:r>
              <a:rPr lang="en-US" b="1" dirty="0">
                <a:solidFill>
                  <a:schemeClr val="bg1"/>
                </a:solidFill>
                <a:latin typeface="ZoramldsLat-Bold"/>
              </a:rPr>
              <a:t>Nahum 1-3</a:t>
            </a:r>
            <a:endParaRPr lang="en-US" b="1" i="0" dirty="0">
              <a:solidFill>
                <a:schemeClr val="bg1"/>
              </a:solidFill>
              <a:effectLst/>
              <a:latin typeface="ZoramldsLat-Bold"/>
            </a:endParaRPr>
          </a:p>
        </p:txBody>
      </p:sp>
      <p:sp>
        <p:nvSpPr>
          <p:cNvPr id="4" name="Rectángulo 3">
            <a:extLst>
              <a:ext uri="{FF2B5EF4-FFF2-40B4-BE49-F238E27FC236}">
                <a16:creationId xmlns:a16="http://schemas.microsoft.com/office/drawing/2014/main" id="{FE112159-B1DC-4924-8687-9946CA301BE0}"/>
              </a:ext>
            </a:extLst>
          </p:cNvPr>
          <p:cNvSpPr/>
          <p:nvPr/>
        </p:nvSpPr>
        <p:spPr>
          <a:xfrm>
            <a:off x="1987826" y="2274838"/>
            <a:ext cx="8216348" cy="2308324"/>
          </a:xfrm>
          <a:prstGeom prst="rect">
            <a:avLst/>
          </a:prstGeom>
        </p:spPr>
        <p:txBody>
          <a:bodyPr wrap="square">
            <a:spAutoFit/>
          </a:bodyPr>
          <a:lstStyle/>
          <a:p>
            <a:pPr algn="ctr"/>
            <a:r>
              <a:rPr lang="en-US" sz="4800" dirty="0">
                <a:solidFill>
                  <a:srgbClr val="C00000"/>
                </a:solidFill>
                <a:latin typeface="ZoramldsLat-Regular"/>
              </a:rPr>
              <a:t>“Nahum prophesies of the downfall of Nineveh, the capital city of Assyria”</a:t>
            </a:r>
            <a:endParaRPr lang="en-US" sz="4800" dirty="0">
              <a:solidFill>
                <a:srgbClr val="C00000"/>
              </a:solidFill>
            </a:endParaRPr>
          </a:p>
        </p:txBody>
      </p:sp>
    </p:spTree>
    <p:extLst>
      <p:ext uri="{BB962C8B-B14F-4D97-AF65-F5344CB8AC3E}">
        <p14:creationId xmlns:p14="http://schemas.microsoft.com/office/powerpoint/2010/main" val="2239962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7166600E-9BBC-48B1-8369-B30BE3EC6569}"/>
              </a:ext>
            </a:extLst>
          </p:cNvPr>
          <p:cNvSpPr/>
          <p:nvPr/>
        </p:nvSpPr>
        <p:spPr>
          <a:xfrm>
            <a:off x="2199861" y="5355879"/>
            <a:ext cx="77922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evils and perils that threaten us in our day?</a:t>
            </a:r>
          </a:p>
        </p:txBody>
      </p:sp>
      <p:pic>
        <p:nvPicPr>
          <p:cNvPr id="5" name="Imagen 4">
            <a:extLst>
              <a:ext uri="{FF2B5EF4-FFF2-40B4-BE49-F238E27FC236}">
                <a16:creationId xmlns:a16="http://schemas.microsoft.com/office/drawing/2014/main" id="{C22F1741-E6D4-4F2E-BA72-3CA54CE2E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184" y="779683"/>
            <a:ext cx="4479047" cy="3716209"/>
          </a:xfrm>
          <a:prstGeom prst="rect">
            <a:avLst/>
          </a:prstGeom>
        </p:spPr>
      </p:pic>
    </p:spTree>
    <p:extLst>
      <p:ext uri="{BB962C8B-B14F-4D97-AF65-F5344CB8AC3E}">
        <p14:creationId xmlns:p14="http://schemas.microsoft.com/office/powerpoint/2010/main" val="28729809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739FC7B-6C7B-463B-8211-7C00C96C6599}"/>
              </a:ext>
            </a:extLst>
          </p:cNvPr>
          <p:cNvSpPr/>
          <p:nvPr/>
        </p:nvSpPr>
        <p:spPr>
          <a:xfrm>
            <a:off x="9308018" y="968273"/>
            <a:ext cx="1633781" cy="9182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5B9791F-57D9-4CA5-81AE-BD9B8B52FAB1}"/>
              </a:ext>
            </a:extLst>
          </p:cNvPr>
          <p:cNvSpPr/>
          <p:nvPr/>
        </p:nvSpPr>
        <p:spPr>
          <a:xfrm>
            <a:off x="5646033" y="1337605"/>
            <a:ext cx="5283121" cy="5401478"/>
          </a:xfrm>
          <a:prstGeom prst="roundRect">
            <a:avLst>
              <a:gd name="adj" fmla="val 483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pic>
        <p:nvPicPr>
          <p:cNvPr id="4" name="Imagen 3">
            <a:extLst>
              <a:ext uri="{FF2B5EF4-FFF2-40B4-BE49-F238E27FC236}">
                <a16:creationId xmlns:a16="http://schemas.microsoft.com/office/drawing/2014/main" id="{FC1258AC-DF0B-4C9E-89E3-8D4FEE5BA6C7}"/>
              </a:ext>
            </a:extLst>
          </p:cNvPr>
          <p:cNvPicPr>
            <a:picLocks noChangeAspect="1"/>
          </p:cNvPicPr>
          <p:nvPr/>
        </p:nvPicPr>
        <p:blipFill rotWithShape="1">
          <a:blip r:embed="rId2">
            <a:extLst>
              <a:ext uri="{28A0092B-C50C-407E-A947-70E740481C1C}">
                <a14:useLocalDpi xmlns:a14="http://schemas.microsoft.com/office/drawing/2010/main" val="0"/>
              </a:ext>
            </a:extLst>
          </a:blip>
          <a:srcRect l="1739" t="3301" r="2173" b="2853"/>
          <a:stretch/>
        </p:blipFill>
        <p:spPr>
          <a:xfrm>
            <a:off x="543338" y="968273"/>
            <a:ext cx="4949381" cy="3527274"/>
          </a:xfrm>
          <a:prstGeom prst="rect">
            <a:avLst/>
          </a:prstGeom>
        </p:spPr>
      </p:pic>
      <p:sp>
        <p:nvSpPr>
          <p:cNvPr id="5" name="Rectángulo 4">
            <a:extLst>
              <a:ext uri="{FF2B5EF4-FFF2-40B4-BE49-F238E27FC236}">
                <a16:creationId xmlns:a16="http://schemas.microsoft.com/office/drawing/2014/main" id="{482A4808-D933-4C5B-8164-4FA5A48A73A4}"/>
              </a:ext>
            </a:extLst>
          </p:cNvPr>
          <p:cNvSpPr/>
          <p:nvPr/>
        </p:nvSpPr>
        <p:spPr>
          <a:xfrm>
            <a:off x="9295375" y="968273"/>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Nahum 1:1-8.</a:t>
            </a:r>
          </a:p>
        </p:txBody>
      </p:sp>
      <p:sp>
        <p:nvSpPr>
          <p:cNvPr id="6" name="Rectángulo 5">
            <a:extLst>
              <a:ext uri="{FF2B5EF4-FFF2-40B4-BE49-F238E27FC236}">
                <a16:creationId xmlns:a16="http://schemas.microsoft.com/office/drawing/2014/main" id="{04A0F18B-EEAA-4285-B8EB-A267F02B208D}"/>
              </a:ext>
            </a:extLst>
          </p:cNvPr>
          <p:cNvSpPr/>
          <p:nvPr/>
        </p:nvSpPr>
        <p:spPr>
          <a:xfrm>
            <a:off x="5685182" y="1337605"/>
            <a:ext cx="5243973" cy="5401479"/>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1 </a:t>
            </a:r>
            <a:r>
              <a:rPr lang="en-US" sz="1500" dirty="0">
                <a:solidFill>
                  <a:schemeClr val="bg1"/>
                </a:solidFill>
                <a:latin typeface="Arial" panose="020B0604020202020204" pitchFamily="34" charset="0"/>
                <a:cs typeface="Arial" panose="020B0604020202020204" pitchFamily="34" charset="0"/>
              </a:rPr>
              <a:t>The burden of Nineveh. The book of the vision of Nahum the Elkoshite.</a:t>
            </a:r>
          </a:p>
          <a:p>
            <a:pPr algn="just" fontAlgn="base"/>
            <a:r>
              <a:rPr lang="en-US" sz="1500" b="1" dirty="0">
                <a:solidFill>
                  <a:schemeClr val="bg1"/>
                </a:solidFill>
                <a:latin typeface="Arial" panose="020B0604020202020204" pitchFamily="34" charset="0"/>
                <a:cs typeface="Arial" panose="020B0604020202020204" pitchFamily="34" charset="0"/>
              </a:rPr>
              <a:t>2 </a:t>
            </a:r>
            <a:r>
              <a:rPr lang="en-US" sz="1500" dirty="0">
                <a:solidFill>
                  <a:schemeClr val="bg1"/>
                </a:solidFill>
                <a:latin typeface="Arial" panose="020B0604020202020204" pitchFamily="34" charset="0"/>
                <a:cs typeface="Arial" panose="020B0604020202020204" pitchFamily="34" charset="0"/>
              </a:rPr>
              <a:t>God is jealous, and the Lord revengeth; the Lord revengeth, and is furious; the Lord will take vengeance on his adversaries, and he reserveth wrath for his enemies.</a:t>
            </a:r>
          </a:p>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The Lord is slow to anger, and great in power, and will not at all acquit the wicked: the Lord hath his way in the whirlwind and in the storm, and the clouds are the dust of his feet.</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He rebuketh the sea, and maketh it dry, and drieth up all the rivers: Bashan languisheth, and Carmel, and the flower of Lebanon languisheth.</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The mountains quake at him, and the hills melt, and the earth is burned at his presence, yea, the world, and all that dwell therein.</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Who can stand before his indignation? and who can abide in the fierceness of his anger? his fury is poured out like fire, and the rocks are thrown down by him.</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The Lord is good, a strong hold in the day of trouble; and he knoweth them that trust in him.</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But with an overrunning flood he will make an utter end of the place thereof, and darkness shall pursue his enemies.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E8137FC8-7151-44D6-B5EF-A162CBB58D40}"/>
              </a:ext>
            </a:extLst>
          </p:cNvPr>
          <p:cNvSpPr/>
          <p:nvPr/>
        </p:nvSpPr>
        <p:spPr>
          <a:xfrm>
            <a:off x="543338" y="4715325"/>
            <a:ext cx="43268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feel about Nineveh?</a:t>
            </a:r>
          </a:p>
        </p:txBody>
      </p:sp>
      <p:sp>
        <p:nvSpPr>
          <p:cNvPr id="8" name="Rectángulo 7">
            <a:extLst>
              <a:ext uri="{FF2B5EF4-FFF2-40B4-BE49-F238E27FC236}">
                <a16:creationId xmlns:a16="http://schemas.microsoft.com/office/drawing/2014/main" id="{58D57A6B-2038-4BDA-AF9D-F446E86B7FBC}"/>
              </a:ext>
            </a:extLst>
          </p:cNvPr>
          <p:cNvSpPr/>
          <p:nvPr/>
        </p:nvSpPr>
        <p:spPr>
          <a:xfrm>
            <a:off x="543338" y="5269323"/>
            <a:ext cx="49493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was angry with the people of Nineveh?</a:t>
            </a:r>
          </a:p>
        </p:txBody>
      </p:sp>
    </p:spTree>
    <p:extLst>
      <p:ext uri="{BB962C8B-B14F-4D97-AF65-F5344CB8AC3E}">
        <p14:creationId xmlns:p14="http://schemas.microsoft.com/office/powerpoint/2010/main" val="205718593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0F38032-38F1-438A-851D-B69D5F69B9DE}"/>
              </a:ext>
            </a:extLst>
          </p:cNvPr>
          <p:cNvSpPr/>
          <p:nvPr/>
        </p:nvSpPr>
        <p:spPr>
          <a:xfrm>
            <a:off x="1328496" y="2435951"/>
            <a:ext cx="1448559" cy="7336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5A4EF3FA-B288-4221-9C77-DDBEA528BE3F}"/>
              </a:ext>
            </a:extLst>
          </p:cNvPr>
          <p:cNvSpPr/>
          <p:nvPr/>
        </p:nvSpPr>
        <p:spPr>
          <a:xfrm>
            <a:off x="1328496" y="2826175"/>
            <a:ext cx="9211383" cy="933552"/>
          </a:xfrm>
          <a:prstGeom prst="roundRect">
            <a:avLst>
              <a:gd name="adj" fmla="val 483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45942B3A-CA32-473A-ABEC-020D39566937}"/>
              </a:ext>
            </a:extLst>
          </p:cNvPr>
          <p:cNvSpPr/>
          <p:nvPr/>
        </p:nvSpPr>
        <p:spPr>
          <a:xfrm>
            <a:off x="1284339" y="968273"/>
            <a:ext cx="53014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the Lord be for those who trust Him?</a:t>
            </a:r>
          </a:p>
        </p:txBody>
      </p:sp>
      <p:sp>
        <p:nvSpPr>
          <p:cNvPr id="4" name="Rectángulo 3">
            <a:extLst>
              <a:ext uri="{FF2B5EF4-FFF2-40B4-BE49-F238E27FC236}">
                <a16:creationId xmlns:a16="http://schemas.microsoft.com/office/drawing/2014/main" id="{896E5B65-F349-44A1-85F3-6E505824FB08}"/>
              </a:ext>
            </a:extLst>
          </p:cNvPr>
          <p:cNvSpPr/>
          <p:nvPr/>
        </p:nvSpPr>
        <p:spPr>
          <a:xfrm>
            <a:off x="1284339" y="1401995"/>
            <a:ext cx="8429504"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a stronghold in the day of trouble, and He knows those who trust Him</a:t>
            </a:r>
          </a:p>
        </p:txBody>
      </p:sp>
      <p:sp>
        <p:nvSpPr>
          <p:cNvPr id="5" name="Rectángulo 4">
            <a:extLst>
              <a:ext uri="{FF2B5EF4-FFF2-40B4-BE49-F238E27FC236}">
                <a16:creationId xmlns:a16="http://schemas.microsoft.com/office/drawing/2014/main" id="{969E77E1-6458-433B-8C4A-90161138511A}"/>
              </a:ext>
            </a:extLst>
          </p:cNvPr>
          <p:cNvSpPr/>
          <p:nvPr/>
        </p:nvSpPr>
        <p:spPr>
          <a:xfrm>
            <a:off x="1284339" y="1835717"/>
            <a:ext cx="448071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trust in the Lord?</a:t>
            </a:r>
          </a:p>
        </p:txBody>
      </p:sp>
      <p:sp>
        <p:nvSpPr>
          <p:cNvPr id="6" name="Rectángulo 5">
            <a:extLst>
              <a:ext uri="{FF2B5EF4-FFF2-40B4-BE49-F238E27FC236}">
                <a16:creationId xmlns:a16="http://schemas.microsoft.com/office/drawing/2014/main" id="{F4413DBD-4709-4EA6-8AC1-8F51129B4B81}"/>
              </a:ext>
            </a:extLst>
          </p:cNvPr>
          <p:cNvSpPr/>
          <p:nvPr/>
        </p:nvSpPr>
        <p:spPr>
          <a:xfrm>
            <a:off x="1284338" y="2482770"/>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Nahum 1:15</a:t>
            </a:r>
          </a:p>
        </p:txBody>
      </p:sp>
      <p:sp>
        <p:nvSpPr>
          <p:cNvPr id="7" name="Rectángulo 6">
            <a:extLst>
              <a:ext uri="{FF2B5EF4-FFF2-40B4-BE49-F238E27FC236}">
                <a16:creationId xmlns:a16="http://schemas.microsoft.com/office/drawing/2014/main" id="{A5642C24-D3BF-49D6-88FA-78DA0020837B}"/>
              </a:ext>
            </a:extLst>
          </p:cNvPr>
          <p:cNvSpPr/>
          <p:nvPr/>
        </p:nvSpPr>
        <p:spPr>
          <a:xfrm>
            <a:off x="1284338" y="2765527"/>
            <a:ext cx="921138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Behold upon the mountains the feet of him that bringeth good tidings, that </a:t>
            </a:r>
            <a:r>
              <a:rPr lang="en-US" dirty="0" err="1">
                <a:solidFill>
                  <a:schemeClr val="bg1"/>
                </a:solidFill>
                <a:latin typeface="Arial" panose="020B0604020202020204" pitchFamily="34" charset="0"/>
                <a:cs typeface="Arial" panose="020B0604020202020204" pitchFamily="34" charset="0"/>
              </a:rPr>
              <a:t>publisheth</a:t>
            </a:r>
            <a:r>
              <a:rPr lang="en-US" dirty="0">
                <a:solidFill>
                  <a:schemeClr val="bg1"/>
                </a:solidFill>
                <a:latin typeface="Arial" panose="020B0604020202020204" pitchFamily="34" charset="0"/>
                <a:cs typeface="Arial" panose="020B0604020202020204" pitchFamily="34" charset="0"/>
              </a:rPr>
              <a:t> peace! O Judah, keep thy solemn feasts, perform thy vows: for the wicked shall no more pass through thee; he is utterly cut off.</a:t>
            </a:r>
          </a:p>
        </p:txBody>
      </p:sp>
      <p:sp>
        <p:nvSpPr>
          <p:cNvPr id="8" name="Rectángulo 7">
            <a:extLst>
              <a:ext uri="{FF2B5EF4-FFF2-40B4-BE49-F238E27FC236}">
                <a16:creationId xmlns:a16="http://schemas.microsoft.com/office/drawing/2014/main" id="{7854878C-66A7-4EC0-BDEF-8DC7BC7140AA}"/>
              </a:ext>
            </a:extLst>
          </p:cNvPr>
          <p:cNvSpPr/>
          <p:nvPr/>
        </p:nvSpPr>
        <p:spPr>
          <a:xfrm>
            <a:off x="1328496" y="4069431"/>
            <a:ext cx="485684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was Nahum’s counsel to the people?</a:t>
            </a:r>
          </a:p>
        </p:txBody>
      </p:sp>
      <p:sp>
        <p:nvSpPr>
          <p:cNvPr id="9" name="Rectángulo 8">
            <a:extLst>
              <a:ext uri="{FF2B5EF4-FFF2-40B4-BE49-F238E27FC236}">
                <a16:creationId xmlns:a16="http://schemas.microsoft.com/office/drawing/2014/main" id="{FF47561D-F398-4708-9178-B329A1147EF4}"/>
              </a:ext>
            </a:extLst>
          </p:cNvPr>
          <p:cNvSpPr/>
          <p:nvPr/>
        </p:nvSpPr>
        <p:spPr>
          <a:xfrm>
            <a:off x="1343248" y="4684502"/>
            <a:ext cx="918187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observance of these feasts and rituals help the people develop trust in the Lord so they could be protected by Him?</a:t>
            </a:r>
          </a:p>
        </p:txBody>
      </p:sp>
    </p:spTree>
    <p:extLst>
      <p:ext uri="{BB962C8B-B14F-4D97-AF65-F5344CB8AC3E}">
        <p14:creationId xmlns:p14="http://schemas.microsoft.com/office/powerpoint/2010/main" val="261101609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572528E7-54FF-4B51-81C0-B645B93890A7}"/>
              </a:ext>
            </a:extLst>
          </p:cNvPr>
          <p:cNvSpPr/>
          <p:nvPr/>
        </p:nvSpPr>
        <p:spPr>
          <a:xfrm>
            <a:off x="966986" y="968273"/>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Habakkuk 1-3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F16D1AA-95CA-4ED5-9BFC-0FF147A64598}"/>
              </a:ext>
            </a:extLst>
          </p:cNvPr>
          <p:cNvSpPr/>
          <p:nvPr/>
        </p:nvSpPr>
        <p:spPr>
          <a:xfrm>
            <a:off x="1803112" y="2274838"/>
            <a:ext cx="8613913" cy="2308324"/>
          </a:xfrm>
          <a:prstGeom prst="rect">
            <a:avLst/>
          </a:prstGeom>
        </p:spPr>
        <p:txBody>
          <a:bodyPr wrap="square">
            <a:spAutoFit/>
          </a:bodyPr>
          <a:lstStyle/>
          <a:p>
            <a:pPr algn="ctr"/>
            <a:r>
              <a:rPr lang="en-US" sz="4800" dirty="0">
                <a:solidFill>
                  <a:schemeClr val="accent1">
                    <a:lumMod val="50000"/>
                  </a:schemeClr>
                </a:solidFill>
                <a:latin typeface="ZoramldsLat-Regular"/>
              </a:rPr>
              <a:t>“Habakkuk wonders at the power of the Lord and the coming destruction of Jerusalem”</a:t>
            </a:r>
            <a:endParaRPr lang="en-US" sz="4800" dirty="0">
              <a:solidFill>
                <a:schemeClr val="accent1">
                  <a:lumMod val="50000"/>
                </a:schemeClr>
              </a:solidFill>
            </a:endParaRPr>
          </a:p>
        </p:txBody>
      </p:sp>
    </p:spTree>
    <p:extLst>
      <p:ext uri="{BB962C8B-B14F-4D97-AF65-F5344CB8AC3E}">
        <p14:creationId xmlns:p14="http://schemas.microsoft.com/office/powerpoint/2010/main" val="15527899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D53C7EE-C3B5-4CF8-A591-8758B22F3F48}"/>
              </a:ext>
            </a:extLst>
          </p:cNvPr>
          <p:cNvSpPr/>
          <p:nvPr/>
        </p:nvSpPr>
        <p:spPr>
          <a:xfrm>
            <a:off x="802901" y="793618"/>
            <a:ext cx="2086073" cy="7336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26450700-E45A-47A8-8158-1E1CD6DF6BAE}"/>
              </a:ext>
            </a:extLst>
          </p:cNvPr>
          <p:cNvSpPr/>
          <p:nvPr/>
        </p:nvSpPr>
        <p:spPr>
          <a:xfrm>
            <a:off x="802904" y="1155540"/>
            <a:ext cx="10169892" cy="1797891"/>
          </a:xfrm>
          <a:prstGeom prst="roundRect">
            <a:avLst>
              <a:gd name="adj" fmla="val 483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DCAE76EB-8954-450D-BB89-649A8F59E3DB}"/>
              </a:ext>
            </a:extLst>
          </p:cNvPr>
          <p:cNvSpPr/>
          <p:nvPr/>
        </p:nvSpPr>
        <p:spPr>
          <a:xfrm>
            <a:off x="802907" y="783607"/>
            <a:ext cx="21980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Habakkuk 3:17-19 </a:t>
            </a:r>
          </a:p>
        </p:txBody>
      </p:sp>
      <p:sp>
        <p:nvSpPr>
          <p:cNvPr id="4" name="Rectángulo 3">
            <a:extLst>
              <a:ext uri="{FF2B5EF4-FFF2-40B4-BE49-F238E27FC236}">
                <a16:creationId xmlns:a16="http://schemas.microsoft.com/office/drawing/2014/main" id="{4B5244A8-2450-414C-B3ED-68226898F48D}"/>
              </a:ext>
            </a:extLst>
          </p:cNvPr>
          <p:cNvSpPr/>
          <p:nvPr/>
        </p:nvSpPr>
        <p:spPr>
          <a:xfrm>
            <a:off x="802906" y="1152939"/>
            <a:ext cx="1016989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Although the fig tree shall not blossom, neither shall fruit be in the vines; the labour of the olive shall fail, and the fields shall yield no meat; the flock shall be cut off from the fold, and there shall be no herd in the stalls:</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Yet I will rejoice in the Lord, I will joy in the God of my salvation.</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The Lord God is my strength, and he will make my feet like hinds’ feet, and he will make me to walk upon mine high places. To the chief singer on my stringed instruments.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6A466DE-CB0A-4E4F-A6C1-DD04DDB6025F}"/>
              </a:ext>
            </a:extLst>
          </p:cNvPr>
          <p:cNvSpPr/>
          <p:nvPr/>
        </p:nvSpPr>
        <p:spPr>
          <a:xfrm>
            <a:off x="802904" y="3284444"/>
            <a:ext cx="753271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these verses relate to the principle written on the board?</a:t>
            </a:r>
          </a:p>
        </p:txBody>
      </p:sp>
    </p:spTree>
    <p:extLst>
      <p:ext uri="{BB962C8B-B14F-4D97-AF65-F5344CB8AC3E}">
        <p14:creationId xmlns:p14="http://schemas.microsoft.com/office/powerpoint/2010/main" val="2618030788"/>
      </p:ext>
    </p:extLst>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154</a:t>
            </a:r>
          </a:p>
        </p:txBody>
      </p:sp>
      <p:sp>
        <p:nvSpPr>
          <p:cNvPr id="2" name="Rectángulo 1">
            <a:extLst>
              <a:ext uri="{FF2B5EF4-FFF2-40B4-BE49-F238E27FC236}">
                <a16:creationId xmlns:a16="http://schemas.microsoft.com/office/drawing/2014/main" id="{19AD53D0-8381-4A3D-BD53-2B9997BD66C9}"/>
              </a:ext>
            </a:extLst>
          </p:cNvPr>
          <p:cNvSpPr/>
          <p:nvPr/>
        </p:nvSpPr>
        <p:spPr>
          <a:xfrm>
            <a:off x="1113182" y="968273"/>
            <a:ext cx="1736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Zephaniah 1-3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4C2C9DF-4B8B-4A95-8310-3764772896A7}"/>
              </a:ext>
            </a:extLst>
          </p:cNvPr>
          <p:cNvSpPr/>
          <p:nvPr/>
        </p:nvSpPr>
        <p:spPr>
          <a:xfrm>
            <a:off x="2080591" y="2459504"/>
            <a:ext cx="8030818" cy="1938992"/>
          </a:xfrm>
          <a:prstGeom prst="rect">
            <a:avLst/>
          </a:prstGeom>
        </p:spPr>
        <p:txBody>
          <a:bodyPr wrap="square">
            <a:spAutoFit/>
          </a:bodyPr>
          <a:lstStyle/>
          <a:p>
            <a:pPr algn="ctr"/>
            <a:r>
              <a:rPr lang="en-US" sz="4000" dirty="0">
                <a:solidFill>
                  <a:srgbClr val="6F7CBF"/>
                </a:solidFill>
                <a:latin typeface="Tahoma" panose="020B0604030504040204" pitchFamily="34" charset="0"/>
                <a:ea typeface="Tahoma" panose="020B0604030504040204" pitchFamily="34" charset="0"/>
                <a:cs typeface="Tahoma" panose="020B0604030504040204" pitchFamily="34" charset="0"/>
              </a:rPr>
              <a:t>“Zephaniah prophesies of the destruction of Jerusalem as a type of the Second Coming”</a:t>
            </a:r>
          </a:p>
        </p:txBody>
      </p:sp>
    </p:spTree>
    <p:extLst>
      <p:ext uri="{BB962C8B-B14F-4D97-AF65-F5344CB8AC3E}">
        <p14:creationId xmlns:p14="http://schemas.microsoft.com/office/powerpoint/2010/main" val="41829155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388</Words>
  <Application>Microsoft Office PowerPoint</Application>
  <PresentationFormat>Panorámica</PresentationFormat>
  <Paragraphs>74</Paragraphs>
  <Slides>13</Slides>
  <Notes>0</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13</vt:i4>
      </vt:variant>
    </vt:vector>
  </HeadingPairs>
  <TitlesOfParts>
    <vt:vector size="26" baseType="lpstr">
      <vt:lpstr>Arial</vt:lpstr>
      <vt:lpstr>Arial Rounded MT Bold</vt:lpstr>
      <vt:lpstr>Bahnschrift Condensed</vt:lpstr>
      <vt:lpstr>Calibri</vt:lpstr>
      <vt:lpstr>Century Gothic</vt:lpstr>
      <vt:lpstr>MV Boli</vt:lpstr>
      <vt:lpstr>Rockwell</vt:lpstr>
      <vt:lpstr>Segoe MDL2 Assets</vt:lpstr>
      <vt:lpstr>Tahoma</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5294</cp:revision>
  <dcterms:created xsi:type="dcterms:W3CDTF">2018-08-29T04:26:39Z</dcterms:created>
  <dcterms:modified xsi:type="dcterms:W3CDTF">2019-06-19T04:06:41Z</dcterms:modified>
</cp:coreProperties>
</file>