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411" r:id="rId3"/>
    <p:sldId id="412" r:id="rId4"/>
    <p:sldId id="413" r:id="rId5"/>
    <p:sldId id="414" r:id="rId6"/>
    <p:sldId id="415" r:id="rId7"/>
    <p:sldId id="416" r:id="rId8"/>
    <p:sldId id="417" r:id="rId9"/>
    <p:sldId id="418" r:id="rId10"/>
    <p:sldId id="419" r:id="rId11"/>
    <p:sldId id="42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D6E513"/>
    <a:srgbClr val="4D6F0F"/>
    <a:srgbClr val="FFD757"/>
    <a:srgbClr val="6F7CBF"/>
    <a:srgbClr val="E97159"/>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CNoME0WBIh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lumMod val="50000"/>
                  </a:schemeClr>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512DE19-8385-465C-AA1F-FAAB976F1F84}"/>
              </a:ext>
            </a:extLst>
          </p:cNvPr>
          <p:cNvSpPr/>
          <p:nvPr/>
        </p:nvSpPr>
        <p:spPr>
          <a:xfrm>
            <a:off x="853845" y="4921881"/>
            <a:ext cx="844918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repent of our sins, we will be forgiven because the Lord delights in mercy.</a:t>
            </a:r>
          </a:p>
        </p:txBody>
      </p:sp>
      <p:sp>
        <p:nvSpPr>
          <p:cNvPr id="11" name="Rectángulo 10">
            <a:extLst>
              <a:ext uri="{FF2B5EF4-FFF2-40B4-BE49-F238E27FC236}">
                <a16:creationId xmlns:a16="http://schemas.microsoft.com/office/drawing/2014/main" id="{29449554-0BB7-4500-AFB3-1DE951E1BFD1}"/>
              </a:ext>
            </a:extLst>
          </p:cNvPr>
          <p:cNvSpPr/>
          <p:nvPr/>
        </p:nvSpPr>
        <p:spPr>
          <a:xfrm>
            <a:off x="853837" y="820577"/>
            <a:ext cx="1762027"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D0B6E0B-D6B7-4A27-AA25-D193CD086F1A}"/>
              </a:ext>
            </a:extLst>
          </p:cNvPr>
          <p:cNvSpPr/>
          <p:nvPr/>
        </p:nvSpPr>
        <p:spPr>
          <a:xfrm>
            <a:off x="853842" y="1152939"/>
            <a:ext cx="10079196" cy="1754326"/>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7AB1CE92-ACF9-4A4F-8D7D-04C746E20D2E}"/>
              </a:ext>
            </a:extLst>
          </p:cNvPr>
          <p:cNvSpPr/>
          <p:nvPr/>
        </p:nvSpPr>
        <p:spPr>
          <a:xfrm>
            <a:off x="853845"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Micah 7:18-20 </a:t>
            </a:r>
          </a:p>
        </p:txBody>
      </p:sp>
      <p:sp>
        <p:nvSpPr>
          <p:cNvPr id="4" name="Rectángulo 3">
            <a:extLst>
              <a:ext uri="{FF2B5EF4-FFF2-40B4-BE49-F238E27FC236}">
                <a16:creationId xmlns:a16="http://schemas.microsoft.com/office/drawing/2014/main" id="{0A836F64-4BF6-4E15-82C6-B2A0E47B2653}"/>
              </a:ext>
            </a:extLst>
          </p:cNvPr>
          <p:cNvSpPr/>
          <p:nvPr/>
        </p:nvSpPr>
        <p:spPr>
          <a:xfrm>
            <a:off x="853845" y="1152939"/>
            <a:ext cx="10079198"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Who is a God like unto thee, that pardoneth iniquity, and passeth by the transgression of the remnant of his heritage? he retaineth not his anger for ever, because he delighteth in mercy.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He will turn again, he will have compassion upon us; he will subdue our iniquities; and thou wilt cast all their sins into the depths of the sea.</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Thou wilt perform the truth to Jacob, and the mercy to Abraham, which thou hast sworn unto our fathers from the days of old.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66108C8-68E9-43DF-840B-753A7D0DF3D1}"/>
              </a:ext>
            </a:extLst>
          </p:cNvPr>
          <p:cNvSpPr/>
          <p:nvPr/>
        </p:nvSpPr>
        <p:spPr>
          <a:xfrm>
            <a:off x="853844" y="2953431"/>
            <a:ext cx="100791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Micah say the Lord delights in? What will the Lord do with our iniquities because He delights in mercy?</a:t>
            </a:r>
          </a:p>
        </p:txBody>
      </p:sp>
      <p:sp>
        <p:nvSpPr>
          <p:cNvPr id="6" name="Rectángulo 5">
            <a:extLst>
              <a:ext uri="{FF2B5EF4-FFF2-40B4-BE49-F238E27FC236}">
                <a16:creationId xmlns:a16="http://schemas.microsoft.com/office/drawing/2014/main" id="{678F8AC2-D2E1-4C58-B20B-DABB5F7E2170}"/>
              </a:ext>
            </a:extLst>
          </p:cNvPr>
          <p:cNvSpPr/>
          <p:nvPr/>
        </p:nvSpPr>
        <p:spPr>
          <a:xfrm>
            <a:off x="853844" y="3728683"/>
            <a:ext cx="84491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have to do to receive the Lord’s mercy when we have sinned?</a:t>
            </a:r>
          </a:p>
        </p:txBody>
      </p:sp>
      <p:sp>
        <p:nvSpPr>
          <p:cNvPr id="7" name="Rectángulo 6">
            <a:extLst>
              <a:ext uri="{FF2B5EF4-FFF2-40B4-BE49-F238E27FC236}">
                <a16:creationId xmlns:a16="http://schemas.microsoft.com/office/drawing/2014/main" id="{6F68A4CD-D3D4-4F96-AC20-6D225EDCE7CF}"/>
              </a:ext>
            </a:extLst>
          </p:cNvPr>
          <p:cNvSpPr/>
          <p:nvPr/>
        </p:nvSpPr>
        <p:spPr>
          <a:xfrm>
            <a:off x="853837" y="4276626"/>
            <a:ext cx="976114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what will happen as we repent of our sins?</a:t>
            </a:r>
          </a:p>
        </p:txBody>
      </p:sp>
      <p:sp>
        <p:nvSpPr>
          <p:cNvPr id="9" name="Rectángulo 8">
            <a:extLst>
              <a:ext uri="{FF2B5EF4-FFF2-40B4-BE49-F238E27FC236}">
                <a16:creationId xmlns:a16="http://schemas.microsoft.com/office/drawing/2014/main" id="{10C3C0AC-BF75-4F28-B756-E1CBE0334242}"/>
              </a:ext>
            </a:extLst>
          </p:cNvPr>
          <p:cNvSpPr/>
          <p:nvPr/>
        </p:nvSpPr>
        <p:spPr>
          <a:xfrm>
            <a:off x="853842" y="5475879"/>
            <a:ext cx="100791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are extended mercy from the Lord even when we may have been rebellious?</a:t>
            </a:r>
          </a:p>
        </p:txBody>
      </p:sp>
    </p:spTree>
    <p:extLst>
      <p:ext uri="{BB962C8B-B14F-4D97-AF65-F5344CB8AC3E}">
        <p14:creationId xmlns:p14="http://schemas.microsoft.com/office/powerpoint/2010/main" val="1376712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plus(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pic>
        <p:nvPicPr>
          <p:cNvPr id="2" name="Elementos multimedia en línea 1" title="Elder Russell M. Nelson: &quot;The Gathering of Scattered Israel&quot; 1/1">
            <a:hlinkClick r:id="" action="ppaction://media"/>
            <a:extLst>
              <a:ext uri="{FF2B5EF4-FFF2-40B4-BE49-F238E27FC236}">
                <a16:creationId xmlns:a16="http://schemas.microsoft.com/office/drawing/2014/main" id="{E511532D-E15A-462B-A8E1-64C4AE9214C1}"/>
              </a:ext>
            </a:extLst>
          </p:cNvPr>
          <p:cNvPicPr>
            <a:picLocks noRot="1" noChangeAspect="1"/>
          </p:cNvPicPr>
          <p:nvPr>
            <a:videoFile r:link="rId1"/>
          </p:nvPr>
        </p:nvPicPr>
        <p:blipFill>
          <a:blip r:embed="rId3"/>
          <a:stretch>
            <a:fillRect/>
          </a:stretch>
        </p:blipFill>
        <p:spPr>
          <a:xfrm>
            <a:off x="2292626" y="1168416"/>
            <a:ext cx="7699513" cy="4983482"/>
          </a:xfrm>
          <a:prstGeom prst="rect">
            <a:avLst/>
          </a:prstGeom>
        </p:spPr>
      </p:pic>
    </p:spTree>
    <p:extLst>
      <p:ext uri="{BB962C8B-B14F-4D97-AF65-F5344CB8AC3E}">
        <p14:creationId xmlns:p14="http://schemas.microsoft.com/office/powerpoint/2010/main" val="23984889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4" name="Rectángulo 3">
            <a:extLst>
              <a:ext uri="{FF2B5EF4-FFF2-40B4-BE49-F238E27FC236}">
                <a16:creationId xmlns:a16="http://schemas.microsoft.com/office/drawing/2014/main" id="{E4BB04FC-15A3-436F-94E6-CE3B16E628AB}"/>
              </a:ext>
            </a:extLst>
          </p:cNvPr>
          <p:cNvSpPr/>
          <p:nvPr/>
        </p:nvSpPr>
        <p:spPr>
          <a:xfrm>
            <a:off x="4889580" y="2921168"/>
            <a:ext cx="1688283" cy="1015663"/>
          </a:xfrm>
          <a:prstGeom prst="rect">
            <a:avLst/>
          </a:prstGeom>
        </p:spPr>
        <p:txBody>
          <a:bodyPr wrap="none">
            <a:spAutoFit/>
          </a:bodyPr>
          <a:lstStyle/>
          <a:p>
            <a:pPr fontAlgn="base"/>
            <a:r>
              <a:rPr lang="en-US" sz="6000" b="1" dirty="0">
                <a:solidFill>
                  <a:srgbClr val="177C9C"/>
                </a:solidFill>
                <a:latin typeface="Bahnschrift SemiLight Condensed" panose="020B0502040204020203" pitchFamily="34" charset="0"/>
              </a:rPr>
              <a:t>Micah</a:t>
            </a:r>
            <a:endParaRPr lang="en-US" sz="6000" b="1" i="0" dirty="0">
              <a:solidFill>
                <a:srgbClr val="212225"/>
              </a:solidFill>
              <a:effectLst/>
              <a:latin typeface="Bahnschrift SemiLight Condensed" panose="020B0502040204020203" pitchFamily="34" charset="0"/>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AC79D385-53A6-4E47-B0BC-AF28B8BA682A}"/>
              </a:ext>
            </a:extLst>
          </p:cNvPr>
          <p:cNvSpPr/>
          <p:nvPr/>
        </p:nvSpPr>
        <p:spPr>
          <a:xfrm>
            <a:off x="802887" y="968273"/>
            <a:ext cx="1236236" cy="369332"/>
          </a:xfrm>
          <a:prstGeom prst="rect">
            <a:avLst/>
          </a:prstGeom>
        </p:spPr>
        <p:txBody>
          <a:bodyPr wrap="none">
            <a:spAutoFit/>
          </a:bodyPr>
          <a:lstStyle/>
          <a:p>
            <a:pPr fontAlgn="base"/>
            <a:r>
              <a:rPr lang="en-US" b="1" dirty="0">
                <a:solidFill>
                  <a:schemeClr val="bg2">
                    <a:lumMod val="50000"/>
                  </a:schemeClr>
                </a:solidFill>
                <a:latin typeface="Arial" panose="020B0604020202020204" pitchFamily="34" charset="0"/>
                <a:cs typeface="Arial" panose="020B0604020202020204" pitchFamily="34" charset="0"/>
              </a:rPr>
              <a:t>Micah 1-5</a:t>
            </a:r>
            <a:endParaRPr lang="en-US" b="1" i="0" dirty="0">
              <a:solidFill>
                <a:schemeClr val="bg2">
                  <a:lumMod val="50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01677C6-BF2B-4A19-99FF-E9A2B80E9582}"/>
              </a:ext>
            </a:extLst>
          </p:cNvPr>
          <p:cNvSpPr/>
          <p:nvPr/>
        </p:nvSpPr>
        <p:spPr>
          <a:xfrm>
            <a:off x="1925443" y="2367171"/>
            <a:ext cx="8341113" cy="2123658"/>
          </a:xfrm>
          <a:prstGeom prst="rect">
            <a:avLst/>
          </a:prstGeom>
        </p:spPr>
        <p:txBody>
          <a:bodyPr wrap="square">
            <a:spAutoFit/>
          </a:bodyPr>
          <a:lstStyle/>
          <a:p>
            <a:pPr algn="ctr"/>
            <a:r>
              <a:rPr lang="en-US" sz="4400" dirty="0">
                <a:solidFill>
                  <a:schemeClr val="accent1">
                    <a:lumMod val="50000"/>
                  </a:schemeClr>
                </a:solidFill>
                <a:latin typeface="Arial" panose="020B0604020202020204" pitchFamily="34" charset="0"/>
                <a:cs typeface="Arial" panose="020B0604020202020204" pitchFamily="34" charset="0"/>
              </a:rPr>
              <a:t>“Micah prophesies that the Messiah will be born in Bethlehem and save His people”</a:t>
            </a:r>
          </a:p>
        </p:txBody>
      </p:sp>
    </p:spTree>
    <p:extLst>
      <p:ext uri="{BB962C8B-B14F-4D97-AF65-F5344CB8AC3E}">
        <p14:creationId xmlns:p14="http://schemas.microsoft.com/office/powerpoint/2010/main" val="831108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7E3B0D-1CF9-4B6D-AF8F-FB33F67E9E36}"/>
              </a:ext>
            </a:extLst>
          </p:cNvPr>
          <p:cNvSpPr/>
          <p:nvPr/>
        </p:nvSpPr>
        <p:spPr>
          <a:xfrm>
            <a:off x="1003530" y="2352754"/>
            <a:ext cx="63381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Wise Men know that Jesus had been born? </a:t>
            </a:r>
          </a:p>
        </p:txBody>
      </p:sp>
      <p:sp>
        <p:nvSpPr>
          <p:cNvPr id="12" name="Rectángulo 11">
            <a:extLst>
              <a:ext uri="{FF2B5EF4-FFF2-40B4-BE49-F238E27FC236}">
                <a16:creationId xmlns:a16="http://schemas.microsoft.com/office/drawing/2014/main" id="{BD0376B0-6D00-405A-8D80-3A2568DD4E0A}"/>
              </a:ext>
            </a:extLst>
          </p:cNvPr>
          <p:cNvSpPr/>
          <p:nvPr/>
        </p:nvSpPr>
        <p:spPr>
          <a:xfrm>
            <a:off x="1003525" y="2820169"/>
            <a:ext cx="1762027" cy="77948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C5718D86-730E-4D3F-B609-305406246007}"/>
              </a:ext>
            </a:extLst>
          </p:cNvPr>
          <p:cNvSpPr/>
          <p:nvPr/>
        </p:nvSpPr>
        <p:spPr>
          <a:xfrm>
            <a:off x="1003525" y="968273"/>
            <a:ext cx="1762027"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62A01BE-B1E1-48B6-9F8B-69FAC7A02F0A}"/>
              </a:ext>
            </a:extLst>
          </p:cNvPr>
          <p:cNvSpPr/>
          <p:nvPr/>
        </p:nvSpPr>
        <p:spPr>
          <a:xfrm>
            <a:off x="1003528" y="3172538"/>
            <a:ext cx="9916258" cy="2633064"/>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793F2374-3C96-4D03-A690-D8E64F17B416}"/>
              </a:ext>
            </a:extLst>
          </p:cNvPr>
          <p:cNvSpPr/>
          <p:nvPr/>
        </p:nvSpPr>
        <p:spPr>
          <a:xfrm>
            <a:off x="1003528" y="1318111"/>
            <a:ext cx="9916259" cy="1042338"/>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E6EFEBD1-D654-45A3-A023-BDEB891A6DC1}"/>
              </a:ext>
            </a:extLst>
          </p:cNvPr>
          <p:cNvSpPr/>
          <p:nvPr/>
        </p:nvSpPr>
        <p:spPr>
          <a:xfrm>
            <a:off x="1003531" y="968273"/>
            <a:ext cx="17620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2:1–2</a:t>
            </a:r>
          </a:p>
        </p:txBody>
      </p:sp>
      <p:sp>
        <p:nvSpPr>
          <p:cNvPr id="4" name="Rectángulo 3">
            <a:extLst>
              <a:ext uri="{FF2B5EF4-FFF2-40B4-BE49-F238E27FC236}">
                <a16:creationId xmlns:a16="http://schemas.microsoft.com/office/drawing/2014/main" id="{97A3B0BC-A212-4D0D-8517-378183DD89B7}"/>
              </a:ext>
            </a:extLst>
          </p:cNvPr>
          <p:cNvSpPr/>
          <p:nvPr/>
        </p:nvSpPr>
        <p:spPr>
          <a:xfrm>
            <a:off x="1003530" y="1283231"/>
            <a:ext cx="9916260"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Now when Jesus was born in Bethlehem of Judæa in the days of Herod the king, behold, there came wise men from the east to Jerusalem,</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Saying, Where is he that is born King of the Jews? for we have seen his star in the east, and are come to worship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1720E23-42F2-46A0-988C-BED28509611D}"/>
              </a:ext>
            </a:extLst>
          </p:cNvPr>
          <p:cNvSpPr/>
          <p:nvPr/>
        </p:nvSpPr>
        <p:spPr>
          <a:xfrm>
            <a:off x="1003530" y="2823393"/>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2:3-8</a:t>
            </a:r>
          </a:p>
        </p:txBody>
      </p:sp>
      <p:sp>
        <p:nvSpPr>
          <p:cNvPr id="7" name="Rectángulo 6">
            <a:extLst>
              <a:ext uri="{FF2B5EF4-FFF2-40B4-BE49-F238E27FC236}">
                <a16:creationId xmlns:a16="http://schemas.microsoft.com/office/drawing/2014/main" id="{25579D9A-C18F-4B43-AEC9-FCF83551D929}"/>
              </a:ext>
            </a:extLst>
          </p:cNvPr>
          <p:cNvSpPr/>
          <p:nvPr/>
        </p:nvSpPr>
        <p:spPr>
          <a:xfrm>
            <a:off x="1003530" y="3189501"/>
            <a:ext cx="9916260" cy="261610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When Herod the king had heard these things, he was troubled, and all Jerusalem with him.</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when he had gathered all the chief priests and scribes of the people together, he demanded of them where Christ should be born.</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they said unto him, In Bethlehem of Judæa: for thus it is written by the prophet,</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thou Bethlehem, in the land of Juda, art not the least among the princes of Juda: for out of thee shall come a Governor, that shall rule my people Israel.</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Then Herod, when he had privily called the wise men, inquired of them diligently what time the star appeared.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he sent them to Bethlehem, and said, Go and search diligently for the young child; and when ye have found him, bring me word again, that I may come and worship him also.</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12C2756F-8EF1-4108-BB20-2B148264DC0C}"/>
              </a:ext>
            </a:extLst>
          </p:cNvPr>
          <p:cNvSpPr/>
          <p:nvPr/>
        </p:nvSpPr>
        <p:spPr>
          <a:xfrm>
            <a:off x="1003525" y="6068409"/>
            <a:ext cx="92934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chief priests and scribes know where the Messiah would be born? </a:t>
            </a:r>
          </a:p>
        </p:txBody>
      </p:sp>
    </p:spTree>
    <p:extLst>
      <p:ext uri="{BB962C8B-B14F-4D97-AF65-F5344CB8AC3E}">
        <p14:creationId xmlns:p14="http://schemas.microsoft.com/office/powerpoint/2010/main" val="2177104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8)">
                                      <p:cBhvr>
                                        <p:cTn id="14" dur="2000"/>
                                        <p:tgtEl>
                                          <p:spTgt spid="12"/>
                                        </p:tgtEl>
                                      </p:cBhvr>
                                    </p:animEffect>
                                  </p:childTnLst>
                                </p:cTn>
                              </p:par>
                              <p:par>
                                <p:cTn id="15" presetID="21"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8)">
                                      <p:cBhvr>
                                        <p:cTn id="17" dur="2000"/>
                                        <p:tgtEl>
                                          <p:spTgt spid="10"/>
                                        </p:tgtEl>
                                      </p:cBhvr>
                                    </p:animEffect>
                                  </p:childTnLst>
                                </p:cTn>
                              </p:par>
                              <p:par>
                                <p:cTn id="18" presetID="21"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8)">
                                      <p:cBhvr>
                                        <p:cTn id="20" dur="2000"/>
                                        <p:tgtEl>
                                          <p:spTgt spid="6"/>
                                        </p:tgtEl>
                                      </p:cBhvr>
                                    </p:animEffect>
                                  </p:childTnLst>
                                </p:cTn>
                              </p:par>
                              <p:par>
                                <p:cTn id="21" presetID="21"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8)">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0" grpId="0" animBg="1"/>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0D4798F-EF26-4741-A4C3-9BF343B39CED}"/>
              </a:ext>
            </a:extLst>
          </p:cNvPr>
          <p:cNvSpPr/>
          <p:nvPr/>
        </p:nvSpPr>
        <p:spPr>
          <a:xfrm>
            <a:off x="814240" y="822627"/>
            <a:ext cx="1556836"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6F6DB518-2BBD-4E69-9FE2-1B730D668396}"/>
              </a:ext>
            </a:extLst>
          </p:cNvPr>
          <p:cNvSpPr/>
          <p:nvPr/>
        </p:nvSpPr>
        <p:spPr>
          <a:xfrm>
            <a:off x="814241" y="1170724"/>
            <a:ext cx="9986278" cy="130565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B740DF1F-1565-4967-AB29-B0DDE158FF1F}"/>
              </a:ext>
            </a:extLst>
          </p:cNvPr>
          <p:cNvSpPr/>
          <p:nvPr/>
        </p:nvSpPr>
        <p:spPr>
          <a:xfrm>
            <a:off x="814243" y="783607"/>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Micah 5:2, 4 </a:t>
            </a:r>
          </a:p>
        </p:txBody>
      </p:sp>
      <p:sp>
        <p:nvSpPr>
          <p:cNvPr id="4" name="Rectángulo 3">
            <a:extLst>
              <a:ext uri="{FF2B5EF4-FFF2-40B4-BE49-F238E27FC236}">
                <a16:creationId xmlns:a16="http://schemas.microsoft.com/office/drawing/2014/main" id="{0FCB4ABB-5569-4997-9B42-BB2C6EB17017}"/>
              </a:ext>
            </a:extLst>
          </p:cNvPr>
          <p:cNvSpPr/>
          <p:nvPr/>
        </p:nvSpPr>
        <p:spPr>
          <a:xfrm>
            <a:off x="814242" y="1152939"/>
            <a:ext cx="9986279"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But thou, Beth-</a:t>
            </a:r>
            <a:r>
              <a:rPr lang="en-US" sz="1600" dirty="0" err="1">
                <a:solidFill>
                  <a:schemeClr val="bg1"/>
                </a:solidFill>
                <a:latin typeface="Arial" panose="020B0604020202020204" pitchFamily="34" charset="0"/>
                <a:cs typeface="Arial" panose="020B0604020202020204" pitchFamily="34" charset="0"/>
              </a:rPr>
              <a:t>lehem</a:t>
            </a:r>
            <a:r>
              <a:rPr lang="en-US" sz="1600" dirty="0">
                <a:solidFill>
                  <a:schemeClr val="bg1"/>
                </a:solidFill>
                <a:latin typeface="Arial" panose="020B0604020202020204" pitchFamily="34" charset="0"/>
                <a:cs typeface="Arial" panose="020B0604020202020204" pitchFamily="34" charset="0"/>
              </a:rPr>
              <a:t> Ephratah, though thou be little among the thousands of Judah, yet out of thee shall he come forth unto me that is to be ruler in Israel; whose goings forth have been from of old, from everlasting.</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 And he shall stand and feed in the strength of the Lord, in the majesty of the name of the Lord his God; and they shall abide: for now shall he be great unto the ends of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CA9A7B6-681E-4B07-A7B4-E31044BCEE9A}"/>
              </a:ext>
            </a:extLst>
          </p:cNvPr>
          <p:cNvSpPr/>
          <p:nvPr/>
        </p:nvSpPr>
        <p:spPr>
          <a:xfrm>
            <a:off x="814240" y="3038223"/>
            <a:ext cx="931042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Where specifically did Micah say the “ruler of Israel” (Jesus Christ) would be born?</a:t>
            </a:r>
          </a:p>
        </p:txBody>
      </p:sp>
      <p:sp>
        <p:nvSpPr>
          <p:cNvPr id="6" name="Rectángulo 5">
            <a:extLst>
              <a:ext uri="{FF2B5EF4-FFF2-40B4-BE49-F238E27FC236}">
                <a16:creationId xmlns:a16="http://schemas.microsoft.com/office/drawing/2014/main" id="{A5CEBA3B-6030-4E92-99AA-B75DB628EB67}"/>
              </a:ext>
            </a:extLst>
          </p:cNvPr>
          <p:cNvSpPr/>
          <p:nvPr/>
        </p:nvSpPr>
        <p:spPr>
          <a:xfrm>
            <a:off x="814240" y="3994505"/>
            <a:ext cx="5237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Jesus Christ come to earth to do?</a:t>
            </a:r>
          </a:p>
        </p:txBody>
      </p:sp>
    </p:spTree>
    <p:extLst>
      <p:ext uri="{BB962C8B-B14F-4D97-AF65-F5344CB8AC3E}">
        <p14:creationId xmlns:p14="http://schemas.microsoft.com/office/powerpoint/2010/main" val="798395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1A61BF81-0427-4038-B7DF-2E2080F2764D}"/>
              </a:ext>
            </a:extLst>
          </p:cNvPr>
          <p:cNvSpPr/>
          <p:nvPr/>
        </p:nvSpPr>
        <p:spPr>
          <a:xfrm>
            <a:off x="1001670" y="968273"/>
            <a:ext cx="123623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Micah 6-7</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F6D4304-7919-45EB-8809-41669284FD4E}"/>
              </a:ext>
            </a:extLst>
          </p:cNvPr>
          <p:cNvSpPr/>
          <p:nvPr/>
        </p:nvSpPr>
        <p:spPr>
          <a:xfrm>
            <a:off x="2173356" y="2028616"/>
            <a:ext cx="7845287" cy="2800767"/>
          </a:xfrm>
          <a:prstGeom prst="rect">
            <a:avLst/>
          </a:prstGeom>
        </p:spPr>
        <p:txBody>
          <a:bodyPr wrap="square">
            <a:spAutoFit/>
          </a:bodyPr>
          <a:lstStyle/>
          <a:p>
            <a:pPr algn="ctr"/>
            <a:r>
              <a:rPr lang="en-US" sz="4400" dirty="0">
                <a:solidFill>
                  <a:schemeClr val="accent1"/>
                </a:solidFill>
                <a:latin typeface="Tahoma" panose="020B0604030504040204" pitchFamily="34" charset="0"/>
                <a:ea typeface="Tahoma" panose="020B0604030504040204" pitchFamily="34" charset="0"/>
                <a:cs typeface="Tahoma" panose="020B0604030504040204" pitchFamily="34" charset="0"/>
              </a:rPr>
              <a:t>“Micah laments the wickedness of the Israelites and expresses hope in the Lord’s power to redeem them”</a:t>
            </a:r>
          </a:p>
        </p:txBody>
      </p:sp>
    </p:spTree>
    <p:extLst>
      <p:ext uri="{BB962C8B-B14F-4D97-AF65-F5344CB8AC3E}">
        <p14:creationId xmlns:p14="http://schemas.microsoft.com/office/powerpoint/2010/main" val="588600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3081030-73EA-4AB5-AD14-22F1F337150E}"/>
              </a:ext>
            </a:extLst>
          </p:cNvPr>
          <p:cNvSpPr/>
          <p:nvPr/>
        </p:nvSpPr>
        <p:spPr>
          <a:xfrm>
            <a:off x="1113182" y="3476903"/>
            <a:ext cx="1300356"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9E53D0B8-7230-4882-BA3A-8169C67AE885}"/>
              </a:ext>
            </a:extLst>
          </p:cNvPr>
          <p:cNvSpPr/>
          <p:nvPr/>
        </p:nvSpPr>
        <p:spPr>
          <a:xfrm>
            <a:off x="1113181" y="1609930"/>
            <a:ext cx="1366336"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CFAA442-6417-4223-8E5F-D0C2101520CF}"/>
              </a:ext>
            </a:extLst>
          </p:cNvPr>
          <p:cNvSpPr/>
          <p:nvPr/>
        </p:nvSpPr>
        <p:spPr>
          <a:xfrm>
            <a:off x="1113181" y="3864327"/>
            <a:ext cx="9740346" cy="646331"/>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CA36781-2744-4B5E-8841-669E43C585BE}"/>
              </a:ext>
            </a:extLst>
          </p:cNvPr>
          <p:cNvSpPr/>
          <p:nvPr/>
        </p:nvSpPr>
        <p:spPr>
          <a:xfrm>
            <a:off x="1113181" y="1979578"/>
            <a:ext cx="9740346" cy="877164"/>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A278FF76-21C2-4C06-B56F-537C0A219DA3}"/>
              </a:ext>
            </a:extLst>
          </p:cNvPr>
          <p:cNvSpPr/>
          <p:nvPr/>
        </p:nvSpPr>
        <p:spPr>
          <a:xfrm>
            <a:off x="1113182" y="1011992"/>
            <a:ext cx="974034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When we experience others’ goodness toward us, how do we generally want to respond?</a:t>
            </a:r>
          </a:p>
        </p:txBody>
      </p:sp>
      <p:sp>
        <p:nvSpPr>
          <p:cNvPr id="4" name="Rectángulo 3">
            <a:extLst>
              <a:ext uri="{FF2B5EF4-FFF2-40B4-BE49-F238E27FC236}">
                <a16:creationId xmlns:a16="http://schemas.microsoft.com/office/drawing/2014/main" id="{350BCA04-34EB-4B38-B860-3F97D9B9BC30}"/>
              </a:ext>
            </a:extLst>
          </p:cNvPr>
          <p:cNvSpPr/>
          <p:nvPr/>
        </p:nvSpPr>
        <p:spPr>
          <a:xfrm>
            <a:off x="1113182" y="1602167"/>
            <a:ext cx="1366336" cy="369332"/>
          </a:xfrm>
          <a:prstGeom prst="rect">
            <a:avLst/>
          </a:prstGeom>
        </p:spPr>
        <p:txBody>
          <a:bodyPr wrap="none">
            <a:spAutoFit/>
          </a:bodyPr>
          <a:lstStyle/>
          <a:p>
            <a:r>
              <a:rPr lang="en-US" b="1" dirty="0">
                <a:solidFill>
                  <a:schemeClr val="bg1"/>
                </a:solidFill>
                <a:latin typeface="McKayldsLat-Regular"/>
              </a:rPr>
              <a:t>Micah 6:3-4 </a:t>
            </a:r>
            <a:endParaRPr lang="en-US" b="1" dirty="0">
              <a:solidFill>
                <a:schemeClr val="bg1"/>
              </a:solidFill>
            </a:endParaRPr>
          </a:p>
        </p:txBody>
      </p:sp>
      <p:sp>
        <p:nvSpPr>
          <p:cNvPr id="5" name="Rectángulo 4">
            <a:extLst>
              <a:ext uri="{FF2B5EF4-FFF2-40B4-BE49-F238E27FC236}">
                <a16:creationId xmlns:a16="http://schemas.microsoft.com/office/drawing/2014/main" id="{F779D8ED-B2D5-4F9C-A6C1-FA998340467E}"/>
              </a:ext>
            </a:extLst>
          </p:cNvPr>
          <p:cNvSpPr/>
          <p:nvPr/>
        </p:nvSpPr>
        <p:spPr>
          <a:xfrm>
            <a:off x="1113181" y="1951672"/>
            <a:ext cx="9740347" cy="87716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O my people, what have I done unto thee? and wherein have I wearied thee? testify against me.</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For I brought thee up out of the land of Egypt, and redeemed thee out of the house of servants; and I sent before thee Moses, Aaron, and Miriam.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66F13D7-3825-4678-AE9A-C93C7653F20E}"/>
              </a:ext>
            </a:extLst>
          </p:cNvPr>
          <p:cNvSpPr/>
          <p:nvPr/>
        </p:nvSpPr>
        <p:spPr>
          <a:xfrm>
            <a:off x="1113181" y="2993674"/>
            <a:ext cx="46217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remind the people of?</a:t>
            </a:r>
          </a:p>
        </p:txBody>
      </p:sp>
      <p:sp>
        <p:nvSpPr>
          <p:cNvPr id="7" name="Rectángulo 6">
            <a:extLst>
              <a:ext uri="{FF2B5EF4-FFF2-40B4-BE49-F238E27FC236}">
                <a16:creationId xmlns:a16="http://schemas.microsoft.com/office/drawing/2014/main" id="{6CB3567B-7307-4790-A764-078AB3538F66}"/>
              </a:ext>
            </a:extLst>
          </p:cNvPr>
          <p:cNvSpPr/>
          <p:nvPr/>
        </p:nvSpPr>
        <p:spPr>
          <a:xfrm>
            <a:off x="1113181" y="3494995"/>
            <a:ext cx="13003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Micah 6:6 </a:t>
            </a:r>
          </a:p>
        </p:txBody>
      </p:sp>
      <p:sp>
        <p:nvSpPr>
          <p:cNvPr id="8" name="Rectángulo 7">
            <a:extLst>
              <a:ext uri="{FF2B5EF4-FFF2-40B4-BE49-F238E27FC236}">
                <a16:creationId xmlns:a16="http://schemas.microsoft.com/office/drawing/2014/main" id="{657A169E-F9E0-4295-B427-764B10AA1F59}"/>
              </a:ext>
            </a:extLst>
          </p:cNvPr>
          <p:cNvSpPr/>
          <p:nvPr/>
        </p:nvSpPr>
        <p:spPr>
          <a:xfrm>
            <a:off x="1113181" y="3864327"/>
            <a:ext cx="974034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Wherewith shall I come before the Lord, and bow myself before the high God? shall I come before him with burnt offerings, with calves of a year old?</a:t>
            </a:r>
          </a:p>
        </p:txBody>
      </p:sp>
      <p:sp>
        <p:nvSpPr>
          <p:cNvPr id="9" name="Rectángulo 8">
            <a:extLst>
              <a:ext uri="{FF2B5EF4-FFF2-40B4-BE49-F238E27FC236}">
                <a16:creationId xmlns:a16="http://schemas.microsoft.com/office/drawing/2014/main" id="{5E6FD9C9-B0E0-428E-9A82-0E10D32C53CB}"/>
              </a:ext>
            </a:extLst>
          </p:cNvPr>
          <p:cNvSpPr/>
          <p:nvPr/>
        </p:nvSpPr>
        <p:spPr>
          <a:xfrm>
            <a:off x="1113181" y="4733714"/>
            <a:ext cx="97403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first question Micah asked in verse 6? How would you rephrase this question in your own words? </a:t>
            </a:r>
          </a:p>
        </p:txBody>
      </p:sp>
    </p:spTree>
    <p:extLst>
      <p:ext uri="{BB962C8B-B14F-4D97-AF65-F5344CB8AC3E}">
        <p14:creationId xmlns:p14="http://schemas.microsoft.com/office/powerpoint/2010/main" val="3625295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anim calcmode="lin" valueType="num">
                                      <p:cBhvr>
                                        <p:cTn id="13" dur="1500" fill="hold"/>
                                        <p:tgtEl>
                                          <p:spTgt spid="10"/>
                                        </p:tgtEl>
                                        <p:attrNameLst>
                                          <p:attrName>ppt_x</p:attrName>
                                        </p:attrNameLst>
                                      </p:cBhvr>
                                      <p:tavLst>
                                        <p:tav tm="0">
                                          <p:val>
                                            <p:strVal val="#ppt_x"/>
                                          </p:val>
                                        </p:tav>
                                        <p:tav tm="100000">
                                          <p:val>
                                            <p:strVal val="#ppt_x"/>
                                          </p:val>
                                        </p:tav>
                                      </p:tavLst>
                                    </p:anim>
                                    <p:anim calcmode="lin" valueType="num">
                                      <p:cBhvr>
                                        <p:cTn id="14" dur="15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anim calcmode="lin" valueType="num">
                                      <p:cBhvr>
                                        <p:cTn id="23" dur="1500" fill="hold"/>
                                        <p:tgtEl>
                                          <p:spTgt spid="5"/>
                                        </p:tgtEl>
                                        <p:attrNameLst>
                                          <p:attrName>ppt_x</p:attrName>
                                        </p:attrNameLst>
                                      </p:cBhvr>
                                      <p:tavLst>
                                        <p:tav tm="0">
                                          <p:val>
                                            <p:strVal val="#ppt_x"/>
                                          </p:val>
                                        </p:tav>
                                        <p:tav tm="100000">
                                          <p:val>
                                            <p:strVal val="#ppt_x"/>
                                          </p:val>
                                        </p:tav>
                                      </p:tavLst>
                                    </p:anim>
                                    <p:anim calcmode="lin" valueType="num">
                                      <p:cBhvr>
                                        <p:cTn id="2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500" fill="hold"/>
                                        <p:tgtEl>
                                          <p:spTgt spid="6"/>
                                        </p:tgtEl>
                                        <p:attrNameLst>
                                          <p:attrName>ppt_w</p:attrName>
                                        </p:attrNameLst>
                                      </p:cBhvr>
                                      <p:tavLst>
                                        <p:tav tm="0">
                                          <p:val>
                                            <p:strVal val="(6*min(max(#ppt_w*#ppt_h,.3),1)-7.4)/-.7*#ppt_w"/>
                                          </p:val>
                                        </p:tav>
                                        <p:tav tm="100000">
                                          <p:val>
                                            <p:strVal val="#ppt_w"/>
                                          </p:val>
                                        </p:tav>
                                      </p:tavLst>
                                    </p:anim>
                                    <p:anim calcmode="lin" valueType="num">
                                      <p:cBhvr>
                                        <p:cTn id="30" dur="1500" fill="hold"/>
                                        <p:tgtEl>
                                          <p:spTgt spid="6"/>
                                        </p:tgtEl>
                                        <p:attrNameLst>
                                          <p:attrName>ppt_h</p:attrName>
                                        </p:attrNameLst>
                                      </p:cBhvr>
                                      <p:tavLst>
                                        <p:tav tm="0">
                                          <p:val>
                                            <p:strVal val="(6*min(max(#ppt_w*#ppt_h,.3),1)-7.4)/-.7*#ppt_h"/>
                                          </p:val>
                                        </p:tav>
                                        <p:tav tm="100000">
                                          <p:val>
                                            <p:strVal val="#ppt_h"/>
                                          </p:val>
                                        </p:tav>
                                      </p:tavLst>
                                    </p:anim>
                                    <p:anim calcmode="lin" valueType="num">
                                      <p:cBhvr>
                                        <p:cTn id="31" dur="1500" fill="hold"/>
                                        <p:tgtEl>
                                          <p:spTgt spid="6"/>
                                        </p:tgtEl>
                                        <p:attrNameLst>
                                          <p:attrName>ppt_x</p:attrName>
                                        </p:attrNameLst>
                                      </p:cBhvr>
                                      <p:tavLst>
                                        <p:tav tm="0">
                                          <p:val>
                                            <p:fltVal val="0.5"/>
                                          </p:val>
                                        </p:tav>
                                        <p:tav tm="100000">
                                          <p:val>
                                            <p:strVal val="#ppt_x"/>
                                          </p:val>
                                        </p:tav>
                                      </p:tavLst>
                                    </p:anim>
                                    <p:anim calcmode="lin" valueType="num">
                                      <p:cBhvr>
                                        <p:cTn id="32" dur="1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200" decel="100000"/>
                                        <p:tgtEl>
                                          <p:spTgt spid="13"/>
                                        </p:tgtEl>
                                      </p:cBhvr>
                                    </p:animEffect>
                                    <p:anim calcmode="lin" valueType="num">
                                      <p:cBhvr>
                                        <p:cTn id="38" dur="1200" decel="100000" fill="hold"/>
                                        <p:tgtEl>
                                          <p:spTgt spid="13"/>
                                        </p:tgtEl>
                                        <p:attrNameLst>
                                          <p:attrName>style.rotation</p:attrName>
                                        </p:attrNameLst>
                                      </p:cBhvr>
                                      <p:tavLst>
                                        <p:tav tm="0">
                                          <p:val>
                                            <p:fltVal val="-90"/>
                                          </p:val>
                                        </p:tav>
                                        <p:tav tm="100000">
                                          <p:val>
                                            <p:fltVal val="0"/>
                                          </p:val>
                                        </p:tav>
                                      </p:tavLst>
                                    </p:anim>
                                    <p:anim calcmode="lin" valueType="num">
                                      <p:cBhvr>
                                        <p:cTn id="39" dur="1200" decel="100000" fill="hold"/>
                                        <p:tgtEl>
                                          <p:spTgt spid="13"/>
                                        </p:tgtEl>
                                        <p:attrNameLst>
                                          <p:attrName>ppt_x</p:attrName>
                                        </p:attrNameLst>
                                      </p:cBhvr>
                                      <p:tavLst>
                                        <p:tav tm="0">
                                          <p:val>
                                            <p:strVal val="#ppt_x+0.4"/>
                                          </p:val>
                                        </p:tav>
                                        <p:tav tm="100000">
                                          <p:val>
                                            <p:strVal val="#ppt_x-0.05"/>
                                          </p:val>
                                        </p:tav>
                                      </p:tavLst>
                                    </p:anim>
                                    <p:anim calcmode="lin" valueType="num">
                                      <p:cBhvr>
                                        <p:cTn id="40" dur="1200" decel="100000" fill="hold"/>
                                        <p:tgtEl>
                                          <p:spTgt spid="13"/>
                                        </p:tgtEl>
                                        <p:attrNameLst>
                                          <p:attrName>ppt_y</p:attrName>
                                        </p:attrNameLst>
                                      </p:cBhvr>
                                      <p:tavLst>
                                        <p:tav tm="0">
                                          <p:val>
                                            <p:strVal val="#ppt_y-0.4"/>
                                          </p:val>
                                        </p:tav>
                                        <p:tav tm="100000">
                                          <p:val>
                                            <p:strVal val="#ppt_y+0.1"/>
                                          </p:val>
                                        </p:tav>
                                      </p:tavLst>
                                    </p:anim>
                                    <p:anim calcmode="lin" valueType="num">
                                      <p:cBhvr>
                                        <p:cTn id="41" dur="300" accel="100000" fill="hold">
                                          <p:stCondLst>
                                            <p:cond delay="1200"/>
                                          </p:stCondLst>
                                        </p:cTn>
                                        <p:tgtEl>
                                          <p:spTgt spid="13"/>
                                        </p:tgtEl>
                                        <p:attrNameLst>
                                          <p:attrName>ppt_x</p:attrName>
                                        </p:attrNameLst>
                                      </p:cBhvr>
                                      <p:tavLst>
                                        <p:tav tm="0">
                                          <p:val>
                                            <p:strVal val="#ppt_x-0.05"/>
                                          </p:val>
                                        </p:tav>
                                        <p:tav tm="100000">
                                          <p:val>
                                            <p:strVal val="#ppt_x"/>
                                          </p:val>
                                        </p:tav>
                                      </p:tavLst>
                                    </p:anim>
                                    <p:anim calcmode="lin" valueType="num">
                                      <p:cBhvr>
                                        <p:cTn id="42" dur="300" accel="100000" fill="hold">
                                          <p:stCondLst>
                                            <p:cond delay="1200"/>
                                          </p:stCondLst>
                                        </p:cTn>
                                        <p:tgtEl>
                                          <p:spTgt spid="13"/>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200" decel="100000"/>
                                        <p:tgtEl>
                                          <p:spTgt spid="11"/>
                                        </p:tgtEl>
                                      </p:cBhvr>
                                    </p:animEffect>
                                    <p:anim calcmode="lin" valueType="num">
                                      <p:cBhvr>
                                        <p:cTn id="46" dur="1200" decel="100000" fill="hold"/>
                                        <p:tgtEl>
                                          <p:spTgt spid="11"/>
                                        </p:tgtEl>
                                        <p:attrNameLst>
                                          <p:attrName>style.rotation</p:attrName>
                                        </p:attrNameLst>
                                      </p:cBhvr>
                                      <p:tavLst>
                                        <p:tav tm="0">
                                          <p:val>
                                            <p:fltVal val="-90"/>
                                          </p:val>
                                        </p:tav>
                                        <p:tav tm="100000">
                                          <p:val>
                                            <p:fltVal val="0"/>
                                          </p:val>
                                        </p:tav>
                                      </p:tavLst>
                                    </p:anim>
                                    <p:anim calcmode="lin" valueType="num">
                                      <p:cBhvr>
                                        <p:cTn id="47" dur="1200" decel="100000" fill="hold"/>
                                        <p:tgtEl>
                                          <p:spTgt spid="11"/>
                                        </p:tgtEl>
                                        <p:attrNameLst>
                                          <p:attrName>ppt_x</p:attrName>
                                        </p:attrNameLst>
                                      </p:cBhvr>
                                      <p:tavLst>
                                        <p:tav tm="0">
                                          <p:val>
                                            <p:strVal val="#ppt_x+0.4"/>
                                          </p:val>
                                        </p:tav>
                                        <p:tav tm="100000">
                                          <p:val>
                                            <p:strVal val="#ppt_x-0.05"/>
                                          </p:val>
                                        </p:tav>
                                      </p:tavLst>
                                    </p:anim>
                                    <p:anim calcmode="lin" valueType="num">
                                      <p:cBhvr>
                                        <p:cTn id="48" dur="1200" decel="100000" fill="hold"/>
                                        <p:tgtEl>
                                          <p:spTgt spid="11"/>
                                        </p:tgtEl>
                                        <p:attrNameLst>
                                          <p:attrName>ppt_y</p:attrName>
                                        </p:attrNameLst>
                                      </p:cBhvr>
                                      <p:tavLst>
                                        <p:tav tm="0">
                                          <p:val>
                                            <p:strVal val="#ppt_y-0.4"/>
                                          </p:val>
                                        </p:tav>
                                        <p:tav tm="100000">
                                          <p:val>
                                            <p:strVal val="#ppt_y+0.1"/>
                                          </p:val>
                                        </p:tav>
                                      </p:tavLst>
                                    </p:anim>
                                    <p:anim calcmode="lin" valueType="num">
                                      <p:cBhvr>
                                        <p:cTn id="49" dur="300" accel="100000" fill="hold">
                                          <p:stCondLst>
                                            <p:cond delay="1200"/>
                                          </p:stCondLst>
                                        </p:cTn>
                                        <p:tgtEl>
                                          <p:spTgt spid="11"/>
                                        </p:tgtEl>
                                        <p:attrNameLst>
                                          <p:attrName>ppt_x</p:attrName>
                                        </p:attrNameLst>
                                      </p:cBhvr>
                                      <p:tavLst>
                                        <p:tav tm="0">
                                          <p:val>
                                            <p:strVal val="#ppt_x-0.05"/>
                                          </p:val>
                                        </p:tav>
                                        <p:tav tm="100000">
                                          <p:val>
                                            <p:strVal val="#ppt_x"/>
                                          </p:val>
                                        </p:tav>
                                      </p:tavLst>
                                    </p:anim>
                                    <p:anim calcmode="lin" valueType="num">
                                      <p:cBhvr>
                                        <p:cTn id="50" dur="300" accel="100000" fill="hold">
                                          <p:stCondLst>
                                            <p:cond delay="1200"/>
                                          </p:stCondLst>
                                        </p:cTn>
                                        <p:tgtEl>
                                          <p:spTgt spid="11"/>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200" decel="100000"/>
                                        <p:tgtEl>
                                          <p:spTgt spid="7"/>
                                        </p:tgtEl>
                                      </p:cBhvr>
                                    </p:animEffect>
                                    <p:anim calcmode="lin" valueType="num">
                                      <p:cBhvr>
                                        <p:cTn id="54" dur="1200" decel="100000" fill="hold"/>
                                        <p:tgtEl>
                                          <p:spTgt spid="7"/>
                                        </p:tgtEl>
                                        <p:attrNameLst>
                                          <p:attrName>style.rotation</p:attrName>
                                        </p:attrNameLst>
                                      </p:cBhvr>
                                      <p:tavLst>
                                        <p:tav tm="0">
                                          <p:val>
                                            <p:fltVal val="-90"/>
                                          </p:val>
                                        </p:tav>
                                        <p:tav tm="100000">
                                          <p:val>
                                            <p:fltVal val="0"/>
                                          </p:val>
                                        </p:tav>
                                      </p:tavLst>
                                    </p:anim>
                                    <p:anim calcmode="lin" valueType="num">
                                      <p:cBhvr>
                                        <p:cTn id="55" dur="1200" decel="100000" fill="hold"/>
                                        <p:tgtEl>
                                          <p:spTgt spid="7"/>
                                        </p:tgtEl>
                                        <p:attrNameLst>
                                          <p:attrName>ppt_x</p:attrName>
                                        </p:attrNameLst>
                                      </p:cBhvr>
                                      <p:tavLst>
                                        <p:tav tm="0">
                                          <p:val>
                                            <p:strVal val="#ppt_x+0.4"/>
                                          </p:val>
                                        </p:tav>
                                        <p:tav tm="100000">
                                          <p:val>
                                            <p:strVal val="#ppt_x-0.05"/>
                                          </p:val>
                                        </p:tav>
                                      </p:tavLst>
                                    </p:anim>
                                    <p:anim calcmode="lin" valueType="num">
                                      <p:cBhvr>
                                        <p:cTn id="56" dur="1200" decel="100000" fill="hold"/>
                                        <p:tgtEl>
                                          <p:spTgt spid="7"/>
                                        </p:tgtEl>
                                        <p:attrNameLst>
                                          <p:attrName>ppt_y</p:attrName>
                                        </p:attrNameLst>
                                      </p:cBhvr>
                                      <p:tavLst>
                                        <p:tav tm="0">
                                          <p:val>
                                            <p:strVal val="#ppt_y-0.4"/>
                                          </p:val>
                                        </p:tav>
                                        <p:tav tm="100000">
                                          <p:val>
                                            <p:strVal val="#ppt_y+0.1"/>
                                          </p:val>
                                        </p:tav>
                                      </p:tavLst>
                                    </p:anim>
                                    <p:anim calcmode="lin" valueType="num">
                                      <p:cBhvr>
                                        <p:cTn id="57" dur="300" accel="100000" fill="hold">
                                          <p:stCondLst>
                                            <p:cond delay="1200"/>
                                          </p:stCondLst>
                                        </p:cTn>
                                        <p:tgtEl>
                                          <p:spTgt spid="7"/>
                                        </p:tgtEl>
                                        <p:attrNameLst>
                                          <p:attrName>ppt_x</p:attrName>
                                        </p:attrNameLst>
                                      </p:cBhvr>
                                      <p:tavLst>
                                        <p:tav tm="0">
                                          <p:val>
                                            <p:strVal val="#ppt_x-0.05"/>
                                          </p:val>
                                        </p:tav>
                                        <p:tav tm="100000">
                                          <p:val>
                                            <p:strVal val="#ppt_x"/>
                                          </p:val>
                                        </p:tav>
                                      </p:tavLst>
                                    </p:anim>
                                    <p:anim calcmode="lin" valueType="num">
                                      <p:cBhvr>
                                        <p:cTn id="58" dur="300" accel="100000" fill="hold">
                                          <p:stCondLst>
                                            <p:cond delay="1200"/>
                                          </p:stCondLst>
                                        </p:cTn>
                                        <p:tgtEl>
                                          <p:spTgt spid="7"/>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200" decel="100000"/>
                                        <p:tgtEl>
                                          <p:spTgt spid="8"/>
                                        </p:tgtEl>
                                      </p:cBhvr>
                                    </p:animEffect>
                                    <p:anim calcmode="lin" valueType="num">
                                      <p:cBhvr>
                                        <p:cTn id="62" dur="1200" decel="100000" fill="hold"/>
                                        <p:tgtEl>
                                          <p:spTgt spid="8"/>
                                        </p:tgtEl>
                                        <p:attrNameLst>
                                          <p:attrName>style.rotation</p:attrName>
                                        </p:attrNameLst>
                                      </p:cBhvr>
                                      <p:tavLst>
                                        <p:tav tm="0">
                                          <p:val>
                                            <p:fltVal val="-90"/>
                                          </p:val>
                                        </p:tav>
                                        <p:tav tm="100000">
                                          <p:val>
                                            <p:fltVal val="0"/>
                                          </p:val>
                                        </p:tav>
                                      </p:tavLst>
                                    </p:anim>
                                    <p:anim calcmode="lin" valueType="num">
                                      <p:cBhvr>
                                        <p:cTn id="63" dur="1200" decel="100000" fill="hold"/>
                                        <p:tgtEl>
                                          <p:spTgt spid="8"/>
                                        </p:tgtEl>
                                        <p:attrNameLst>
                                          <p:attrName>ppt_x</p:attrName>
                                        </p:attrNameLst>
                                      </p:cBhvr>
                                      <p:tavLst>
                                        <p:tav tm="0">
                                          <p:val>
                                            <p:strVal val="#ppt_x+0.4"/>
                                          </p:val>
                                        </p:tav>
                                        <p:tav tm="100000">
                                          <p:val>
                                            <p:strVal val="#ppt_x-0.05"/>
                                          </p:val>
                                        </p:tav>
                                      </p:tavLst>
                                    </p:anim>
                                    <p:anim calcmode="lin" valueType="num">
                                      <p:cBhvr>
                                        <p:cTn id="64" dur="1200" decel="100000" fill="hold"/>
                                        <p:tgtEl>
                                          <p:spTgt spid="8"/>
                                        </p:tgtEl>
                                        <p:attrNameLst>
                                          <p:attrName>ppt_y</p:attrName>
                                        </p:attrNameLst>
                                      </p:cBhvr>
                                      <p:tavLst>
                                        <p:tav tm="0">
                                          <p:val>
                                            <p:strVal val="#ppt_y-0.4"/>
                                          </p:val>
                                        </p:tav>
                                        <p:tav tm="100000">
                                          <p:val>
                                            <p:strVal val="#ppt_y+0.1"/>
                                          </p:val>
                                        </p:tav>
                                      </p:tavLst>
                                    </p:anim>
                                    <p:anim calcmode="lin" valueType="num">
                                      <p:cBhvr>
                                        <p:cTn id="65" dur="300" accel="100000" fill="hold">
                                          <p:stCondLst>
                                            <p:cond delay="1200"/>
                                          </p:stCondLst>
                                        </p:cTn>
                                        <p:tgtEl>
                                          <p:spTgt spid="8"/>
                                        </p:tgtEl>
                                        <p:attrNameLst>
                                          <p:attrName>ppt_x</p:attrName>
                                        </p:attrNameLst>
                                      </p:cBhvr>
                                      <p:tavLst>
                                        <p:tav tm="0">
                                          <p:val>
                                            <p:strVal val="#ppt_x-0.05"/>
                                          </p:val>
                                        </p:tav>
                                        <p:tav tm="100000">
                                          <p:val>
                                            <p:strVal val="#ppt_x"/>
                                          </p:val>
                                        </p:tav>
                                      </p:tavLst>
                                    </p:anim>
                                    <p:anim calcmode="lin" valueType="num">
                                      <p:cBhvr>
                                        <p:cTn id="66" dur="300" accel="100000" fill="hold">
                                          <p:stCondLst>
                                            <p:cond delay="12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B5B9EB-6F55-4A69-A5DF-3A2CA5575BD1}"/>
              </a:ext>
            </a:extLst>
          </p:cNvPr>
          <p:cNvSpPr/>
          <p:nvPr/>
        </p:nvSpPr>
        <p:spPr>
          <a:xfrm>
            <a:off x="-9021330" y="221762"/>
            <a:ext cx="90213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rephrase in your own words Micah’s question in verse 7? </a:t>
            </a:r>
          </a:p>
        </p:txBody>
      </p:sp>
      <p:sp>
        <p:nvSpPr>
          <p:cNvPr id="7" name="Rectángulo 6">
            <a:extLst>
              <a:ext uri="{FF2B5EF4-FFF2-40B4-BE49-F238E27FC236}">
                <a16:creationId xmlns:a16="http://schemas.microsoft.com/office/drawing/2014/main" id="{5F90E7EB-7CF0-4AFD-9D95-763D2306A89B}"/>
              </a:ext>
            </a:extLst>
          </p:cNvPr>
          <p:cNvSpPr/>
          <p:nvPr/>
        </p:nvSpPr>
        <p:spPr>
          <a:xfrm>
            <a:off x="997312" y="3230928"/>
            <a:ext cx="96441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“do justly”? To “love mercy”? To “walk humbly with … God”? </a:t>
            </a:r>
          </a:p>
        </p:txBody>
      </p:sp>
      <p:sp>
        <p:nvSpPr>
          <p:cNvPr id="15" name="Rectángulo 14">
            <a:extLst>
              <a:ext uri="{FF2B5EF4-FFF2-40B4-BE49-F238E27FC236}">
                <a16:creationId xmlns:a16="http://schemas.microsoft.com/office/drawing/2014/main" id="{A0AE47F0-65F0-4C2A-ABF2-C9647EB4B07B}"/>
              </a:ext>
            </a:extLst>
          </p:cNvPr>
          <p:cNvSpPr/>
          <p:nvPr/>
        </p:nvSpPr>
        <p:spPr>
          <a:xfrm>
            <a:off x="918951" y="3772858"/>
            <a:ext cx="2802182"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D678529D-214A-4931-A334-D03EB6DC3C78}"/>
              </a:ext>
            </a:extLst>
          </p:cNvPr>
          <p:cNvSpPr/>
          <p:nvPr/>
        </p:nvSpPr>
        <p:spPr>
          <a:xfrm>
            <a:off x="865181" y="805187"/>
            <a:ext cx="1651749" cy="57239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E99C2E71-1A71-4861-A326-8883F5E6E144}"/>
              </a:ext>
            </a:extLst>
          </p:cNvPr>
          <p:cNvSpPr/>
          <p:nvPr/>
        </p:nvSpPr>
        <p:spPr>
          <a:xfrm>
            <a:off x="918951" y="4128693"/>
            <a:ext cx="10079196" cy="111757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D398191-3E8C-42C4-A73C-5D3B5D8E6C28}"/>
              </a:ext>
            </a:extLst>
          </p:cNvPr>
          <p:cNvSpPr/>
          <p:nvPr/>
        </p:nvSpPr>
        <p:spPr>
          <a:xfrm>
            <a:off x="853842" y="1152939"/>
            <a:ext cx="10079196" cy="117242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1F5FDFCC-8592-4964-9CA2-E9289895508E}"/>
              </a:ext>
            </a:extLst>
          </p:cNvPr>
          <p:cNvSpPr/>
          <p:nvPr/>
        </p:nvSpPr>
        <p:spPr>
          <a:xfrm>
            <a:off x="997314" y="783607"/>
            <a:ext cx="14414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Micah 6:7-8</a:t>
            </a:r>
          </a:p>
        </p:txBody>
      </p:sp>
      <p:sp>
        <p:nvSpPr>
          <p:cNvPr id="4" name="Rectángulo 3">
            <a:extLst>
              <a:ext uri="{FF2B5EF4-FFF2-40B4-BE49-F238E27FC236}">
                <a16:creationId xmlns:a16="http://schemas.microsoft.com/office/drawing/2014/main" id="{D9921074-A120-43F5-A225-2A375E30A1B1}"/>
              </a:ext>
            </a:extLst>
          </p:cNvPr>
          <p:cNvSpPr/>
          <p:nvPr/>
        </p:nvSpPr>
        <p:spPr>
          <a:xfrm>
            <a:off x="997313" y="1152939"/>
            <a:ext cx="992247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Will the Lord be pleased with thousands of rams, or with ten thousands of rivers of oil? shall I give my firstborn for my transgression, the fruit of my body for the sin of my soul?</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He hath shewed thee, O man, what is good; and what doth the Lord require of thee, but to do justly, and to love mercy, and to walk humbly with thy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E4DB0CE-E558-42AE-A44F-6D1F2551A942}"/>
              </a:ext>
            </a:extLst>
          </p:cNvPr>
          <p:cNvSpPr/>
          <p:nvPr/>
        </p:nvSpPr>
        <p:spPr>
          <a:xfrm>
            <a:off x="997313" y="2792098"/>
            <a:ext cx="6378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require of us in our worship of Him?</a:t>
            </a:r>
          </a:p>
        </p:txBody>
      </p:sp>
      <p:sp>
        <p:nvSpPr>
          <p:cNvPr id="8" name="Rectángulo 7">
            <a:extLst>
              <a:ext uri="{FF2B5EF4-FFF2-40B4-BE49-F238E27FC236}">
                <a16:creationId xmlns:a16="http://schemas.microsoft.com/office/drawing/2014/main" id="{0C145827-154B-497A-B7B3-99D3935E5D7C}"/>
              </a:ext>
            </a:extLst>
          </p:cNvPr>
          <p:cNvSpPr/>
          <p:nvPr/>
        </p:nvSpPr>
        <p:spPr>
          <a:xfrm>
            <a:off x="1022960" y="3738162"/>
            <a:ext cx="272382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Deuteronomy 10:12-13.</a:t>
            </a:r>
          </a:p>
        </p:txBody>
      </p:sp>
      <p:sp>
        <p:nvSpPr>
          <p:cNvPr id="9" name="Rectángulo 8">
            <a:extLst>
              <a:ext uri="{FF2B5EF4-FFF2-40B4-BE49-F238E27FC236}">
                <a16:creationId xmlns:a16="http://schemas.microsoft.com/office/drawing/2014/main" id="{53EF963D-1B58-4981-AA4C-96B433D5B83F}"/>
              </a:ext>
            </a:extLst>
          </p:cNvPr>
          <p:cNvSpPr/>
          <p:nvPr/>
        </p:nvSpPr>
        <p:spPr>
          <a:xfrm>
            <a:off x="997311" y="4107494"/>
            <a:ext cx="9922477"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 And now, Israel, what doth the Lord thy God require of thee, but to fear the Lord thy God, to walk in all his ways, and to love him, and to serve the Lord thy God with all thy heart and with all thy soul,</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To keep the commandments of the Lord, and his statutes, which I command thee this day for thy good?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BA442EC1-8EA2-4032-809D-2DFCB7646F1A}"/>
              </a:ext>
            </a:extLst>
          </p:cNvPr>
          <p:cNvSpPr/>
          <p:nvPr/>
        </p:nvSpPr>
        <p:spPr>
          <a:xfrm>
            <a:off x="1022959" y="5307823"/>
            <a:ext cx="74716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require of us as we worship and serve Him?</a:t>
            </a:r>
          </a:p>
        </p:txBody>
      </p:sp>
      <p:sp>
        <p:nvSpPr>
          <p:cNvPr id="11" name="Rectángulo 10">
            <a:extLst>
              <a:ext uri="{FF2B5EF4-FFF2-40B4-BE49-F238E27FC236}">
                <a16:creationId xmlns:a16="http://schemas.microsoft.com/office/drawing/2014/main" id="{D0CE763E-BEB7-40CE-92E1-5088A67012C9}"/>
              </a:ext>
            </a:extLst>
          </p:cNvPr>
          <p:cNvSpPr/>
          <p:nvPr/>
        </p:nvSpPr>
        <p:spPr>
          <a:xfrm>
            <a:off x="1022958" y="5705061"/>
            <a:ext cx="9896829"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desire to come unto the Lord and worship Him, then we must love and serve Him with all our hearts.</a:t>
            </a:r>
          </a:p>
        </p:txBody>
      </p:sp>
    </p:spTree>
    <p:extLst>
      <p:ext uri="{BB962C8B-B14F-4D97-AF65-F5344CB8AC3E}">
        <p14:creationId xmlns:p14="http://schemas.microsoft.com/office/powerpoint/2010/main" val="658574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grpId="0" nodeType="clickEffect">
                                  <p:stCondLst>
                                    <p:cond delay="0"/>
                                  </p:stCondLst>
                                  <p:childTnLst>
                                    <p:animMotion origin="layout" path="M 0.07252 0.32106 C 0.04531 0.31366 0.01406 0.30648 0.00065 0.29768 C -0.01315 0.2875 -0.01992 0.27593 -0.02696 0.26435 C -0.03373 0.25278 -0.02696 0.24259 -0.01992 0.23194 C -0.01315 0.22222 -0.00287 0.21134 0.02122 0.20255 C 0.04179 0.19352 0.07617 0.18611 0.11354 0.18079 C 0.14791 0.17546 0.18906 0.17176 0.23008 0.16991 C 0.27122 0.16875 0.31263 0.16875 0.35026 0.16991 C 0.39101 0.17176 0.42851 0.17616 0.45976 0.18333 C 0.4901 0.18981 0.51745 0.19792 0.53164 0.20787 C 0.54909 0.21667 0.55534 0.22917 0.55534 0.23935 C 0.55924 0.24884 0.55534 0.26088 0.53789 0.27037 C 0.52135 0.2794 0.4901 0.2868 0.44961 0.29028 C 0.40846 0.29282 0.36719 0.28958 0.33997 0.28333 C 0.31588 0.27685 0.29896 0.26713 0.29531 0.25555 C 0.29531 0.24352 0.29896 0.2331 0.31588 0.22384 C 0.33333 0.21481 0.32969 0.21319 0.39818 0.20139 C 0.45976 0.18889 0.52135 0.19236 0.55924 0.19143 C 0.59648 0.19143 0.62773 0.19514 0.66562 0.19861 C 0.70664 0.20324 0.74101 0.21134 0.76471 0.21875 C 0.7888 0.22569 0.79909 0.23449 0.81289 0.24884 C 0.82331 0.26343 0.82331 0.27037 0.82331 0.28148 C 0.82331 0.29213 0.82331 0.30301 0.82331 0.31366 " pathEditMode="relative" rAng="0" ptsTypes="AAAAAAAAAAAAAAAAAAAAAAA">
                                      <p:cBhvr>
                                        <p:cTn id="6" dur="2000" fill="hold"/>
                                        <p:tgtEl>
                                          <p:spTgt spid="5"/>
                                        </p:tgtEl>
                                        <p:attrNameLst>
                                          <p:attrName>ppt_x</p:attrName>
                                          <p:attrName>ppt_y</p:attrName>
                                        </p:attrNameLst>
                                      </p:cBhvr>
                                      <p:rCtr x="32422" y="-7616"/>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heckerboard(across)">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5" fill="hold" grpId="0"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randombar(vertical)">
                                      <p:cBhvr>
                                        <p:cTn id="53"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animBg="1"/>
      <p:bldP spid="13" grpId="0" animBg="1"/>
      <p:bldP spid="6" grpId="0"/>
      <p:bldP spid="8" grpId="0"/>
      <p:bldP spid="9" grpId="0"/>
      <p:bldP spid="10"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211B70A-D7F6-4C8E-ADB3-84710152DD35}"/>
              </a:ext>
            </a:extLst>
          </p:cNvPr>
          <p:cNvSpPr/>
          <p:nvPr/>
        </p:nvSpPr>
        <p:spPr>
          <a:xfrm>
            <a:off x="954155" y="3435437"/>
            <a:ext cx="1762027" cy="77117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19BDFAA-9494-46FA-879F-535B1EB58091}"/>
              </a:ext>
            </a:extLst>
          </p:cNvPr>
          <p:cNvSpPr/>
          <p:nvPr/>
        </p:nvSpPr>
        <p:spPr>
          <a:xfrm>
            <a:off x="954155" y="3852174"/>
            <a:ext cx="10079196" cy="1600192"/>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a:solidFill>
                <a:schemeClr val="bg1"/>
              </a:solidFill>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50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153</a:t>
            </a:r>
          </a:p>
        </p:txBody>
      </p:sp>
      <p:sp>
        <p:nvSpPr>
          <p:cNvPr id="2" name="Rectángulo 1">
            <a:extLst>
              <a:ext uri="{FF2B5EF4-FFF2-40B4-BE49-F238E27FC236}">
                <a16:creationId xmlns:a16="http://schemas.microsoft.com/office/drawing/2014/main" id="{113E3833-FD77-4195-A53D-6DA69D3D866E}"/>
              </a:ext>
            </a:extLst>
          </p:cNvPr>
          <p:cNvSpPr/>
          <p:nvPr/>
        </p:nvSpPr>
        <p:spPr>
          <a:xfrm>
            <a:off x="954156" y="886744"/>
            <a:ext cx="98993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principle identified in Micah 6:6-8 help us understand what our motive should be as we participate in the activities listed on the board?</a:t>
            </a:r>
          </a:p>
        </p:txBody>
      </p:sp>
      <p:sp>
        <p:nvSpPr>
          <p:cNvPr id="4" name="Rectángulo 3">
            <a:extLst>
              <a:ext uri="{FF2B5EF4-FFF2-40B4-BE49-F238E27FC236}">
                <a16:creationId xmlns:a16="http://schemas.microsoft.com/office/drawing/2014/main" id="{B6F5D55A-D314-4972-AAA8-C7346ED50E05}"/>
              </a:ext>
            </a:extLst>
          </p:cNvPr>
          <p:cNvSpPr/>
          <p:nvPr/>
        </p:nvSpPr>
        <p:spPr>
          <a:xfrm>
            <a:off x="954155" y="1765146"/>
            <a:ext cx="7440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we perform these acts of worship with all our hearts?</a:t>
            </a:r>
          </a:p>
        </p:txBody>
      </p:sp>
      <p:sp>
        <p:nvSpPr>
          <p:cNvPr id="5" name="Rectángulo 4">
            <a:extLst>
              <a:ext uri="{FF2B5EF4-FFF2-40B4-BE49-F238E27FC236}">
                <a16:creationId xmlns:a16="http://schemas.microsoft.com/office/drawing/2014/main" id="{91223467-23C2-43CE-B9CF-EC242F48C5BA}"/>
              </a:ext>
            </a:extLst>
          </p:cNvPr>
          <p:cNvSpPr/>
          <p:nvPr/>
        </p:nvSpPr>
        <p:spPr>
          <a:xfrm>
            <a:off x="954155" y="2440068"/>
            <a:ext cx="98993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 has it made in your life when you have offered the Lord your time, obedience, and worship out of love for Him?</a:t>
            </a:r>
          </a:p>
        </p:txBody>
      </p:sp>
      <p:sp>
        <p:nvSpPr>
          <p:cNvPr id="6" name="Rectángulo 5">
            <a:extLst>
              <a:ext uri="{FF2B5EF4-FFF2-40B4-BE49-F238E27FC236}">
                <a16:creationId xmlns:a16="http://schemas.microsoft.com/office/drawing/2014/main" id="{A2C5F022-1BF6-4660-9E49-C0D1F3622ACB}"/>
              </a:ext>
            </a:extLst>
          </p:cNvPr>
          <p:cNvSpPr/>
          <p:nvPr/>
        </p:nvSpPr>
        <p:spPr>
          <a:xfrm>
            <a:off x="1069716" y="3429000"/>
            <a:ext cx="14414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Micah 6:6-8</a:t>
            </a:r>
          </a:p>
        </p:txBody>
      </p:sp>
      <p:sp>
        <p:nvSpPr>
          <p:cNvPr id="7" name="Rectángulo 6">
            <a:extLst>
              <a:ext uri="{FF2B5EF4-FFF2-40B4-BE49-F238E27FC236}">
                <a16:creationId xmlns:a16="http://schemas.microsoft.com/office/drawing/2014/main" id="{D1356F84-EE7E-4F39-A8CB-D7AE0608C6FF}"/>
              </a:ext>
            </a:extLst>
          </p:cNvPr>
          <p:cNvSpPr/>
          <p:nvPr/>
        </p:nvSpPr>
        <p:spPr>
          <a:xfrm>
            <a:off x="1044067" y="3800428"/>
            <a:ext cx="9899373"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 Wherewith shall I come before the Lord, and bow myself before the high God? shall I come before him with burnt offerings, with calves of a year old?</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Will the Lord be pleased with thousands of rams, or with ten thousands of rivers of oil? shall I give my firstborn for my transgression, the fruit of my body for the sin of my soul?</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He hath shewed thee, O man, what is good; and what doth the Lord require of thee, but to do justly, and to love mercy, and to walk humbly with thy God?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348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125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750" decel="50000" fill="hold">
                                          <p:stCondLst>
                                            <p:cond delay="0"/>
                                          </p:stCondLst>
                                        </p:cTn>
                                        <p:tgtEl>
                                          <p:spTgt spid="9"/>
                                        </p:tgtEl>
                                        <p:attrNameLst>
                                          <p:attrName>ppt_x</p:attrName>
                                          <p:attrName>ppt_y</p:attrName>
                                        </p:attrNameLst>
                                      </p:cBhvr>
                                    </p:animMotion>
                                    <p:animEffect transition="in" filter="fade">
                                      <p:cBhvr>
                                        <p:cTn id="37" dur="1750"/>
                                        <p:tgtEl>
                                          <p:spTgt spid="9"/>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Scale>
                                      <p:cBhvr>
                                        <p:cTn id="40" dur="1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750" decel="50000" fill="hold">
                                          <p:stCondLst>
                                            <p:cond delay="0"/>
                                          </p:stCondLst>
                                        </p:cTn>
                                        <p:tgtEl>
                                          <p:spTgt spid="8"/>
                                        </p:tgtEl>
                                        <p:attrNameLst>
                                          <p:attrName>ppt_x</p:attrName>
                                          <p:attrName>ppt_y</p:attrName>
                                        </p:attrNameLst>
                                      </p:cBhvr>
                                    </p:animMotion>
                                    <p:animEffect transition="in" filter="fade">
                                      <p:cBhvr>
                                        <p:cTn id="42" dur="1750"/>
                                        <p:tgtEl>
                                          <p:spTgt spid="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1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750" decel="50000" fill="hold">
                                          <p:stCondLst>
                                            <p:cond delay="0"/>
                                          </p:stCondLst>
                                        </p:cTn>
                                        <p:tgtEl>
                                          <p:spTgt spid="6"/>
                                        </p:tgtEl>
                                        <p:attrNameLst>
                                          <p:attrName>ppt_x</p:attrName>
                                          <p:attrName>ppt_y</p:attrName>
                                        </p:attrNameLst>
                                      </p:cBhvr>
                                    </p:animMotion>
                                    <p:animEffect transition="in" filter="fade">
                                      <p:cBhvr>
                                        <p:cTn id="47" dur="1750"/>
                                        <p:tgtEl>
                                          <p:spTgt spid="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Scale>
                                      <p:cBhvr>
                                        <p:cTn id="50" dur="175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750" decel="50000" fill="hold">
                                          <p:stCondLst>
                                            <p:cond delay="0"/>
                                          </p:stCondLst>
                                        </p:cTn>
                                        <p:tgtEl>
                                          <p:spTgt spid="7"/>
                                        </p:tgtEl>
                                        <p:attrNameLst>
                                          <p:attrName>ppt_x</p:attrName>
                                          <p:attrName>ppt_y</p:attrName>
                                        </p:attrNameLst>
                                      </p:cBhvr>
                                    </p:animMotion>
                                    <p:animEffect transition="in" filter="fade">
                                      <p:cBhvr>
                                        <p:cTn id="5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406</Words>
  <Application>Microsoft Office PowerPoint</Application>
  <PresentationFormat>Panorámica</PresentationFormat>
  <Paragraphs>69</Paragraphs>
  <Slides>11</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Arial</vt:lpstr>
      <vt:lpstr>Arial Rounded MT Bold</vt:lpstr>
      <vt:lpstr>Bahnschrift Condensed</vt:lpstr>
      <vt:lpstr>Bahnschrift SemiLight Condensed</vt:lpstr>
      <vt:lpstr>Calibri</vt:lpstr>
      <vt:lpstr>Century Gothic</vt:lpstr>
      <vt:lpstr>McKayldsLat-Regular</vt:lpstr>
      <vt:lpstr>Rockwell</vt:lpstr>
      <vt:lpstr>Tahoma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5286</cp:revision>
  <dcterms:created xsi:type="dcterms:W3CDTF">2018-08-29T04:26:39Z</dcterms:created>
  <dcterms:modified xsi:type="dcterms:W3CDTF">2019-06-19T03:02:31Z</dcterms:modified>
</cp:coreProperties>
</file>