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411" r:id="rId3"/>
    <p:sldId id="412" r:id="rId4"/>
    <p:sldId id="413" r:id="rId5"/>
    <p:sldId id="414" r:id="rId6"/>
    <p:sldId id="415" r:id="rId7"/>
    <p:sldId id="416" r:id="rId8"/>
    <p:sldId id="417" r:id="rId9"/>
    <p:sldId id="418" r:id="rId10"/>
    <p:sldId id="419" r:id="rId11"/>
    <p:sldId id="420" r:id="rId12"/>
    <p:sldId id="421" r:id="rId13"/>
    <p:sldId id="422" r:id="rId14"/>
    <p:sldId id="42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6F0F"/>
    <a:srgbClr val="FFD757"/>
    <a:srgbClr val="6F7CBF"/>
    <a:srgbClr val="B9DF63"/>
    <a:srgbClr val="E97159"/>
    <a:srgbClr val="D6E513"/>
    <a:srgbClr val="6372DF"/>
    <a:srgbClr val="FF6600"/>
    <a:srgbClr val="59C7E9"/>
    <a:srgbClr val="D88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s.wikipedia.org/wiki/Invierno"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x2Ns55RbYy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rgbClr val="4D6F0F"/>
                </a:solidFill>
                <a:effectLst>
                  <a:outerShdw blurRad="38100" dist="38100" dir="2700000" algn="tl">
                    <a:srgbClr val="000000">
                      <a:alpha val="43137"/>
                    </a:srgbClr>
                  </a:outerShdw>
                </a:effectLst>
                <a:latin typeface="Bahnschrift Condensed" panose="020B0502040204020203"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72A7394-49C4-4A41-9B03-2CD40499AF7B}"/>
              </a:ext>
            </a:extLst>
          </p:cNvPr>
          <p:cNvSpPr/>
          <p:nvPr/>
        </p:nvSpPr>
        <p:spPr>
          <a:xfrm>
            <a:off x="1113179" y="2188694"/>
            <a:ext cx="1633781"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BCC49533-3A9A-445E-9EF2-5D2251D0DD49}"/>
              </a:ext>
            </a:extLst>
          </p:cNvPr>
          <p:cNvSpPr/>
          <p:nvPr/>
        </p:nvSpPr>
        <p:spPr>
          <a:xfrm>
            <a:off x="1113180" y="2532965"/>
            <a:ext cx="9780105" cy="646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527B0A89-36CE-44D6-B493-AA60F9C4F5D8}"/>
              </a:ext>
            </a:extLst>
          </p:cNvPr>
          <p:cNvSpPr/>
          <p:nvPr/>
        </p:nvSpPr>
        <p:spPr>
          <a:xfrm>
            <a:off x="1113182" y="958983"/>
            <a:ext cx="72356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Have you ever used one of these objects to help save someone?</a:t>
            </a:r>
          </a:p>
        </p:txBody>
      </p:sp>
      <p:sp>
        <p:nvSpPr>
          <p:cNvPr id="4" name="Rectángulo 3">
            <a:extLst>
              <a:ext uri="{FF2B5EF4-FFF2-40B4-BE49-F238E27FC236}">
                <a16:creationId xmlns:a16="http://schemas.microsoft.com/office/drawing/2014/main" id="{EE21F8B0-7B61-4C02-85C8-4FE546CC6459}"/>
              </a:ext>
            </a:extLst>
          </p:cNvPr>
          <p:cNvSpPr/>
          <p:nvPr/>
        </p:nvSpPr>
        <p:spPr>
          <a:xfrm>
            <a:off x="13262458" y="1440098"/>
            <a:ext cx="6391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Has anyone ever used one of these objects to save you?</a:t>
            </a:r>
          </a:p>
        </p:txBody>
      </p:sp>
      <p:sp>
        <p:nvSpPr>
          <p:cNvPr id="5" name="Rectángulo 4">
            <a:extLst>
              <a:ext uri="{FF2B5EF4-FFF2-40B4-BE49-F238E27FC236}">
                <a16:creationId xmlns:a16="http://schemas.microsoft.com/office/drawing/2014/main" id="{FF9AC4CD-92CA-49CF-AC70-B070FA7B3C7E}"/>
              </a:ext>
            </a:extLst>
          </p:cNvPr>
          <p:cNvSpPr/>
          <p:nvPr/>
        </p:nvSpPr>
        <p:spPr>
          <a:xfrm>
            <a:off x="1113182" y="2163633"/>
            <a:ext cx="16337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Obadiah 1:17</a:t>
            </a:r>
          </a:p>
        </p:txBody>
      </p:sp>
      <p:sp>
        <p:nvSpPr>
          <p:cNvPr id="6" name="Rectángulo 5">
            <a:extLst>
              <a:ext uri="{FF2B5EF4-FFF2-40B4-BE49-F238E27FC236}">
                <a16:creationId xmlns:a16="http://schemas.microsoft.com/office/drawing/2014/main" id="{676CEE26-F986-40CD-8557-D237356871E3}"/>
              </a:ext>
            </a:extLst>
          </p:cNvPr>
          <p:cNvSpPr/>
          <p:nvPr/>
        </p:nvSpPr>
        <p:spPr>
          <a:xfrm>
            <a:off x="1113181" y="2532965"/>
            <a:ext cx="978010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But upon mount Zion shall be deliverance, and there shall be holiness; and the house of Jacob shall possess their possessions.</a:t>
            </a:r>
          </a:p>
        </p:txBody>
      </p:sp>
      <p:sp>
        <p:nvSpPr>
          <p:cNvPr id="7" name="Rectángulo 6">
            <a:extLst>
              <a:ext uri="{FF2B5EF4-FFF2-40B4-BE49-F238E27FC236}">
                <a16:creationId xmlns:a16="http://schemas.microsoft.com/office/drawing/2014/main" id="{CE6D97F7-6DD0-40D2-8FA1-0DFF06511D2E}"/>
              </a:ext>
            </a:extLst>
          </p:cNvPr>
          <p:cNvSpPr/>
          <p:nvPr/>
        </p:nvSpPr>
        <p:spPr>
          <a:xfrm>
            <a:off x="1113181" y="3310666"/>
            <a:ext cx="69429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Obadiah prophesy would happen upon Mount Zion?</a:t>
            </a:r>
          </a:p>
        </p:txBody>
      </p:sp>
    </p:spTree>
    <p:extLst>
      <p:ext uri="{BB962C8B-B14F-4D97-AF65-F5344CB8AC3E}">
        <p14:creationId xmlns:p14="http://schemas.microsoft.com/office/powerpoint/2010/main" val="210027006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grpId="0" nodeType="clickEffect">
                                  <p:stCondLst>
                                    <p:cond delay="0"/>
                                  </p:stCondLst>
                                  <p:childTnLst>
                                    <p:animMotion origin="layout" path="M -0.09362 -0.01482 C -0.06081 -0.00625 -0.02305 0.00231 -0.0069 0.01319 C 0.00977 0.02523 0.01784 0.03935 0.02643 0.05347 C 0.03451 0.06736 0.02643 0.07963 0.01784 0.09259 C 0.00977 0.10439 -0.0026 0.11759 -0.03177 0.12847 C -0.05638 0.13912 -0.09779 0.14791 -0.1431 0.15463 C -0.18451 0.16111 -0.23398 0.1655 -0.28346 0.16782 C -0.33294 0.16967 -0.38294 0.16967 -0.42826 0.16782 C -0.47773 0.1655 -0.52344 0.16018 -0.56055 0.15138 C -0.59766 0.14375 -0.63047 0.13402 -0.64727 0.12199 C -0.66823 0.11111 -0.6763 0.09606 -0.6763 0.08379 C -0.68047 0.07199 -0.6763 0.05763 -0.65534 0.04583 C -0.6349 0.03495 -0.59766 0.02615 -0.54818 0.02199 C -0.4987 0.01875 -0.4487 0.02291 -0.41576 0.03055 C -0.38672 0.03842 -0.36628 0.05023 -0.36198 0.06435 C -0.36198 0.07847 -0.36628 0.09143 -0.38672 0.10254 C -0.40781 0.11319 -0.40339 0.11527 -0.48633 0.12963 C -0.56055 0.1449 -0.6349 0.1405 -0.68047 0.14143 C -0.72578 0.14143 -0.76289 0.13726 -0.80859 0.1331 C -0.85807 0.12731 -0.89961 0.11759 -0.92799 0.10879 C -0.95716 0.10023 -0.96953 0.08935 -0.9862 0.07199 C -0.99844 0.05439 -0.99844 0.04583 -0.99844 0.03263 C -0.99844 0.01967 -0.99844 0.00671 -0.99844 -0.00625 " pathEditMode="relative" rAng="0" ptsTypes="AAAAAAAAAAAAAAAAAAAAAAA">
                                      <p:cBhvr>
                                        <p:cTn id="6" dur="2000" fill="hold"/>
                                        <p:tgtEl>
                                          <p:spTgt spid="4"/>
                                        </p:tgtEl>
                                        <p:attrNameLst>
                                          <p:attrName>ppt_x</p:attrName>
                                          <p:attrName>ppt_y</p:attrName>
                                        </p:attrNameLst>
                                      </p:cBhvr>
                                      <p:rCtr x="-39076" y="9190"/>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3"/>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3"/>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08B6577-16FF-49F9-A6D9-BA1E71C85EF9}"/>
              </a:ext>
            </a:extLst>
          </p:cNvPr>
          <p:cNvSpPr/>
          <p:nvPr/>
        </p:nvSpPr>
        <p:spPr>
          <a:xfrm>
            <a:off x="696525" y="1855415"/>
            <a:ext cx="1633781"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2335CDB9-EC8E-4EB7-949E-D2C2B3270961}"/>
              </a:ext>
            </a:extLst>
          </p:cNvPr>
          <p:cNvSpPr/>
          <p:nvPr/>
        </p:nvSpPr>
        <p:spPr>
          <a:xfrm>
            <a:off x="696525" y="2228671"/>
            <a:ext cx="3597179" cy="12003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02636EB8-ADAB-4F4C-B6A7-03F309E7E75A}"/>
              </a:ext>
            </a:extLst>
          </p:cNvPr>
          <p:cNvSpPr/>
          <p:nvPr/>
        </p:nvSpPr>
        <p:spPr>
          <a:xfrm>
            <a:off x="696525" y="2228671"/>
            <a:ext cx="3597179"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saviours shall come up on mount Zion to judge the mount of Esau; and the kingdom shall be the Lord’s.</a:t>
            </a:r>
          </a:p>
        </p:txBody>
      </p:sp>
      <p:sp>
        <p:nvSpPr>
          <p:cNvPr id="4" name="Rectángulo 3">
            <a:extLst>
              <a:ext uri="{FF2B5EF4-FFF2-40B4-BE49-F238E27FC236}">
                <a16:creationId xmlns:a16="http://schemas.microsoft.com/office/drawing/2014/main" id="{F30834F8-B9CA-4245-A2FE-D0DCD24EB175}"/>
              </a:ext>
            </a:extLst>
          </p:cNvPr>
          <p:cNvSpPr/>
          <p:nvPr/>
        </p:nvSpPr>
        <p:spPr>
          <a:xfrm>
            <a:off x="2765601" y="5287102"/>
            <a:ext cx="666079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 did Obadiah prophesy would come upon Mount Zion?</a:t>
            </a:r>
          </a:p>
        </p:txBody>
      </p:sp>
      <p:sp>
        <p:nvSpPr>
          <p:cNvPr id="5" name="Rectángulo 4">
            <a:extLst>
              <a:ext uri="{FF2B5EF4-FFF2-40B4-BE49-F238E27FC236}">
                <a16:creationId xmlns:a16="http://schemas.microsoft.com/office/drawing/2014/main" id="{FFA293CF-09FF-428D-B8CA-3703D65FC475}"/>
              </a:ext>
            </a:extLst>
          </p:cNvPr>
          <p:cNvSpPr/>
          <p:nvPr/>
        </p:nvSpPr>
        <p:spPr>
          <a:xfrm>
            <a:off x="696525" y="1859339"/>
            <a:ext cx="1697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Obadiah 1:21 </a:t>
            </a:r>
          </a:p>
        </p:txBody>
      </p:sp>
      <p:pic>
        <p:nvPicPr>
          <p:cNvPr id="1026" name="Picture 2" descr="Resultado de imagen para TEMPLE LDS CCS">
            <a:extLst>
              <a:ext uri="{FF2B5EF4-FFF2-40B4-BE49-F238E27FC236}">
                <a16:creationId xmlns:a16="http://schemas.microsoft.com/office/drawing/2014/main" id="{8B6597EF-81BA-40B9-827D-EC41396B3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845" y="850656"/>
            <a:ext cx="6387548" cy="399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5982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25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25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FAEBAC6B-E307-41E0-8C8A-A0586100ADE4}"/>
              </a:ext>
            </a:extLst>
          </p:cNvPr>
          <p:cNvSpPr/>
          <p:nvPr/>
        </p:nvSpPr>
        <p:spPr>
          <a:xfrm>
            <a:off x="1815550" y="1498453"/>
            <a:ext cx="9082300" cy="2081512"/>
          </a:xfrm>
          <a:prstGeom prst="homePlate">
            <a:avLst>
              <a:gd name="adj" fmla="val 2839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8A17760B-ED6E-456C-AE0E-33551879509A}"/>
              </a:ext>
            </a:extLst>
          </p:cNvPr>
          <p:cNvSpPr/>
          <p:nvPr/>
        </p:nvSpPr>
        <p:spPr>
          <a:xfrm>
            <a:off x="1113183" y="968273"/>
            <a:ext cx="2518638"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Prophet Joseph Smith.</a:t>
            </a:r>
          </a:p>
        </p:txBody>
      </p:sp>
      <p:sp>
        <p:nvSpPr>
          <p:cNvPr id="4" name="Rectángulo 3">
            <a:extLst>
              <a:ext uri="{FF2B5EF4-FFF2-40B4-BE49-F238E27FC236}">
                <a16:creationId xmlns:a16="http://schemas.microsoft.com/office/drawing/2014/main" id="{1D1A39FF-B9B3-4B71-A9E2-4DDCADD1E674}"/>
              </a:ext>
            </a:extLst>
          </p:cNvPr>
          <p:cNvSpPr/>
          <p:nvPr/>
        </p:nvSpPr>
        <p:spPr>
          <a:xfrm>
            <a:off x="2080591" y="1579748"/>
            <a:ext cx="8030817" cy="2031325"/>
          </a:xfrm>
          <a:prstGeom prst="rect">
            <a:avLst/>
          </a:prstGeom>
        </p:spPr>
        <p:txBody>
          <a:bodyPr wrap="square">
            <a:spAutoFit/>
          </a:bodyPr>
          <a:lstStyle/>
          <a:p>
            <a:pPr algn="ctr"/>
            <a:r>
              <a:rPr lang="en-US" dirty="0">
                <a:solidFill>
                  <a:schemeClr val="accent6">
                    <a:lumMod val="50000"/>
                  </a:schemeClr>
                </a:solidFill>
                <a:latin typeface="Arial" panose="020B0604020202020204" pitchFamily="34" charset="0"/>
                <a:cs typeface="Arial" panose="020B0604020202020204" pitchFamily="34" charset="0"/>
              </a:rPr>
              <a:t>“But how are they to become saviors on Mount Zion? By building their temples, erecting their baptismal fonts, and going forth and receiving all the ordinances, baptisms, confirmations, washings, anointings, ordinations and sealing powers upon their heads, in behalf of all their progenitors who are dead, and redeem them that they may come forth in the first resurrection and be exalted to thrones of glory with them” (</a:t>
            </a:r>
            <a:r>
              <a:rPr lang="en-US" i="1" dirty="0">
                <a:solidFill>
                  <a:schemeClr val="accent6">
                    <a:lumMod val="50000"/>
                  </a:schemeClr>
                </a:solidFill>
                <a:latin typeface="Arial" panose="020B0604020202020204" pitchFamily="34" charset="0"/>
                <a:cs typeface="Arial" panose="020B0604020202020204" pitchFamily="34" charset="0"/>
              </a:rPr>
              <a:t>Teachings of Presidents of the Church: Joseph Smith</a:t>
            </a:r>
            <a:r>
              <a:rPr lang="en-US" dirty="0">
                <a:solidFill>
                  <a:schemeClr val="accent6">
                    <a:lumMod val="50000"/>
                  </a:schemeClr>
                </a:solidFill>
                <a:latin typeface="Arial" panose="020B0604020202020204" pitchFamily="34" charset="0"/>
                <a:cs typeface="Arial" panose="020B0604020202020204" pitchFamily="34" charset="0"/>
              </a:rPr>
              <a:t> [2007], 473).</a:t>
            </a:r>
          </a:p>
        </p:txBody>
      </p:sp>
      <p:sp>
        <p:nvSpPr>
          <p:cNvPr id="5" name="Rectángulo 4">
            <a:extLst>
              <a:ext uri="{FF2B5EF4-FFF2-40B4-BE49-F238E27FC236}">
                <a16:creationId xmlns:a16="http://schemas.microsoft.com/office/drawing/2014/main" id="{24D5F67D-A25C-4207-A97C-5FDD02CB3A24}"/>
              </a:ext>
            </a:extLst>
          </p:cNvPr>
          <p:cNvSpPr/>
          <p:nvPr/>
        </p:nvSpPr>
        <p:spPr>
          <a:xfrm>
            <a:off x="1113183" y="3780185"/>
            <a:ext cx="5083443"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How can we become saviors on Mount Zion?</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9B5C7829-C22B-48B2-B497-C7DD9D7D0E50}"/>
              </a:ext>
            </a:extLst>
          </p:cNvPr>
          <p:cNvSpPr/>
          <p:nvPr/>
        </p:nvSpPr>
        <p:spPr>
          <a:xfrm>
            <a:off x="1113183" y="4300772"/>
            <a:ext cx="9581321" cy="646331"/>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McKayldsLat-Bold"/>
              </a:rPr>
              <a:t>We become saviors on Mount Zion as we identify our deceased family members and perform ordinances for them in the temple.</a:t>
            </a:r>
            <a:endParaRPr lang="en-US" i="1" dirty="0">
              <a:solidFill>
                <a:schemeClr val="accent1">
                  <a:lumMod val="75000"/>
                </a:schemeClr>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2C136C46-3896-4134-8E23-C0DF5BBB7E5B}"/>
              </a:ext>
            </a:extLst>
          </p:cNvPr>
          <p:cNvSpPr/>
          <p:nvPr/>
        </p:nvSpPr>
        <p:spPr>
          <a:xfrm>
            <a:off x="1113182" y="5098358"/>
            <a:ext cx="92632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are we like the Savior when we participate in family history and temple work?</a:t>
            </a:r>
          </a:p>
        </p:txBody>
      </p:sp>
    </p:spTree>
    <p:extLst>
      <p:ext uri="{BB962C8B-B14F-4D97-AF65-F5344CB8AC3E}">
        <p14:creationId xmlns:p14="http://schemas.microsoft.com/office/powerpoint/2010/main" val="48840281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fltVal val="0"/>
                                          </p:val>
                                        </p:tav>
                                        <p:tav tm="100000">
                                          <p:val>
                                            <p:strVal val="#ppt_w"/>
                                          </p:val>
                                        </p:tav>
                                      </p:tavLst>
                                    </p:anim>
                                    <p:anim calcmode="lin" valueType="num">
                                      <p:cBhvr>
                                        <p:cTn id="12" dur="1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
                                        <p:tgtEl>
                                          <p:spTgt spid="5"/>
                                        </p:tgtEl>
                                      </p:cBhvr>
                                    </p:animEffect>
                                    <p:anim calcmode="lin" valueType="num">
                                      <p:cBhvr>
                                        <p:cTn id="18" dur="400" fill="hold"/>
                                        <p:tgtEl>
                                          <p:spTgt spid="5"/>
                                        </p:tgtEl>
                                        <p:attrNameLst>
                                          <p:attrName>ppt_x</p:attrName>
                                        </p:attrNameLst>
                                      </p:cBhvr>
                                      <p:tavLst>
                                        <p:tav tm="0">
                                          <p:val>
                                            <p:strVal val="#ppt_x"/>
                                          </p:val>
                                        </p:tav>
                                        <p:tav tm="100000">
                                          <p:val>
                                            <p:strVal val="#ppt_x"/>
                                          </p:val>
                                        </p:tav>
                                      </p:tavLst>
                                    </p:anim>
                                    <p:anim calcmode="lin" valueType="num">
                                      <p:cBhvr>
                                        <p:cTn id="19" dur="400" fill="hold"/>
                                        <p:tgtEl>
                                          <p:spTgt spid="5"/>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gtEl>
                                        <p:attrNameLst>
                                          <p:attrName>ppt_x</p:attrName>
                                          <p:attrName>ppt_y</p:attrName>
                                        </p:attrNameLst>
                                      </p:cBhvr>
                                    </p:animMotion>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9AA2235B-1C7F-4033-8C14-0F0A54094257}"/>
              </a:ext>
            </a:extLst>
          </p:cNvPr>
          <p:cNvSpPr/>
          <p:nvPr/>
        </p:nvSpPr>
        <p:spPr>
          <a:xfrm>
            <a:off x="1113180" y="1828800"/>
            <a:ext cx="95680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your thoughts and feelings about helping to rescue and save family members who died without the blessings or ordinances of the gospel?</a:t>
            </a:r>
          </a:p>
        </p:txBody>
      </p:sp>
      <p:sp>
        <p:nvSpPr>
          <p:cNvPr id="4" name="Rectángulo 3">
            <a:extLst>
              <a:ext uri="{FF2B5EF4-FFF2-40B4-BE49-F238E27FC236}">
                <a16:creationId xmlns:a16="http://schemas.microsoft.com/office/drawing/2014/main" id="{0C169690-CF36-4DF8-9125-F8E7C9633EBA}"/>
              </a:ext>
            </a:extLst>
          </p:cNvPr>
          <p:cNvSpPr/>
          <p:nvPr/>
        </p:nvSpPr>
        <p:spPr>
          <a:xfrm>
            <a:off x="1113181" y="3429000"/>
            <a:ext cx="95680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have you and your family received by acting as saviors in behalf of your ancestors?</a:t>
            </a:r>
          </a:p>
        </p:txBody>
      </p:sp>
    </p:spTree>
    <p:extLst>
      <p:ext uri="{BB962C8B-B14F-4D97-AF65-F5344CB8AC3E}">
        <p14:creationId xmlns:p14="http://schemas.microsoft.com/office/powerpoint/2010/main" val="106277630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pic>
        <p:nvPicPr>
          <p:cNvPr id="2" name="Elementos multimedia en línea 1" title="Saviors on Mount Zion">
            <a:hlinkClick r:id="" action="ppaction://media"/>
            <a:extLst>
              <a:ext uri="{FF2B5EF4-FFF2-40B4-BE49-F238E27FC236}">
                <a16:creationId xmlns:a16="http://schemas.microsoft.com/office/drawing/2014/main" id="{02CBFE24-3F82-4011-951E-E96FECFC7EC3}"/>
              </a:ext>
            </a:extLst>
          </p:cNvPr>
          <p:cNvPicPr>
            <a:picLocks noRot="1" noChangeAspect="1"/>
          </p:cNvPicPr>
          <p:nvPr>
            <a:videoFile r:link="rId1"/>
          </p:nvPr>
        </p:nvPicPr>
        <p:blipFill>
          <a:blip r:embed="rId3"/>
          <a:stretch>
            <a:fillRect/>
          </a:stretch>
        </p:blipFill>
        <p:spPr>
          <a:xfrm>
            <a:off x="1607194" y="1006337"/>
            <a:ext cx="8977612" cy="5049907"/>
          </a:xfrm>
          <a:prstGeom prst="rect">
            <a:avLst/>
          </a:prstGeom>
        </p:spPr>
      </p:pic>
    </p:spTree>
    <p:extLst>
      <p:ext uri="{BB962C8B-B14F-4D97-AF65-F5344CB8AC3E}">
        <p14:creationId xmlns:p14="http://schemas.microsoft.com/office/powerpoint/2010/main" val="2887543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5" name="Rectángulo 4">
            <a:extLst>
              <a:ext uri="{FF2B5EF4-FFF2-40B4-BE49-F238E27FC236}">
                <a16:creationId xmlns:a16="http://schemas.microsoft.com/office/drawing/2014/main" id="{A0A0BF5D-948B-45A2-B584-1EAE3BDEDEB8}"/>
              </a:ext>
            </a:extLst>
          </p:cNvPr>
          <p:cNvSpPr/>
          <p:nvPr/>
        </p:nvSpPr>
        <p:spPr>
          <a:xfrm>
            <a:off x="4648328" y="2921168"/>
            <a:ext cx="2895344" cy="1015663"/>
          </a:xfrm>
          <a:prstGeom prst="rect">
            <a:avLst/>
          </a:prstGeom>
        </p:spPr>
        <p:txBody>
          <a:bodyPr wrap="none">
            <a:spAutoFit/>
          </a:bodyPr>
          <a:lstStyle/>
          <a:p>
            <a:pPr fontAlgn="base"/>
            <a:r>
              <a:rPr lang="en-US" sz="6000" b="1" dirty="0">
                <a:solidFill>
                  <a:schemeClr val="accent1">
                    <a:lumMod val="75000"/>
                  </a:schemeClr>
                </a:solidFill>
                <a:latin typeface="ZoramldsLat-Bold"/>
              </a:rPr>
              <a:t>Obadiah</a:t>
            </a:r>
            <a:endParaRPr lang="en-US" sz="6000" b="1" i="0" dirty="0">
              <a:solidFill>
                <a:schemeClr val="accent1">
                  <a:lumMod val="75000"/>
                </a:schemeClr>
              </a:solidFill>
              <a:effectLst/>
              <a:latin typeface="ZoramldsLat-Bold"/>
            </a:endParaRPr>
          </a:p>
        </p:txBody>
      </p:sp>
    </p:spTree>
    <p:extLst>
      <p:ext uri="{BB962C8B-B14F-4D97-AF65-F5344CB8AC3E}">
        <p14:creationId xmlns:p14="http://schemas.microsoft.com/office/powerpoint/2010/main" val="17120425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F3B60C56-EF14-4648-8E69-85E7606C55A2}"/>
              </a:ext>
            </a:extLst>
          </p:cNvPr>
          <p:cNvSpPr/>
          <p:nvPr/>
        </p:nvSpPr>
        <p:spPr>
          <a:xfrm>
            <a:off x="888686" y="779683"/>
            <a:ext cx="189026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Obadiah 1:1–16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F2964A6-EDC9-48D6-AC4C-B65190A6F92C}"/>
              </a:ext>
            </a:extLst>
          </p:cNvPr>
          <p:cNvSpPr/>
          <p:nvPr/>
        </p:nvSpPr>
        <p:spPr>
          <a:xfrm>
            <a:off x="2449906" y="2705725"/>
            <a:ext cx="7481342" cy="1446550"/>
          </a:xfrm>
          <a:prstGeom prst="rect">
            <a:avLst/>
          </a:prstGeom>
        </p:spPr>
        <p:txBody>
          <a:bodyPr wrap="none">
            <a:spAutoFit/>
          </a:bodyPr>
          <a:lstStyle/>
          <a:p>
            <a:pPr algn="ctr"/>
            <a:r>
              <a:rPr lang="en-US" sz="4400" dirty="0">
                <a:solidFill>
                  <a:schemeClr val="accent1">
                    <a:lumMod val="50000"/>
                  </a:schemeClr>
                </a:solidFill>
                <a:latin typeface="ZoramldsLat-Regular"/>
              </a:rPr>
              <a:t>“Obadiah prophesies of Edom’s </a:t>
            </a:r>
          </a:p>
          <a:p>
            <a:pPr algn="ctr"/>
            <a:r>
              <a:rPr lang="en-US" sz="4400" dirty="0">
                <a:solidFill>
                  <a:schemeClr val="accent1">
                    <a:lumMod val="50000"/>
                  </a:schemeClr>
                </a:solidFill>
                <a:latin typeface="ZoramldsLat-Regular"/>
              </a:rPr>
              <a:t>destruction”</a:t>
            </a:r>
            <a:endParaRPr lang="en-US" sz="4400" dirty="0">
              <a:solidFill>
                <a:schemeClr val="accent1">
                  <a:lumMod val="50000"/>
                </a:schemeClr>
              </a:solidFill>
            </a:endParaRPr>
          </a:p>
        </p:txBody>
      </p:sp>
    </p:spTree>
    <p:extLst>
      <p:ext uri="{BB962C8B-B14F-4D97-AF65-F5344CB8AC3E}">
        <p14:creationId xmlns:p14="http://schemas.microsoft.com/office/powerpoint/2010/main" val="2539257736"/>
      </p:ext>
    </p:extLst>
  </p:cSld>
  <p:clrMapOvr>
    <a:masterClrMapping/>
  </p:clrMapOvr>
  <mc:AlternateContent xmlns:mc="http://schemas.openxmlformats.org/markup-compatibility/2006">
    <mc:Choice xmlns:p14="http://schemas.microsoft.com/office/powerpoint/2010/main" Requires="p14">
      <p:transition spd="slow" p14:dur="3900">
        <p14:glitter dir="d" pattern="hexago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FA2187FD-46EB-46B1-8216-91BA25CDC809}"/>
              </a:ext>
            </a:extLst>
          </p:cNvPr>
          <p:cNvSpPr/>
          <p:nvPr/>
        </p:nvSpPr>
        <p:spPr>
          <a:xfrm>
            <a:off x="1861929" y="1152939"/>
            <a:ext cx="9090992" cy="1077218"/>
          </a:xfrm>
          <a:prstGeom prst="rect">
            <a:avLst/>
          </a:prstGeom>
        </p:spPr>
        <p:txBody>
          <a:bodyPr wrap="square">
            <a:spAutoFit/>
          </a:bodyPr>
          <a:lstStyle/>
          <a:p>
            <a:pPr algn="ctr"/>
            <a:r>
              <a:rPr lang="en-US" sz="3200" dirty="0">
                <a:solidFill>
                  <a:srgbClr val="FFC000"/>
                </a:solidFill>
                <a:latin typeface="ZoramldsLat-Light"/>
              </a:rPr>
              <a:t>A young man is very intelligent and talented and feels that he can succeed in life without the Lord’s help.</a:t>
            </a:r>
            <a:endParaRPr lang="en-US" sz="3200" dirty="0">
              <a:solidFill>
                <a:srgbClr val="FFC000"/>
              </a:solidFill>
            </a:endParaRPr>
          </a:p>
        </p:txBody>
      </p:sp>
      <p:sp>
        <p:nvSpPr>
          <p:cNvPr id="4" name="Rectángulo 3">
            <a:extLst>
              <a:ext uri="{FF2B5EF4-FFF2-40B4-BE49-F238E27FC236}">
                <a16:creationId xmlns:a16="http://schemas.microsoft.com/office/drawing/2014/main" id="{C94228E9-DD3A-498D-A043-E7DFD79E24B0}"/>
              </a:ext>
            </a:extLst>
          </p:cNvPr>
          <p:cNvSpPr/>
          <p:nvPr/>
        </p:nvSpPr>
        <p:spPr>
          <a:xfrm>
            <a:off x="2080590" y="2357497"/>
            <a:ext cx="8653670" cy="2062103"/>
          </a:xfrm>
          <a:prstGeom prst="rect">
            <a:avLst/>
          </a:prstGeom>
        </p:spPr>
        <p:txBody>
          <a:bodyPr wrap="square">
            <a:spAutoFit/>
          </a:bodyPr>
          <a:lstStyle/>
          <a:p>
            <a:pPr algn="ctr"/>
            <a:r>
              <a:rPr lang="en-US" sz="3200" dirty="0">
                <a:solidFill>
                  <a:schemeClr val="accent5">
                    <a:lumMod val="75000"/>
                  </a:schemeClr>
                </a:solidFill>
                <a:latin typeface="ZoramldsLat-Light"/>
              </a:rPr>
              <a:t>A young woman continues to associate with a group of friends who appear to like her, despite her parents’ concern that these friends do not have her best interests in mind.</a:t>
            </a:r>
            <a:endParaRPr lang="en-US" sz="3200" dirty="0">
              <a:solidFill>
                <a:schemeClr val="accent5">
                  <a:lumMod val="75000"/>
                </a:schemeClr>
              </a:solidFill>
            </a:endParaRPr>
          </a:p>
        </p:txBody>
      </p:sp>
      <p:sp>
        <p:nvSpPr>
          <p:cNvPr id="5" name="Rectángulo 4">
            <a:extLst>
              <a:ext uri="{FF2B5EF4-FFF2-40B4-BE49-F238E27FC236}">
                <a16:creationId xmlns:a16="http://schemas.microsoft.com/office/drawing/2014/main" id="{496C78A2-5E64-444A-819A-C5917E3DA969}"/>
              </a:ext>
            </a:extLst>
          </p:cNvPr>
          <p:cNvSpPr/>
          <p:nvPr/>
        </p:nvSpPr>
        <p:spPr>
          <a:xfrm>
            <a:off x="2001078" y="4422123"/>
            <a:ext cx="8812695" cy="1754326"/>
          </a:xfrm>
          <a:prstGeom prst="rect">
            <a:avLst/>
          </a:prstGeom>
        </p:spPr>
        <p:txBody>
          <a:bodyPr wrap="square">
            <a:spAutoFit/>
          </a:bodyPr>
          <a:lstStyle/>
          <a:p>
            <a:pPr algn="ctr"/>
            <a:r>
              <a:rPr lang="en-US" sz="3600" dirty="0">
                <a:solidFill>
                  <a:srgbClr val="FF0000"/>
                </a:solidFill>
                <a:latin typeface="ZoramldsLat-Light"/>
              </a:rPr>
              <a:t>A young woman feels resentful when a classmate receives an award and recognition that she hoped to get.</a:t>
            </a:r>
            <a:endParaRPr lang="en-US" sz="3600" dirty="0">
              <a:solidFill>
                <a:srgbClr val="FF0000"/>
              </a:solidFill>
            </a:endParaRPr>
          </a:p>
        </p:txBody>
      </p:sp>
    </p:spTree>
    <p:extLst>
      <p:ext uri="{BB962C8B-B14F-4D97-AF65-F5344CB8AC3E}">
        <p14:creationId xmlns:p14="http://schemas.microsoft.com/office/powerpoint/2010/main" val="332179284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AA525AE2-C45E-4564-96FC-87875241DEEF}"/>
              </a:ext>
            </a:extLst>
          </p:cNvPr>
          <p:cNvSpPr/>
          <p:nvPr/>
        </p:nvSpPr>
        <p:spPr>
          <a:xfrm>
            <a:off x="1351382" y="968273"/>
            <a:ext cx="1903085"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F4F744B1-02FC-4642-BBE5-DBB28FD42392}"/>
              </a:ext>
            </a:extLst>
          </p:cNvPr>
          <p:cNvSpPr/>
          <p:nvPr/>
        </p:nvSpPr>
        <p:spPr>
          <a:xfrm>
            <a:off x="1351383" y="1337605"/>
            <a:ext cx="9356374" cy="20452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FF032A0C-E122-4D22-B0B8-51D753E28E02}"/>
              </a:ext>
            </a:extLst>
          </p:cNvPr>
          <p:cNvSpPr/>
          <p:nvPr/>
        </p:nvSpPr>
        <p:spPr>
          <a:xfrm>
            <a:off x="1351383" y="968273"/>
            <a:ext cx="1903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Obadiah 1:1,3-4</a:t>
            </a:r>
          </a:p>
        </p:txBody>
      </p:sp>
      <p:sp>
        <p:nvSpPr>
          <p:cNvPr id="4" name="Rectángulo 3">
            <a:extLst>
              <a:ext uri="{FF2B5EF4-FFF2-40B4-BE49-F238E27FC236}">
                <a16:creationId xmlns:a16="http://schemas.microsoft.com/office/drawing/2014/main" id="{59A4C76E-06BC-44F1-ABC0-4DF06CCFF51B}"/>
              </a:ext>
            </a:extLst>
          </p:cNvPr>
          <p:cNvSpPr/>
          <p:nvPr/>
        </p:nvSpPr>
        <p:spPr>
          <a:xfrm>
            <a:off x="1351383" y="1337605"/>
            <a:ext cx="9356374"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vision of Obadiah. Thus saith the Lord God concerning Edom; We have heard a rumour from the Lord, and an ambassador is sent among the heathen, Arise ye, and let us rise up against her in battle.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 The pride of thine heart hath deceived thee, thou that dwellest in the clefts of the rock, whose habitation is high; that saith in his heart, Who shall bring me down to the ground?</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Though thou exalt thyself as the eagle, and though thou set thy nest among the stars, thence will I bring thee down, saith the Lord.</a:t>
            </a:r>
          </a:p>
        </p:txBody>
      </p:sp>
      <p:sp>
        <p:nvSpPr>
          <p:cNvPr id="5" name="Rectángulo 4">
            <a:extLst>
              <a:ext uri="{FF2B5EF4-FFF2-40B4-BE49-F238E27FC236}">
                <a16:creationId xmlns:a16="http://schemas.microsoft.com/office/drawing/2014/main" id="{566A8935-4F26-42FE-B459-59691DF780A2}"/>
              </a:ext>
            </a:extLst>
          </p:cNvPr>
          <p:cNvSpPr/>
          <p:nvPr/>
        </p:nvSpPr>
        <p:spPr>
          <a:xfrm>
            <a:off x="1351383" y="3429000"/>
            <a:ext cx="39292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deceived the Edomites?</a:t>
            </a:r>
          </a:p>
        </p:txBody>
      </p:sp>
      <p:sp>
        <p:nvSpPr>
          <p:cNvPr id="6" name="Rectángulo 5">
            <a:extLst>
              <a:ext uri="{FF2B5EF4-FFF2-40B4-BE49-F238E27FC236}">
                <a16:creationId xmlns:a16="http://schemas.microsoft.com/office/drawing/2014/main" id="{ED7862EB-BD8F-4B8B-9200-CA20619C792A}"/>
              </a:ext>
            </a:extLst>
          </p:cNvPr>
          <p:cNvSpPr/>
          <p:nvPr/>
        </p:nvSpPr>
        <p:spPr>
          <a:xfrm>
            <a:off x="1330848" y="3858402"/>
            <a:ext cx="46987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had their pride led them to believe?</a:t>
            </a:r>
          </a:p>
        </p:txBody>
      </p:sp>
      <p:sp>
        <p:nvSpPr>
          <p:cNvPr id="7" name="Rectángulo 6">
            <a:extLst>
              <a:ext uri="{FF2B5EF4-FFF2-40B4-BE49-F238E27FC236}">
                <a16:creationId xmlns:a16="http://schemas.microsoft.com/office/drawing/2014/main" id="{85BE8899-09D0-428F-98DA-638B3515CBDB}"/>
              </a:ext>
            </a:extLst>
          </p:cNvPr>
          <p:cNvSpPr/>
          <p:nvPr/>
        </p:nvSpPr>
        <p:spPr>
          <a:xfrm>
            <a:off x="1351383" y="4360479"/>
            <a:ext cx="59683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say He would do to the Edomites?</a:t>
            </a:r>
          </a:p>
        </p:txBody>
      </p:sp>
      <p:sp>
        <p:nvSpPr>
          <p:cNvPr id="8" name="Rectángulo 7">
            <a:extLst>
              <a:ext uri="{FF2B5EF4-FFF2-40B4-BE49-F238E27FC236}">
                <a16:creationId xmlns:a16="http://schemas.microsoft.com/office/drawing/2014/main" id="{3FFFBC01-4BAC-4AD5-81AD-722899B639A6}"/>
              </a:ext>
            </a:extLst>
          </p:cNvPr>
          <p:cNvSpPr/>
          <p:nvPr/>
        </p:nvSpPr>
        <p:spPr>
          <a:xfrm>
            <a:off x="1351383" y="4862556"/>
            <a:ext cx="87865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 Edomites about the danger of yielding to pride?</a:t>
            </a:r>
          </a:p>
        </p:txBody>
      </p:sp>
      <p:sp>
        <p:nvSpPr>
          <p:cNvPr id="9" name="Rectángulo 8">
            <a:extLst>
              <a:ext uri="{FF2B5EF4-FFF2-40B4-BE49-F238E27FC236}">
                <a16:creationId xmlns:a16="http://schemas.microsoft.com/office/drawing/2014/main" id="{336D289D-7E18-4876-A4F0-316E5E7AD424}"/>
              </a:ext>
            </a:extLst>
          </p:cNvPr>
          <p:cNvSpPr/>
          <p:nvPr/>
        </p:nvSpPr>
        <p:spPr>
          <a:xfrm>
            <a:off x="3478984" y="5318467"/>
            <a:ext cx="4886915"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Yielding to pride can cause us to be deceived.</a:t>
            </a:r>
          </a:p>
        </p:txBody>
      </p:sp>
      <p:sp>
        <p:nvSpPr>
          <p:cNvPr id="10" name="Rectángulo 9">
            <a:extLst>
              <a:ext uri="{FF2B5EF4-FFF2-40B4-BE49-F238E27FC236}">
                <a16:creationId xmlns:a16="http://schemas.microsoft.com/office/drawing/2014/main" id="{A7544CF1-C307-4F5E-A53E-C5D40EA82E47}"/>
              </a:ext>
            </a:extLst>
          </p:cNvPr>
          <p:cNvSpPr/>
          <p:nvPr/>
        </p:nvSpPr>
        <p:spPr>
          <a:xfrm>
            <a:off x="1330847" y="5733965"/>
            <a:ext cx="75613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this an example of the ways in which pride can deceive us?</a:t>
            </a:r>
          </a:p>
        </p:txBody>
      </p:sp>
      <p:sp>
        <p:nvSpPr>
          <p:cNvPr id="11" name="Rectángulo 10">
            <a:extLst>
              <a:ext uri="{FF2B5EF4-FFF2-40B4-BE49-F238E27FC236}">
                <a16:creationId xmlns:a16="http://schemas.microsoft.com/office/drawing/2014/main" id="{8E5368DC-F455-4C49-AEFB-7615E6F0D8E9}"/>
              </a:ext>
            </a:extLst>
          </p:cNvPr>
          <p:cNvSpPr/>
          <p:nvPr/>
        </p:nvSpPr>
        <p:spPr>
          <a:xfrm>
            <a:off x="1351382" y="6149463"/>
            <a:ext cx="96214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other examples of how yielding to pride can deceive and misguide us?</a:t>
            </a:r>
          </a:p>
        </p:txBody>
      </p:sp>
    </p:spTree>
    <p:extLst>
      <p:ext uri="{BB962C8B-B14F-4D97-AF65-F5344CB8AC3E}">
        <p14:creationId xmlns:p14="http://schemas.microsoft.com/office/powerpoint/2010/main" val="3870106135"/>
      </p:ext>
    </p:extLst>
  </p:cSld>
  <p:clrMapOvr>
    <a:masterClrMapping/>
  </p:clrMapOvr>
  <mc:AlternateContent xmlns:mc="http://schemas.openxmlformats.org/markup-compatibility/2006">
    <mc:Choice xmlns:p14="http://schemas.microsoft.com/office/powerpoint/2010/main" Requires="p14">
      <p:transition spd="slow" p14:dur="3900">
        <p14:glitter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125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diagonales redondeadas 5">
            <a:extLst>
              <a:ext uri="{FF2B5EF4-FFF2-40B4-BE49-F238E27FC236}">
                <a16:creationId xmlns:a16="http://schemas.microsoft.com/office/drawing/2014/main" id="{40249912-20EB-4ECE-BAF6-CD09B405C9F0}"/>
              </a:ext>
            </a:extLst>
          </p:cNvPr>
          <p:cNvSpPr/>
          <p:nvPr/>
        </p:nvSpPr>
        <p:spPr>
          <a:xfrm>
            <a:off x="1524000" y="1152939"/>
            <a:ext cx="8945217" cy="2914732"/>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4FFB73E5-E119-4A78-BAB6-40A841D7CBD0}"/>
              </a:ext>
            </a:extLst>
          </p:cNvPr>
          <p:cNvSpPr/>
          <p:nvPr/>
        </p:nvSpPr>
        <p:spPr>
          <a:xfrm>
            <a:off x="1590261" y="1152939"/>
            <a:ext cx="8812696" cy="2862322"/>
          </a:xfrm>
          <a:prstGeom prst="rect">
            <a:avLst/>
          </a:prstGeom>
        </p:spPr>
        <p:txBody>
          <a:bodyPr wrap="square">
            <a:spAutoFit/>
          </a:bodyPr>
          <a:lstStyle/>
          <a:p>
            <a:pPr algn="ctr" fontAlgn="base"/>
            <a:r>
              <a:rPr lang="en-US" sz="2000" dirty="0">
                <a:solidFill>
                  <a:schemeClr val="accent1"/>
                </a:solidFill>
                <a:latin typeface="Arial" panose="020B0604020202020204" pitchFamily="34" charset="0"/>
                <a:cs typeface="Arial" panose="020B0604020202020204" pitchFamily="34" charset="0"/>
              </a:rPr>
              <a:t>“Pride is the great sin of self-elevation. …</a:t>
            </a:r>
          </a:p>
          <a:p>
            <a:pPr algn="ctr" fontAlgn="base"/>
            <a:r>
              <a:rPr lang="en-US" sz="2000" dirty="0">
                <a:solidFill>
                  <a:schemeClr val="accent1"/>
                </a:solidFill>
                <a:latin typeface="Arial" panose="020B0604020202020204" pitchFamily="34" charset="0"/>
                <a:cs typeface="Arial" panose="020B0604020202020204" pitchFamily="34" charset="0"/>
              </a:rPr>
              <a:t>“… It leads some to revel in their own perceived self-worth, accomplishments, talents, wealth, or position. They count these blessings as evidence of being ‘chosen,’ ‘superior,’ or ‘more righteous’ than others. …</a:t>
            </a:r>
          </a:p>
          <a:p>
            <a:pPr algn="ctr" fontAlgn="base"/>
            <a:r>
              <a:rPr lang="en-US" sz="2000" dirty="0">
                <a:solidFill>
                  <a:schemeClr val="accent1"/>
                </a:solidFill>
                <a:latin typeface="Arial" panose="020B0604020202020204" pitchFamily="34" charset="0"/>
                <a:cs typeface="Arial" panose="020B0604020202020204" pitchFamily="34" charset="0"/>
              </a:rPr>
              <a:t>“For others, pride turns to envy: they look bitterly at those who have better positions, more talents, or greater possessions than they do. They seek to hurt, diminish, and tear down others in a misguided and unworthy attempt at self-elevation. When those they envy stumble or suffer, they secretly cheer” (“Pride and the Priesthood,”</a:t>
            </a:r>
            <a:r>
              <a:rPr lang="en-US" sz="2000" i="1" dirty="0">
                <a:solidFill>
                  <a:schemeClr val="accent1"/>
                </a:solidFill>
                <a:latin typeface="Arial" panose="020B0604020202020204" pitchFamily="34" charset="0"/>
                <a:cs typeface="Arial" panose="020B0604020202020204" pitchFamily="34" charset="0"/>
              </a:rPr>
              <a:t> Ensign</a:t>
            </a:r>
            <a:r>
              <a:rPr lang="en-US" sz="2000" dirty="0">
                <a:solidFill>
                  <a:schemeClr val="accent1"/>
                </a:solidFill>
                <a:latin typeface="Arial" panose="020B0604020202020204" pitchFamily="34" charset="0"/>
                <a:cs typeface="Arial" panose="020B0604020202020204" pitchFamily="34" charset="0"/>
              </a:rPr>
              <a:t> or </a:t>
            </a:r>
            <a:r>
              <a:rPr lang="en-US" sz="2000" i="1" dirty="0">
                <a:solidFill>
                  <a:schemeClr val="accent1"/>
                </a:solidFill>
                <a:latin typeface="Arial" panose="020B0604020202020204" pitchFamily="34" charset="0"/>
                <a:cs typeface="Arial" panose="020B0604020202020204" pitchFamily="34" charset="0"/>
              </a:rPr>
              <a:t>Liahona,</a:t>
            </a:r>
            <a:r>
              <a:rPr lang="en-US" sz="2000" dirty="0">
                <a:solidFill>
                  <a:schemeClr val="accent1"/>
                </a:solidFill>
                <a:latin typeface="Arial" panose="020B0604020202020204" pitchFamily="34" charset="0"/>
                <a:cs typeface="Arial" panose="020B0604020202020204" pitchFamily="34" charset="0"/>
              </a:rPr>
              <a:t> Nov. 2010, 56).</a:t>
            </a:r>
            <a:endParaRPr lang="en-US" sz="2000" b="0" i="0" dirty="0">
              <a:solidFill>
                <a:schemeClr val="accent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86DE3DD-671B-4A52-84FE-F20B2D7223A5}"/>
              </a:ext>
            </a:extLst>
          </p:cNvPr>
          <p:cNvSpPr/>
          <p:nvPr/>
        </p:nvSpPr>
        <p:spPr>
          <a:xfrm>
            <a:off x="1166191" y="4439820"/>
            <a:ext cx="793805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elevating ourselves above others cause us to be deceived?</a:t>
            </a:r>
          </a:p>
        </p:txBody>
      </p:sp>
      <p:sp>
        <p:nvSpPr>
          <p:cNvPr id="5" name="Rectángulo 4">
            <a:extLst>
              <a:ext uri="{FF2B5EF4-FFF2-40B4-BE49-F238E27FC236}">
                <a16:creationId xmlns:a16="http://schemas.microsoft.com/office/drawing/2014/main" id="{584F4EBB-0EC4-4C89-BA94-1A00F5CE9F19}"/>
              </a:ext>
            </a:extLst>
          </p:cNvPr>
          <p:cNvSpPr/>
          <p:nvPr/>
        </p:nvSpPr>
        <p:spPr>
          <a:xfrm>
            <a:off x="1166191" y="5181301"/>
            <a:ext cx="88126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avoid being deceived into putting ourselves above others?</a:t>
            </a:r>
          </a:p>
        </p:txBody>
      </p:sp>
    </p:spTree>
    <p:extLst>
      <p:ext uri="{BB962C8B-B14F-4D97-AF65-F5344CB8AC3E}">
        <p14:creationId xmlns:p14="http://schemas.microsoft.com/office/powerpoint/2010/main" val="2165769664"/>
      </p:ext>
    </p:extLst>
  </p:cSld>
  <p:clrMapOvr>
    <a:masterClrMapping/>
  </p:clrMapOvr>
  <mc:AlternateContent xmlns:mc="http://schemas.openxmlformats.org/markup-compatibility/2006">
    <mc:Choice xmlns:p14="http://schemas.microsoft.com/office/powerpoint/2010/main" Requires="p14">
      <p:transition spd="slow" p14:dur="3900">
        <p14:glitt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3C7712C-AF7F-4110-9029-812842F30CDA}"/>
              </a:ext>
            </a:extLst>
          </p:cNvPr>
          <p:cNvSpPr/>
          <p:nvPr/>
        </p:nvSpPr>
        <p:spPr>
          <a:xfrm>
            <a:off x="1128535" y="3301956"/>
            <a:ext cx="1919465" cy="8218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10887233-1FFE-4984-BC37-DB174BD442EF}"/>
              </a:ext>
            </a:extLst>
          </p:cNvPr>
          <p:cNvSpPr/>
          <p:nvPr/>
        </p:nvSpPr>
        <p:spPr>
          <a:xfrm>
            <a:off x="1128535" y="968273"/>
            <a:ext cx="1683025"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2EC821E0-9026-44A1-9DCB-7C1E860F7BD5}"/>
              </a:ext>
            </a:extLst>
          </p:cNvPr>
          <p:cNvSpPr/>
          <p:nvPr/>
        </p:nvSpPr>
        <p:spPr>
          <a:xfrm>
            <a:off x="1128535" y="3719902"/>
            <a:ext cx="9897276" cy="250837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1649665D-26D8-49AF-903D-5F1EDD582B2E}"/>
              </a:ext>
            </a:extLst>
          </p:cNvPr>
          <p:cNvSpPr/>
          <p:nvPr/>
        </p:nvSpPr>
        <p:spPr>
          <a:xfrm>
            <a:off x="1128536" y="1383771"/>
            <a:ext cx="9446700" cy="60016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E7FFA797-A110-4DA4-A71B-8833A6E6F0D3}"/>
              </a:ext>
            </a:extLst>
          </p:cNvPr>
          <p:cNvSpPr/>
          <p:nvPr/>
        </p:nvSpPr>
        <p:spPr>
          <a:xfrm>
            <a:off x="1094038" y="968273"/>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Obadiah 1:10</a:t>
            </a:r>
          </a:p>
        </p:txBody>
      </p:sp>
      <p:sp>
        <p:nvSpPr>
          <p:cNvPr id="4" name="Rectángulo 3">
            <a:extLst>
              <a:ext uri="{FF2B5EF4-FFF2-40B4-BE49-F238E27FC236}">
                <a16:creationId xmlns:a16="http://schemas.microsoft.com/office/drawing/2014/main" id="{D0B868CE-12AF-4E66-B65D-D3D57037C829}"/>
              </a:ext>
            </a:extLst>
          </p:cNvPr>
          <p:cNvSpPr/>
          <p:nvPr/>
        </p:nvSpPr>
        <p:spPr>
          <a:xfrm>
            <a:off x="1051719" y="2168602"/>
            <a:ext cx="33522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would Edom be cut off?</a:t>
            </a:r>
          </a:p>
        </p:txBody>
      </p:sp>
      <p:sp>
        <p:nvSpPr>
          <p:cNvPr id="5" name="Rectángulo 4">
            <a:extLst>
              <a:ext uri="{FF2B5EF4-FFF2-40B4-BE49-F238E27FC236}">
                <a16:creationId xmlns:a16="http://schemas.microsoft.com/office/drawing/2014/main" id="{C7946AED-F8AF-49B2-9AE1-3E4C040B93AC}"/>
              </a:ext>
            </a:extLst>
          </p:cNvPr>
          <p:cNvSpPr/>
          <p:nvPr/>
        </p:nvSpPr>
        <p:spPr>
          <a:xfrm>
            <a:off x="1094038" y="1337605"/>
            <a:ext cx="9348678"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For thy violence against thy brother Jacob shame shall cover thee, and thou shalt be cut off for ever.</a:t>
            </a:r>
          </a:p>
        </p:txBody>
      </p:sp>
      <p:sp>
        <p:nvSpPr>
          <p:cNvPr id="6" name="Rectángulo 5">
            <a:extLst>
              <a:ext uri="{FF2B5EF4-FFF2-40B4-BE49-F238E27FC236}">
                <a16:creationId xmlns:a16="http://schemas.microsoft.com/office/drawing/2014/main" id="{549B2927-33D2-44DE-A00B-EFB3738941ED}"/>
              </a:ext>
            </a:extLst>
          </p:cNvPr>
          <p:cNvSpPr/>
          <p:nvPr/>
        </p:nvSpPr>
        <p:spPr>
          <a:xfrm>
            <a:off x="1094037" y="2537934"/>
            <a:ext cx="93486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the phrase “thy brother Jacob” might have helped the Edomites understand how they should have treated the Israelites?</a:t>
            </a:r>
          </a:p>
        </p:txBody>
      </p:sp>
      <p:sp>
        <p:nvSpPr>
          <p:cNvPr id="7" name="Rectángulo 6">
            <a:extLst>
              <a:ext uri="{FF2B5EF4-FFF2-40B4-BE49-F238E27FC236}">
                <a16:creationId xmlns:a16="http://schemas.microsoft.com/office/drawing/2014/main" id="{5A405BE5-DB67-4412-AD96-FCB65A56A909}"/>
              </a:ext>
            </a:extLst>
          </p:cNvPr>
          <p:cNvSpPr/>
          <p:nvPr/>
        </p:nvSpPr>
        <p:spPr>
          <a:xfrm>
            <a:off x="1094037" y="3304404"/>
            <a:ext cx="21339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Obadiah 1:11–14. </a:t>
            </a:r>
          </a:p>
        </p:txBody>
      </p:sp>
      <p:sp>
        <p:nvSpPr>
          <p:cNvPr id="8" name="Rectángulo 7">
            <a:extLst>
              <a:ext uri="{FF2B5EF4-FFF2-40B4-BE49-F238E27FC236}">
                <a16:creationId xmlns:a16="http://schemas.microsoft.com/office/drawing/2014/main" id="{F440A016-5553-4B57-B3E5-23D819130367}"/>
              </a:ext>
            </a:extLst>
          </p:cNvPr>
          <p:cNvSpPr/>
          <p:nvPr/>
        </p:nvSpPr>
        <p:spPr>
          <a:xfrm>
            <a:off x="1128535" y="3673736"/>
            <a:ext cx="9897276" cy="2554545"/>
          </a:xfrm>
          <a:prstGeom prst="rect">
            <a:avLst/>
          </a:prstGeom>
        </p:spPr>
        <p:txBody>
          <a:bodyPr wrap="square">
            <a:spAutoFit/>
          </a:bodyPr>
          <a:lstStyle/>
          <a:p>
            <a:pPr algn="just" fontAlgn="base"/>
            <a:r>
              <a:rPr lang="en-US" sz="1600" b="1">
                <a:solidFill>
                  <a:schemeClr val="bg1"/>
                </a:solidFill>
                <a:latin typeface="Arial" panose="020B0604020202020204" pitchFamily="34" charset="0"/>
                <a:cs typeface="Arial" panose="020B0604020202020204" pitchFamily="34" charset="0"/>
              </a:rPr>
              <a:t>11 </a:t>
            </a:r>
            <a:r>
              <a:rPr lang="en-US" sz="1600">
                <a:solidFill>
                  <a:schemeClr val="bg1"/>
                </a:solidFill>
                <a:latin typeface="Arial" panose="020B0604020202020204" pitchFamily="34" charset="0"/>
                <a:cs typeface="Arial" panose="020B0604020202020204" pitchFamily="34" charset="0"/>
              </a:rPr>
              <a:t>In the day that thou stoodest on the other side, in the day that the strangers carried away captive his forces, and foreigners entered into his gates, and cast lots upon Jerusalem, even thou wast as one of them.</a:t>
            </a:r>
          </a:p>
          <a:p>
            <a:pPr algn="just" fontAlgn="base"/>
            <a:r>
              <a:rPr lang="en-US" sz="1600" b="1">
                <a:solidFill>
                  <a:schemeClr val="bg1"/>
                </a:solidFill>
                <a:latin typeface="Arial" panose="020B0604020202020204" pitchFamily="34" charset="0"/>
                <a:cs typeface="Arial" panose="020B0604020202020204" pitchFamily="34" charset="0"/>
              </a:rPr>
              <a:t>12 </a:t>
            </a:r>
            <a:r>
              <a:rPr lang="en-US" sz="1600">
                <a:solidFill>
                  <a:schemeClr val="bg1"/>
                </a:solidFill>
                <a:latin typeface="Arial" panose="020B0604020202020204" pitchFamily="34" charset="0"/>
                <a:cs typeface="Arial" panose="020B0604020202020204" pitchFamily="34" charset="0"/>
              </a:rPr>
              <a:t>But thou shouldest not have looked on the day of thy brother in the day that he became a stranger; neither shouldest thou have rejoiced over the children of Judah in the day of their destruction; neither shouldest thou have spoken proudly in the day of distress.</a:t>
            </a:r>
          </a:p>
          <a:p>
            <a:pPr algn="just" fontAlgn="base"/>
            <a:r>
              <a:rPr lang="en-US" sz="1600" b="1">
                <a:solidFill>
                  <a:schemeClr val="bg1"/>
                </a:solidFill>
                <a:latin typeface="Arial" panose="020B0604020202020204" pitchFamily="34" charset="0"/>
                <a:cs typeface="Arial" panose="020B0604020202020204" pitchFamily="34" charset="0"/>
              </a:rPr>
              <a:t>13 </a:t>
            </a:r>
            <a:r>
              <a:rPr lang="en-US" sz="1600">
                <a:solidFill>
                  <a:schemeClr val="bg1"/>
                </a:solidFill>
                <a:latin typeface="Arial" panose="020B0604020202020204" pitchFamily="34" charset="0"/>
                <a:cs typeface="Arial" panose="020B0604020202020204" pitchFamily="34" charset="0"/>
              </a:rPr>
              <a:t>Thou shouldest not have entered into the gate of my people in the day of their calamity; yea, thou shouldest not have looked on their affliction in the day of their calamity, nor have laid hands on their substance in the day of their calamity;</a:t>
            </a:r>
          </a:p>
          <a:p>
            <a:pPr algn="just" fontAlgn="base"/>
            <a:r>
              <a:rPr lang="en-US" sz="1600" b="1">
                <a:solidFill>
                  <a:schemeClr val="bg1"/>
                </a:solidFill>
                <a:latin typeface="Arial" panose="020B0604020202020204" pitchFamily="34" charset="0"/>
                <a:cs typeface="Arial" panose="020B0604020202020204" pitchFamily="34" charset="0"/>
              </a:rPr>
              <a:t>14 </a:t>
            </a:r>
            <a:r>
              <a:rPr lang="en-US" sz="1600">
                <a:solidFill>
                  <a:schemeClr val="bg1"/>
                </a:solidFill>
                <a:latin typeface="Arial" panose="020B0604020202020204" pitchFamily="34" charset="0"/>
                <a:cs typeface="Arial" panose="020B0604020202020204" pitchFamily="34" charset="0"/>
              </a:rPr>
              <a:t>Neither shouldest thou have stood in the crossway, to cut off those of his that did escape; neither shouldest thou have delivered up those of his that did remain in the day of distress.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AFFCE105-F704-4A82-8EB8-93A3757F1AA5}"/>
              </a:ext>
            </a:extLst>
          </p:cNvPr>
          <p:cNvSpPr/>
          <p:nvPr/>
        </p:nvSpPr>
        <p:spPr>
          <a:xfrm>
            <a:off x="1128535" y="6345971"/>
            <a:ext cx="68146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the Edomites done to the Jews and their property?</a:t>
            </a:r>
          </a:p>
        </p:txBody>
      </p:sp>
    </p:spTree>
    <p:extLst>
      <p:ext uri="{BB962C8B-B14F-4D97-AF65-F5344CB8AC3E}">
        <p14:creationId xmlns:p14="http://schemas.microsoft.com/office/powerpoint/2010/main" val="12752876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3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250" fill="hold"/>
                                        <p:tgtEl>
                                          <p:spTgt spid="13"/>
                                        </p:tgtEl>
                                        <p:attrNameLst>
                                          <p:attrName>ppt_w</p:attrName>
                                        </p:attrNameLst>
                                      </p:cBhvr>
                                      <p:tavLst>
                                        <p:tav tm="0">
                                          <p:val>
                                            <p:strVal val="(6*min(max(#ppt_w*#ppt_h,.3),1)-7.4)/-.7*#ppt_w"/>
                                          </p:val>
                                        </p:tav>
                                        <p:tav tm="100000">
                                          <p:val>
                                            <p:strVal val="#ppt_w"/>
                                          </p:val>
                                        </p:tav>
                                      </p:tavLst>
                                    </p:anim>
                                    <p:anim calcmode="lin" valueType="num">
                                      <p:cBhvr>
                                        <p:cTn id="20" dur="1250" fill="hold"/>
                                        <p:tgtEl>
                                          <p:spTgt spid="13"/>
                                        </p:tgtEl>
                                        <p:attrNameLst>
                                          <p:attrName>ppt_h</p:attrName>
                                        </p:attrNameLst>
                                      </p:cBhvr>
                                      <p:tavLst>
                                        <p:tav tm="0">
                                          <p:val>
                                            <p:strVal val="(6*min(max(#ppt_w*#ppt_h,.3),1)-7.4)/-.7*#ppt_h"/>
                                          </p:val>
                                        </p:tav>
                                        <p:tav tm="100000">
                                          <p:val>
                                            <p:strVal val="#ppt_h"/>
                                          </p:val>
                                        </p:tav>
                                      </p:tavLst>
                                    </p:anim>
                                    <p:anim calcmode="lin" valueType="num">
                                      <p:cBhvr>
                                        <p:cTn id="21" dur="1250" fill="hold"/>
                                        <p:tgtEl>
                                          <p:spTgt spid="13"/>
                                        </p:tgtEl>
                                        <p:attrNameLst>
                                          <p:attrName>ppt_x</p:attrName>
                                        </p:attrNameLst>
                                      </p:cBhvr>
                                      <p:tavLst>
                                        <p:tav tm="0">
                                          <p:val>
                                            <p:fltVal val="0.5"/>
                                          </p:val>
                                        </p:tav>
                                        <p:tav tm="100000">
                                          <p:val>
                                            <p:strVal val="#ppt_x"/>
                                          </p:val>
                                        </p:tav>
                                      </p:tavLst>
                                    </p:anim>
                                    <p:anim calcmode="lin" valueType="num">
                                      <p:cBhvr>
                                        <p:cTn id="22" dur="1250" fill="hold"/>
                                        <p:tgtEl>
                                          <p:spTgt spid="13"/>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250" fill="hold"/>
                                        <p:tgtEl>
                                          <p:spTgt spid="11"/>
                                        </p:tgtEl>
                                        <p:attrNameLst>
                                          <p:attrName>ppt_w</p:attrName>
                                        </p:attrNameLst>
                                      </p:cBhvr>
                                      <p:tavLst>
                                        <p:tav tm="0">
                                          <p:val>
                                            <p:strVal val="(6*min(max(#ppt_w*#ppt_h,.3),1)-7.4)/-.7*#ppt_w"/>
                                          </p:val>
                                        </p:tav>
                                        <p:tav tm="100000">
                                          <p:val>
                                            <p:strVal val="#ppt_w"/>
                                          </p:val>
                                        </p:tav>
                                      </p:tavLst>
                                    </p:anim>
                                    <p:anim calcmode="lin" valueType="num">
                                      <p:cBhvr>
                                        <p:cTn id="26" dur="1250" fill="hold"/>
                                        <p:tgtEl>
                                          <p:spTgt spid="11"/>
                                        </p:tgtEl>
                                        <p:attrNameLst>
                                          <p:attrName>ppt_h</p:attrName>
                                        </p:attrNameLst>
                                      </p:cBhvr>
                                      <p:tavLst>
                                        <p:tav tm="0">
                                          <p:val>
                                            <p:strVal val="(6*min(max(#ppt_w*#ppt_h,.3),1)-7.4)/-.7*#ppt_h"/>
                                          </p:val>
                                        </p:tav>
                                        <p:tav tm="100000">
                                          <p:val>
                                            <p:strVal val="#ppt_h"/>
                                          </p:val>
                                        </p:tav>
                                      </p:tavLst>
                                    </p:anim>
                                    <p:anim calcmode="lin" valueType="num">
                                      <p:cBhvr>
                                        <p:cTn id="27" dur="1250" fill="hold"/>
                                        <p:tgtEl>
                                          <p:spTgt spid="11"/>
                                        </p:tgtEl>
                                        <p:attrNameLst>
                                          <p:attrName>ppt_x</p:attrName>
                                        </p:attrNameLst>
                                      </p:cBhvr>
                                      <p:tavLst>
                                        <p:tav tm="0">
                                          <p:val>
                                            <p:fltVal val="0.5"/>
                                          </p:val>
                                        </p:tav>
                                        <p:tav tm="100000">
                                          <p:val>
                                            <p:strVal val="#ppt_x"/>
                                          </p:val>
                                        </p:tav>
                                      </p:tavLst>
                                    </p:anim>
                                    <p:anim calcmode="lin" valueType="num">
                                      <p:cBhvr>
                                        <p:cTn id="28" dur="1250" fill="hold"/>
                                        <p:tgtEl>
                                          <p:spTgt spid="11"/>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250" fill="hold"/>
                                        <p:tgtEl>
                                          <p:spTgt spid="7"/>
                                        </p:tgtEl>
                                        <p:attrNameLst>
                                          <p:attrName>ppt_w</p:attrName>
                                        </p:attrNameLst>
                                      </p:cBhvr>
                                      <p:tavLst>
                                        <p:tav tm="0">
                                          <p:val>
                                            <p:strVal val="(6*min(max(#ppt_w*#ppt_h,.3),1)-7.4)/-.7*#ppt_w"/>
                                          </p:val>
                                        </p:tav>
                                        <p:tav tm="100000">
                                          <p:val>
                                            <p:strVal val="#ppt_w"/>
                                          </p:val>
                                        </p:tav>
                                      </p:tavLst>
                                    </p:anim>
                                    <p:anim calcmode="lin" valueType="num">
                                      <p:cBhvr>
                                        <p:cTn id="32" dur="1250" fill="hold"/>
                                        <p:tgtEl>
                                          <p:spTgt spid="7"/>
                                        </p:tgtEl>
                                        <p:attrNameLst>
                                          <p:attrName>ppt_h</p:attrName>
                                        </p:attrNameLst>
                                      </p:cBhvr>
                                      <p:tavLst>
                                        <p:tav tm="0">
                                          <p:val>
                                            <p:strVal val="(6*min(max(#ppt_w*#ppt_h,.3),1)-7.4)/-.7*#ppt_h"/>
                                          </p:val>
                                        </p:tav>
                                        <p:tav tm="100000">
                                          <p:val>
                                            <p:strVal val="#ppt_h"/>
                                          </p:val>
                                        </p:tav>
                                      </p:tavLst>
                                    </p:anim>
                                    <p:anim calcmode="lin" valueType="num">
                                      <p:cBhvr>
                                        <p:cTn id="33" dur="1250" fill="hold"/>
                                        <p:tgtEl>
                                          <p:spTgt spid="7"/>
                                        </p:tgtEl>
                                        <p:attrNameLst>
                                          <p:attrName>ppt_x</p:attrName>
                                        </p:attrNameLst>
                                      </p:cBhvr>
                                      <p:tavLst>
                                        <p:tav tm="0">
                                          <p:val>
                                            <p:fltVal val="0.5"/>
                                          </p:val>
                                        </p:tav>
                                        <p:tav tm="100000">
                                          <p:val>
                                            <p:strVal val="#ppt_x"/>
                                          </p:val>
                                        </p:tav>
                                      </p:tavLst>
                                    </p:anim>
                                    <p:anim calcmode="lin" valueType="num">
                                      <p:cBhvr>
                                        <p:cTn id="34" dur="1250" fill="hold"/>
                                        <p:tgtEl>
                                          <p:spTgt spid="7"/>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250" fill="hold"/>
                                        <p:tgtEl>
                                          <p:spTgt spid="8"/>
                                        </p:tgtEl>
                                        <p:attrNameLst>
                                          <p:attrName>ppt_w</p:attrName>
                                        </p:attrNameLst>
                                      </p:cBhvr>
                                      <p:tavLst>
                                        <p:tav tm="0">
                                          <p:val>
                                            <p:strVal val="(6*min(max(#ppt_w*#ppt_h,.3),1)-7.4)/-.7*#ppt_w"/>
                                          </p:val>
                                        </p:tav>
                                        <p:tav tm="100000">
                                          <p:val>
                                            <p:strVal val="#ppt_w"/>
                                          </p:val>
                                        </p:tav>
                                      </p:tavLst>
                                    </p:anim>
                                    <p:anim calcmode="lin" valueType="num">
                                      <p:cBhvr>
                                        <p:cTn id="38" dur="1250" fill="hold"/>
                                        <p:tgtEl>
                                          <p:spTgt spid="8"/>
                                        </p:tgtEl>
                                        <p:attrNameLst>
                                          <p:attrName>ppt_h</p:attrName>
                                        </p:attrNameLst>
                                      </p:cBhvr>
                                      <p:tavLst>
                                        <p:tav tm="0">
                                          <p:val>
                                            <p:strVal val="(6*min(max(#ppt_w*#ppt_h,.3),1)-7.4)/-.7*#ppt_h"/>
                                          </p:val>
                                        </p:tav>
                                        <p:tav tm="100000">
                                          <p:val>
                                            <p:strVal val="#ppt_h"/>
                                          </p:val>
                                        </p:tav>
                                      </p:tavLst>
                                    </p:anim>
                                    <p:anim calcmode="lin" valueType="num">
                                      <p:cBhvr>
                                        <p:cTn id="39" dur="1250" fill="hold"/>
                                        <p:tgtEl>
                                          <p:spTgt spid="8"/>
                                        </p:tgtEl>
                                        <p:attrNameLst>
                                          <p:attrName>ppt_x</p:attrName>
                                        </p:attrNameLst>
                                      </p:cBhvr>
                                      <p:tavLst>
                                        <p:tav tm="0">
                                          <p:val>
                                            <p:fltVal val="0.5"/>
                                          </p:val>
                                        </p:tav>
                                        <p:tav tm="100000">
                                          <p:val>
                                            <p:strVal val="#ppt_x"/>
                                          </p:val>
                                        </p:tav>
                                      </p:tavLst>
                                    </p:anim>
                                    <p:anim calcmode="lin" valueType="num">
                                      <p:cBhvr>
                                        <p:cTn id="40" dur="125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4"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30554B8-778A-4948-9EAD-57E02C43B129}"/>
              </a:ext>
            </a:extLst>
          </p:cNvPr>
          <p:cNvSpPr/>
          <p:nvPr/>
        </p:nvSpPr>
        <p:spPr>
          <a:xfrm>
            <a:off x="795748" y="2649702"/>
            <a:ext cx="85295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can we learn from verse 15 about how the Lord will judge us? </a:t>
            </a:r>
          </a:p>
        </p:txBody>
      </p:sp>
      <p:sp>
        <p:nvSpPr>
          <p:cNvPr id="5" name="Rectángulo 4">
            <a:extLst>
              <a:ext uri="{FF2B5EF4-FFF2-40B4-BE49-F238E27FC236}">
                <a16:creationId xmlns:a16="http://schemas.microsoft.com/office/drawing/2014/main" id="{4247EFCF-A52F-4164-B2EB-9A61E2A923AE}"/>
              </a:ext>
            </a:extLst>
          </p:cNvPr>
          <p:cNvSpPr/>
          <p:nvPr/>
        </p:nvSpPr>
        <p:spPr>
          <a:xfrm>
            <a:off x="773459" y="1919907"/>
            <a:ext cx="101065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explain the meaning of the phrase “as thou hast done, it shall be done unto thee”?</a:t>
            </a:r>
          </a:p>
        </p:txBody>
      </p:sp>
      <p:sp>
        <p:nvSpPr>
          <p:cNvPr id="14" name="Rectángulo 13">
            <a:extLst>
              <a:ext uri="{FF2B5EF4-FFF2-40B4-BE49-F238E27FC236}">
                <a16:creationId xmlns:a16="http://schemas.microsoft.com/office/drawing/2014/main" id="{5384AFC8-3B5F-4B3D-91D7-AE5E91C2D971}"/>
              </a:ext>
            </a:extLst>
          </p:cNvPr>
          <p:cNvSpPr/>
          <p:nvPr/>
        </p:nvSpPr>
        <p:spPr>
          <a:xfrm>
            <a:off x="773454" y="3744964"/>
            <a:ext cx="1402949"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50E0183E-671E-4212-9A87-3E86EAF10A15}"/>
              </a:ext>
            </a:extLst>
          </p:cNvPr>
          <p:cNvSpPr/>
          <p:nvPr/>
        </p:nvSpPr>
        <p:spPr>
          <a:xfrm>
            <a:off x="773455" y="806026"/>
            <a:ext cx="1633781"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4CB9CFBB-0D78-4470-919F-5E5A2C15D3B9}"/>
              </a:ext>
            </a:extLst>
          </p:cNvPr>
          <p:cNvSpPr/>
          <p:nvPr/>
        </p:nvSpPr>
        <p:spPr>
          <a:xfrm>
            <a:off x="773456" y="4085992"/>
            <a:ext cx="10305360" cy="107721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4473E50C-D210-4ECF-97DB-6F73AA2587CF}"/>
              </a:ext>
            </a:extLst>
          </p:cNvPr>
          <p:cNvSpPr/>
          <p:nvPr/>
        </p:nvSpPr>
        <p:spPr>
          <a:xfrm>
            <a:off x="773457" y="1181243"/>
            <a:ext cx="10106576" cy="646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DF96AA9A-0D76-4043-A8A9-E3B22CBABF3E}"/>
              </a:ext>
            </a:extLst>
          </p:cNvPr>
          <p:cNvSpPr/>
          <p:nvPr/>
        </p:nvSpPr>
        <p:spPr>
          <a:xfrm>
            <a:off x="773459" y="779683"/>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Obadiah 1:15</a:t>
            </a:r>
          </a:p>
        </p:txBody>
      </p:sp>
      <p:sp>
        <p:nvSpPr>
          <p:cNvPr id="4" name="Rectángulo 3">
            <a:extLst>
              <a:ext uri="{FF2B5EF4-FFF2-40B4-BE49-F238E27FC236}">
                <a16:creationId xmlns:a16="http://schemas.microsoft.com/office/drawing/2014/main" id="{D46CE55F-ADAF-45E1-9FC1-CB61AC81D2B5}"/>
              </a:ext>
            </a:extLst>
          </p:cNvPr>
          <p:cNvSpPr/>
          <p:nvPr/>
        </p:nvSpPr>
        <p:spPr>
          <a:xfrm>
            <a:off x="773459" y="1149015"/>
            <a:ext cx="1010657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the day of the Lord is near upon all the heathen: as thou hast done, it shall be done unto thee: thy reward shall return upon thine own head.</a:t>
            </a:r>
          </a:p>
        </p:txBody>
      </p:sp>
      <p:sp>
        <p:nvSpPr>
          <p:cNvPr id="7" name="Rectángulo 6">
            <a:extLst>
              <a:ext uri="{FF2B5EF4-FFF2-40B4-BE49-F238E27FC236}">
                <a16:creationId xmlns:a16="http://schemas.microsoft.com/office/drawing/2014/main" id="{B125CAF4-9E83-46D3-B581-0B9177C6A051}"/>
              </a:ext>
            </a:extLst>
          </p:cNvPr>
          <p:cNvSpPr/>
          <p:nvPr/>
        </p:nvSpPr>
        <p:spPr>
          <a:xfrm>
            <a:off x="773458" y="3319024"/>
            <a:ext cx="9443968" cy="369332"/>
          </a:xfrm>
          <a:prstGeom prst="rect">
            <a:avLst/>
          </a:prstGeom>
        </p:spPr>
        <p:txBody>
          <a:bodyPr wrap="square">
            <a:spAutoFit/>
          </a:bodyPr>
          <a:lstStyle/>
          <a:p>
            <a:pPr algn="just"/>
            <a:r>
              <a:rPr lang="en-US" b="1"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will judge us according to the way we have judged and treated others.</a:t>
            </a: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8" name="Rectángulo 7">
            <a:extLst>
              <a:ext uri="{FF2B5EF4-FFF2-40B4-BE49-F238E27FC236}">
                <a16:creationId xmlns:a16="http://schemas.microsoft.com/office/drawing/2014/main" id="{7E99F47C-3D62-481D-B02F-561F12B93445}"/>
              </a:ext>
            </a:extLst>
          </p:cNvPr>
          <p:cNvSpPr/>
          <p:nvPr/>
        </p:nvSpPr>
        <p:spPr>
          <a:xfrm>
            <a:off x="773458" y="3720584"/>
            <a:ext cx="14029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Alma 41:14</a:t>
            </a:r>
          </a:p>
        </p:txBody>
      </p:sp>
      <p:sp>
        <p:nvSpPr>
          <p:cNvPr id="9" name="Rectángulo 8">
            <a:extLst>
              <a:ext uri="{FF2B5EF4-FFF2-40B4-BE49-F238E27FC236}">
                <a16:creationId xmlns:a16="http://schemas.microsoft.com/office/drawing/2014/main" id="{4F542B45-823C-4D56-A772-632D664CF0AE}"/>
              </a:ext>
            </a:extLst>
          </p:cNvPr>
          <p:cNvSpPr/>
          <p:nvPr/>
        </p:nvSpPr>
        <p:spPr>
          <a:xfrm>
            <a:off x="773457" y="4089916"/>
            <a:ext cx="10305360" cy="1077218"/>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Therefore, my son, see that you are merciful unto your brethren; deal justly, judge righteously, and do good continually; and if ye do all these things then shall ye receive your reward; yea, ye shall have mercy restored unto you again; ye shall have justice restored unto you again; ye shall have a righteous judgment restored unto you again; and ye shall have good rewarded unto you again.</a:t>
            </a:r>
          </a:p>
        </p:txBody>
      </p:sp>
      <p:sp>
        <p:nvSpPr>
          <p:cNvPr id="10" name="Rectángulo 9">
            <a:extLst>
              <a:ext uri="{FF2B5EF4-FFF2-40B4-BE49-F238E27FC236}">
                <a16:creationId xmlns:a16="http://schemas.microsoft.com/office/drawing/2014/main" id="{A1DC53A0-8700-41B5-A679-3036BA83C97F}"/>
              </a:ext>
            </a:extLst>
          </p:cNvPr>
          <p:cNvSpPr/>
          <p:nvPr/>
        </p:nvSpPr>
        <p:spPr>
          <a:xfrm>
            <a:off x="773457" y="5318549"/>
            <a:ext cx="6528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do Alma’s teachings relate to the truth on the board?</a:t>
            </a:r>
          </a:p>
        </p:txBody>
      </p:sp>
    </p:spTree>
    <p:extLst>
      <p:ext uri="{BB962C8B-B14F-4D97-AF65-F5344CB8AC3E}">
        <p14:creationId xmlns:p14="http://schemas.microsoft.com/office/powerpoint/2010/main" val="91001994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anim calcmode="lin" valueType="num">
                                      <p:cBhvr>
                                        <p:cTn id="15" dur="400" fill="hold"/>
                                        <p:tgtEl>
                                          <p:spTgt spid="6"/>
                                        </p:tgtEl>
                                        <p:attrNameLst>
                                          <p:attrName>ppt_x</p:attrName>
                                        </p:attrNameLst>
                                      </p:cBhvr>
                                      <p:tavLst>
                                        <p:tav tm="0">
                                          <p:val>
                                            <p:strVal val="#ppt_x"/>
                                          </p:val>
                                        </p:tav>
                                        <p:tav tm="100000">
                                          <p:val>
                                            <p:strVal val="#ppt_x"/>
                                          </p:val>
                                        </p:tav>
                                      </p:tavLst>
                                    </p:anim>
                                    <p:anim calcmode="lin" valueType="num">
                                      <p:cBhvr>
                                        <p:cTn id="16" dur="400" fill="hold"/>
                                        <p:tgtEl>
                                          <p:spTgt spid="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900" decel="100000" fill="hold"/>
                                        <p:tgtEl>
                                          <p:spTgt spid="1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900" decel="100000" fill="hold"/>
                                        <p:tgtEl>
                                          <p:spTgt spid="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900" decel="100000" fill="hold"/>
                                        <p:tgtEl>
                                          <p:spTgt spid="9"/>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style.rotation</p:attrName>
                                        </p:attrNameLst>
                                      </p:cBhvr>
                                      <p:tavLst>
                                        <p:tav tm="0">
                                          <p:val>
                                            <p:fltVal val="720"/>
                                          </p:val>
                                        </p:tav>
                                        <p:tav tm="100000">
                                          <p:val>
                                            <p:fltVal val="0"/>
                                          </p:val>
                                        </p:tav>
                                      </p:tavLst>
                                    </p:anim>
                                    <p:anim calcmode="lin" valueType="num">
                                      <p:cBhvr>
                                        <p:cTn id="60" dur="2000" fill="hold"/>
                                        <p:tgtEl>
                                          <p:spTgt spid="10"/>
                                        </p:tgtEl>
                                        <p:attrNameLst>
                                          <p:attrName>ppt_h</p:attrName>
                                        </p:attrNameLst>
                                      </p:cBhvr>
                                      <p:tavLst>
                                        <p:tav tm="0">
                                          <p:val>
                                            <p:fltVal val="0"/>
                                          </p:val>
                                        </p:tav>
                                        <p:tav tm="100000">
                                          <p:val>
                                            <p:strVal val="#ppt_h"/>
                                          </p:val>
                                        </p:tav>
                                      </p:tavLst>
                                    </p:anim>
                                    <p:anim calcmode="lin" valueType="num">
                                      <p:cBhvr>
                                        <p:cTn id="61"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4" grpId="0" animBg="1"/>
      <p:bldP spid="12" grpId="0" animBg="1"/>
      <p:bldP spid="7" grpId="0" build="p"/>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4D6F0F"/>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151</a:t>
            </a:r>
          </a:p>
        </p:txBody>
      </p:sp>
      <p:sp>
        <p:nvSpPr>
          <p:cNvPr id="2" name="Rectángulo 1">
            <a:extLst>
              <a:ext uri="{FF2B5EF4-FFF2-40B4-BE49-F238E27FC236}">
                <a16:creationId xmlns:a16="http://schemas.microsoft.com/office/drawing/2014/main" id="{E4C39F38-B84A-47C3-B68A-2637056257E9}"/>
              </a:ext>
            </a:extLst>
          </p:cNvPr>
          <p:cNvSpPr/>
          <p:nvPr/>
        </p:nvSpPr>
        <p:spPr>
          <a:xfrm>
            <a:off x="1113183" y="968273"/>
            <a:ext cx="19672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Obadiah 1:17-21</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443C744-94A0-4C11-B835-FC849E2E2CC1}"/>
              </a:ext>
            </a:extLst>
          </p:cNvPr>
          <p:cNvSpPr/>
          <p:nvPr/>
        </p:nvSpPr>
        <p:spPr>
          <a:xfrm>
            <a:off x="1742661" y="2274838"/>
            <a:ext cx="8706678" cy="2308324"/>
          </a:xfrm>
          <a:prstGeom prst="rect">
            <a:avLst/>
          </a:prstGeom>
        </p:spPr>
        <p:txBody>
          <a:bodyPr wrap="square">
            <a:spAutoFit/>
          </a:bodyPr>
          <a:lstStyle/>
          <a:p>
            <a:pPr algn="ctr"/>
            <a:r>
              <a:rPr lang="en-US" sz="4800" dirty="0">
                <a:solidFill>
                  <a:schemeClr val="accent2">
                    <a:lumMod val="75000"/>
                  </a:schemeClr>
                </a:solidFill>
                <a:latin typeface="Franklin Gothic Medium" panose="020B0603020102020204" pitchFamily="34" charset="0"/>
              </a:rPr>
              <a:t>“Obadiah prophesies of the Israelites’ return to their lands and of saviors on Mount Zion”</a:t>
            </a:r>
          </a:p>
        </p:txBody>
      </p:sp>
    </p:spTree>
    <p:extLst>
      <p:ext uri="{BB962C8B-B14F-4D97-AF65-F5344CB8AC3E}">
        <p14:creationId xmlns:p14="http://schemas.microsoft.com/office/powerpoint/2010/main" val="269454687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623</Words>
  <Application>Microsoft Office PowerPoint</Application>
  <PresentationFormat>Panorámica</PresentationFormat>
  <Paragraphs>73</Paragraphs>
  <Slides>14</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14</vt:i4>
      </vt:variant>
    </vt:vector>
  </HeadingPairs>
  <TitlesOfParts>
    <vt:vector size="26" baseType="lpstr">
      <vt:lpstr>Arial</vt:lpstr>
      <vt:lpstr>Bahnschrift Condensed</vt:lpstr>
      <vt:lpstr>Calibri</vt:lpstr>
      <vt:lpstr>Century Gothic</vt:lpstr>
      <vt:lpstr>Franklin Gothic Medium</vt:lpstr>
      <vt:lpstr>McKayldsLat-Bold</vt:lpstr>
      <vt:lpstr>Rockwell</vt:lpstr>
      <vt:lpstr>Wingdings 3</vt:lpstr>
      <vt:lpstr>ZoramldsLat-Bold</vt:lpstr>
      <vt:lpstr>ZoramldsLat-Light</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5261</cp:revision>
  <dcterms:created xsi:type="dcterms:W3CDTF">2018-08-29T04:26:39Z</dcterms:created>
  <dcterms:modified xsi:type="dcterms:W3CDTF">2019-06-18T19:47:56Z</dcterms:modified>
</cp:coreProperties>
</file>