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2"/>
  </p:notesMasterIdLst>
  <p:sldIdLst>
    <p:sldId id="296" r:id="rId2"/>
    <p:sldId id="410" r:id="rId3"/>
    <p:sldId id="411" r:id="rId4"/>
    <p:sldId id="412" r:id="rId5"/>
    <p:sldId id="413" r:id="rId6"/>
    <p:sldId id="414" r:id="rId7"/>
    <p:sldId id="415" r:id="rId8"/>
    <p:sldId id="416" r:id="rId9"/>
    <p:sldId id="417" r:id="rId10"/>
    <p:sldId id="41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6F7CBF"/>
    <a:srgbClr val="B9DF63"/>
    <a:srgbClr val="E97159"/>
    <a:srgbClr val="D6E513"/>
    <a:srgbClr val="6372DF"/>
    <a:srgbClr val="4D6F0F"/>
    <a:srgbClr val="FF6600"/>
    <a:srgbClr val="59C7E9"/>
    <a:srgbClr val="D88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s.wikipedia.org/wiki/Invierno"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oQ9PuogvYBc?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150</a:t>
            </a:r>
          </a:p>
        </p:txBody>
      </p:sp>
      <p:pic>
        <p:nvPicPr>
          <p:cNvPr id="2" name="Elementos multimedia en línea 1" title="Mormon God Reveals His Secrets">
            <a:hlinkClick r:id="" action="ppaction://media"/>
            <a:extLst>
              <a:ext uri="{FF2B5EF4-FFF2-40B4-BE49-F238E27FC236}">
                <a16:creationId xmlns:a16="http://schemas.microsoft.com/office/drawing/2014/main" id="{8417EBB8-B0C5-4575-9EB6-B00313775B58}"/>
              </a:ext>
            </a:extLst>
          </p:cNvPr>
          <p:cNvPicPr>
            <a:picLocks noRot="1" noChangeAspect="1"/>
          </p:cNvPicPr>
          <p:nvPr>
            <a:videoFile r:link="rId1"/>
          </p:nvPr>
        </p:nvPicPr>
        <p:blipFill>
          <a:blip r:embed="rId3"/>
          <a:stretch>
            <a:fillRect/>
          </a:stretch>
        </p:blipFill>
        <p:spPr>
          <a:xfrm>
            <a:off x="2023901" y="1369944"/>
            <a:ext cx="8213403" cy="46200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5878422"/>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150</a:t>
            </a:r>
          </a:p>
        </p:txBody>
      </p:sp>
      <p:sp>
        <p:nvSpPr>
          <p:cNvPr id="4" name="Rectángulo 3">
            <a:extLst>
              <a:ext uri="{FF2B5EF4-FFF2-40B4-BE49-F238E27FC236}">
                <a16:creationId xmlns:a16="http://schemas.microsoft.com/office/drawing/2014/main" id="{450780A3-E184-4D92-8B69-CF02E315ED6E}"/>
              </a:ext>
            </a:extLst>
          </p:cNvPr>
          <p:cNvSpPr/>
          <p:nvPr/>
        </p:nvSpPr>
        <p:spPr>
          <a:xfrm>
            <a:off x="4817445" y="2828835"/>
            <a:ext cx="2557110" cy="1200329"/>
          </a:xfrm>
          <a:prstGeom prst="rect">
            <a:avLst/>
          </a:prstGeom>
        </p:spPr>
        <p:txBody>
          <a:bodyPr wrap="none">
            <a:spAutoFit/>
          </a:bodyPr>
          <a:lstStyle/>
          <a:p>
            <a:pPr fontAlgn="base"/>
            <a:r>
              <a:rPr lang="en-US" sz="7200" b="1" dirty="0">
                <a:solidFill>
                  <a:schemeClr val="accent1"/>
                </a:solidFill>
                <a:latin typeface="Bahnschrift SemiLight" panose="020B0502040204020203" pitchFamily="34" charset="0"/>
              </a:rPr>
              <a:t>Amos</a:t>
            </a:r>
            <a:endParaRPr lang="en-US" sz="7200" b="1" i="0" dirty="0">
              <a:solidFill>
                <a:schemeClr val="accent1"/>
              </a:solidFill>
              <a:effectLst/>
              <a:latin typeface="Bahnschrift SemiLight" panose="020B0502040204020203" pitchFamily="34" charset="0"/>
            </a:endParaRPr>
          </a:p>
        </p:txBody>
      </p:sp>
    </p:spTree>
    <p:extLst>
      <p:ext uri="{BB962C8B-B14F-4D97-AF65-F5344CB8AC3E}">
        <p14:creationId xmlns:p14="http://schemas.microsoft.com/office/powerpoint/2010/main" val="2946168686"/>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150</a:t>
            </a:r>
          </a:p>
        </p:txBody>
      </p:sp>
      <p:sp>
        <p:nvSpPr>
          <p:cNvPr id="2" name="Rectángulo 1">
            <a:extLst>
              <a:ext uri="{FF2B5EF4-FFF2-40B4-BE49-F238E27FC236}">
                <a16:creationId xmlns:a16="http://schemas.microsoft.com/office/drawing/2014/main" id="{F71E1FC5-DAC4-42EB-B1A7-1EA136FD1C16}"/>
              </a:ext>
            </a:extLst>
          </p:cNvPr>
          <p:cNvSpPr/>
          <p:nvPr/>
        </p:nvSpPr>
        <p:spPr>
          <a:xfrm>
            <a:off x="1113183" y="783607"/>
            <a:ext cx="122341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Amos 1-6</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51443C6-7C34-42B4-A81E-D3517C2EC74C}"/>
              </a:ext>
            </a:extLst>
          </p:cNvPr>
          <p:cNvSpPr/>
          <p:nvPr/>
        </p:nvSpPr>
        <p:spPr>
          <a:xfrm>
            <a:off x="1616765" y="2274838"/>
            <a:ext cx="8958470" cy="2308324"/>
          </a:xfrm>
          <a:prstGeom prst="rect">
            <a:avLst/>
          </a:prstGeom>
        </p:spPr>
        <p:txBody>
          <a:bodyPr wrap="square">
            <a:spAutoFit/>
          </a:bodyPr>
          <a:lstStyle/>
          <a:p>
            <a:pPr algn="ctr"/>
            <a:r>
              <a:rPr lang="en-US" sz="4800" dirty="0">
                <a:solidFill>
                  <a:schemeClr val="accent1">
                    <a:lumMod val="75000"/>
                  </a:schemeClr>
                </a:solidFill>
                <a:latin typeface="ZoramldsLat-Regular"/>
              </a:rPr>
              <a:t>“Amos prophesies that many nations, including Judah and Israel, will be destroyed”</a:t>
            </a:r>
            <a:endParaRPr lang="en-US" sz="4800" dirty="0">
              <a:solidFill>
                <a:schemeClr val="accent1">
                  <a:lumMod val="75000"/>
                </a:schemeClr>
              </a:solidFill>
            </a:endParaRPr>
          </a:p>
        </p:txBody>
      </p:sp>
    </p:spTree>
    <p:extLst>
      <p:ext uri="{BB962C8B-B14F-4D97-AF65-F5344CB8AC3E}">
        <p14:creationId xmlns:p14="http://schemas.microsoft.com/office/powerpoint/2010/main" val="1712042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F275928-0925-4947-99B1-B997F61085B6}"/>
              </a:ext>
            </a:extLst>
          </p:cNvPr>
          <p:cNvSpPr/>
          <p:nvPr/>
        </p:nvSpPr>
        <p:spPr>
          <a:xfrm>
            <a:off x="849625" y="2322793"/>
            <a:ext cx="1623751" cy="69249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C7D7677B-9342-46DF-9972-2EEBEB10B94E}"/>
              </a:ext>
            </a:extLst>
          </p:cNvPr>
          <p:cNvSpPr/>
          <p:nvPr/>
        </p:nvSpPr>
        <p:spPr>
          <a:xfrm>
            <a:off x="849625" y="2692125"/>
            <a:ext cx="9816884" cy="175432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150</a:t>
            </a:r>
          </a:p>
        </p:txBody>
      </p:sp>
      <p:sp>
        <p:nvSpPr>
          <p:cNvPr id="2" name="Rectángulo 1">
            <a:extLst>
              <a:ext uri="{FF2B5EF4-FFF2-40B4-BE49-F238E27FC236}">
                <a16:creationId xmlns:a16="http://schemas.microsoft.com/office/drawing/2014/main" id="{CAC3BACB-94DC-43C1-BD87-EF653066DA0F}"/>
              </a:ext>
            </a:extLst>
          </p:cNvPr>
          <p:cNvSpPr/>
          <p:nvPr/>
        </p:nvSpPr>
        <p:spPr>
          <a:xfrm>
            <a:off x="980660" y="829773"/>
            <a:ext cx="96740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Have you ever tried to warn someone who did not heed your warning? What happened to that person as a result?</a:t>
            </a:r>
          </a:p>
        </p:txBody>
      </p:sp>
      <p:sp>
        <p:nvSpPr>
          <p:cNvPr id="4" name="Rectángulo 3">
            <a:extLst>
              <a:ext uri="{FF2B5EF4-FFF2-40B4-BE49-F238E27FC236}">
                <a16:creationId xmlns:a16="http://schemas.microsoft.com/office/drawing/2014/main" id="{6152EEB9-3E5D-4BCA-BB6A-A71AF20240D2}"/>
              </a:ext>
            </a:extLst>
          </p:cNvPr>
          <p:cNvSpPr/>
          <p:nvPr/>
        </p:nvSpPr>
        <p:spPr>
          <a:xfrm>
            <a:off x="980660" y="1576283"/>
            <a:ext cx="96740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Has someone ever tried to warn you, but you did not heed the warning? What happened to you as a result?</a:t>
            </a:r>
          </a:p>
        </p:txBody>
      </p:sp>
      <p:sp>
        <p:nvSpPr>
          <p:cNvPr id="5" name="Rectángulo 4">
            <a:extLst>
              <a:ext uri="{FF2B5EF4-FFF2-40B4-BE49-F238E27FC236}">
                <a16:creationId xmlns:a16="http://schemas.microsoft.com/office/drawing/2014/main" id="{E70F9B70-335E-4546-B46F-69F8A0A8678B}"/>
              </a:ext>
            </a:extLst>
          </p:cNvPr>
          <p:cNvSpPr/>
          <p:nvPr/>
        </p:nvSpPr>
        <p:spPr>
          <a:xfrm>
            <a:off x="980660" y="2322793"/>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Amos 2:4-6 </a:t>
            </a:r>
          </a:p>
        </p:txBody>
      </p:sp>
      <p:sp>
        <p:nvSpPr>
          <p:cNvPr id="6" name="Rectángulo 5">
            <a:extLst>
              <a:ext uri="{FF2B5EF4-FFF2-40B4-BE49-F238E27FC236}">
                <a16:creationId xmlns:a16="http://schemas.microsoft.com/office/drawing/2014/main" id="{CCF40ADB-26FA-4D56-8ED2-903077E913F0}"/>
              </a:ext>
            </a:extLst>
          </p:cNvPr>
          <p:cNvSpPr/>
          <p:nvPr/>
        </p:nvSpPr>
        <p:spPr>
          <a:xfrm>
            <a:off x="861390" y="2692125"/>
            <a:ext cx="979335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Thus saith the Lord; For three transgressions of Judah, and for four, I will not turn away the punishment thereof; because they have despised the law of the Lord, and have not kept his commandments, and their lies caused them to err, after the which their fathers have walked:</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But I will send a fire upon Judah, and it shall devour the palaces of Jerusalem.</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Thus saith the Lord; For three transgressions of Israel, and for four, I will not turn away the punishment thereof; because they sold the righteous for silver, and the poor for a pair of shoes;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72AD1DD-AF38-4756-AC59-DA48D78F332A}"/>
              </a:ext>
            </a:extLst>
          </p:cNvPr>
          <p:cNvSpPr/>
          <p:nvPr/>
        </p:nvSpPr>
        <p:spPr>
          <a:xfrm>
            <a:off x="980660" y="4648626"/>
            <a:ext cx="46131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did Amos say would be destroyed?</a:t>
            </a:r>
          </a:p>
        </p:txBody>
      </p:sp>
      <p:sp>
        <p:nvSpPr>
          <p:cNvPr id="8" name="Rectángulo 7">
            <a:extLst>
              <a:ext uri="{FF2B5EF4-FFF2-40B4-BE49-F238E27FC236}">
                <a16:creationId xmlns:a16="http://schemas.microsoft.com/office/drawing/2014/main" id="{3CBC74A3-633C-4ACE-876E-23C813ABC710}"/>
              </a:ext>
            </a:extLst>
          </p:cNvPr>
          <p:cNvSpPr/>
          <p:nvPr/>
        </p:nvSpPr>
        <p:spPr>
          <a:xfrm>
            <a:off x="980660" y="5281717"/>
            <a:ext cx="6506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sins had the people of Judah and Israel committed?</a:t>
            </a:r>
          </a:p>
        </p:txBody>
      </p:sp>
    </p:spTree>
    <p:extLst>
      <p:ext uri="{BB962C8B-B14F-4D97-AF65-F5344CB8AC3E}">
        <p14:creationId xmlns:p14="http://schemas.microsoft.com/office/powerpoint/2010/main" val="3128442504"/>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10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1000"/>
                                        <p:tgtEl>
                                          <p:spTgt spid="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1000"/>
                                        <p:tgtEl>
                                          <p:spTgt spid="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38C2F2B-B812-4ADA-83BC-9119970F071F}"/>
              </a:ext>
            </a:extLst>
          </p:cNvPr>
          <p:cNvSpPr/>
          <p:nvPr/>
        </p:nvSpPr>
        <p:spPr>
          <a:xfrm>
            <a:off x="1010998" y="2691844"/>
            <a:ext cx="526297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had the Lord done to help the Israelites?</a:t>
            </a:r>
          </a:p>
        </p:txBody>
      </p:sp>
      <p:sp>
        <p:nvSpPr>
          <p:cNvPr id="14" name="Rectángulo 13">
            <a:extLst>
              <a:ext uri="{FF2B5EF4-FFF2-40B4-BE49-F238E27FC236}">
                <a16:creationId xmlns:a16="http://schemas.microsoft.com/office/drawing/2014/main" id="{E04B6CBF-5E0E-46DF-AAB5-A5D9E3BF846E}"/>
              </a:ext>
            </a:extLst>
          </p:cNvPr>
          <p:cNvSpPr/>
          <p:nvPr/>
        </p:nvSpPr>
        <p:spPr>
          <a:xfrm>
            <a:off x="1010140" y="806690"/>
            <a:ext cx="1683025" cy="69249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8CCE8B30-FB19-4808-A3E1-135D06624D45}"/>
              </a:ext>
            </a:extLst>
          </p:cNvPr>
          <p:cNvSpPr/>
          <p:nvPr/>
        </p:nvSpPr>
        <p:spPr>
          <a:xfrm>
            <a:off x="1010140" y="1152939"/>
            <a:ext cx="9816884" cy="140038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150</a:t>
            </a:r>
          </a:p>
        </p:txBody>
      </p:sp>
      <p:sp>
        <p:nvSpPr>
          <p:cNvPr id="2" name="Rectángulo 1">
            <a:extLst>
              <a:ext uri="{FF2B5EF4-FFF2-40B4-BE49-F238E27FC236}">
                <a16:creationId xmlns:a16="http://schemas.microsoft.com/office/drawing/2014/main" id="{81C319D9-79F0-4241-989B-99A507F2DEE2}"/>
              </a:ext>
            </a:extLst>
          </p:cNvPr>
          <p:cNvSpPr/>
          <p:nvPr/>
        </p:nvSpPr>
        <p:spPr>
          <a:xfrm>
            <a:off x="1010998" y="783607"/>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Amos 2:10-12</a:t>
            </a:r>
          </a:p>
        </p:txBody>
      </p:sp>
      <p:sp>
        <p:nvSpPr>
          <p:cNvPr id="4" name="Rectángulo 3">
            <a:extLst>
              <a:ext uri="{FF2B5EF4-FFF2-40B4-BE49-F238E27FC236}">
                <a16:creationId xmlns:a16="http://schemas.microsoft.com/office/drawing/2014/main" id="{A1C3EC21-F1B6-4632-8AA0-91BB9BA342B4}"/>
              </a:ext>
            </a:extLst>
          </p:cNvPr>
          <p:cNvSpPr/>
          <p:nvPr/>
        </p:nvSpPr>
        <p:spPr>
          <a:xfrm>
            <a:off x="1010998" y="1152939"/>
            <a:ext cx="9802776" cy="140038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Also I brought you up from the land of Egypt, and led you forty years through the wilderness, to possess the land of the Amorite.</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And I raised up of your sons for prophets, and of your young men for Nazarites. Is it not even thus, O ye children of Israel? saith the Lord.</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But ye gave the Nazarites wine to drink; and commanded the prophets, saying, Prophesy not.</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EE563BB-3135-4339-8747-E7253A167ABE}"/>
              </a:ext>
            </a:extLst>
          </p:cNvPr>
          <p:cNvSpPr/>
          <p:nvPr/>
        </p:nvSpPr>
        <p:spPr>
          <a:xfrm>
            <a:off x="988267" y="3229616"/>
            <a:ext cx="777519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people of Israel respond to the Nazarites and prophets?</a:t>
            </a:r>
          </a:p>
        </p:txBody>
      </p:sp>
      <p:sp>
        <p:nvSpPr>
          <p:cNvPr id="9" name="Rectángulo 8">
            <a:extLst>
              <a:ext uri="{FF2B5EF4-FFF2-40B4-BE49-F238E27FC236}">
                <a16:creationId xmlns:a16="http://schemas.microsoft.com/office/drawing/2014/main" id="{61EC3AF4-3880-4465-9AC6-2E5BA9225C7A}"/>
              </a:ext>
            </a:extLst>
          </p:cNvPr>
          <p:cNvSpPr/>
          <p:nvPr/>
        </p:nvSpPr>
        <p:spPr>
          <a:xfrm>
            <a:off x="5469910" y="3805943"/>
            <a:ext cx="1608133"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Prophesy not.</a:t>
            </a:r>
            <a:endPar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0E9794FE-BDAE-4728-A649-46B9930432A5}"/>
              </a:ext>
            </a:extLst>
          </p:cNvPr>
          <p:cNvSpPr/>
          <p:nvPr/>
        </p:nvSpPr>
        <p:spPr>
          <a:xfrm>
            <a:off x="988267" y="4404599"/>
            <a:ext cx="85173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that the Israelites told the prophets to “prophesy not”? </a:t>
            </a:r>
          </a:p>
        </p:txBody>
      </p:sp>
      <p:sp>
        <p:nvSpPr>
          <p:cNvPr id="12" name="Rectángulo 11">
            <a:extLst>
              <a:ext uri="{FF2B5EF4-FFF2-40B4-BE49-F238E27FC236}">
                <a16:creationId xmlns:a16="http://schemas.microsoft.com/office/drawing/2014/main" id="{8EC9FCCD-BCC8-4FA1-8AB3-D214C3A606D5}"/>
              </a:ext>
            </a:extLst>
          </p:cNvPr>
          <p:cNvSpPr/>
          <p:nvPr/>
        </p:nvSpPr>
        <p:spPr>
          <a:xfrm>
            <a:off x="1010140" y="5187921"/>
            <a:ext cx="67120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would someone want the prophets to “prophesy not”?</a:t>
            </a:r>
          </a:p>
        </p:txBody>
      </p:sp>
    </p:spTree>
    <p:extLst>
      <p:ext uri="{BB962C8B-B14F-4D97-AF65-F5344CB8AC3E}">
        <p14:creationId xmlns:p14="http://schemas.microsoft.com/office/powerpoint/2010/main" val="5274450"/>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plus(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C01CD58-6400-4740-BC89-E026ACD1A2F0}"/>
              </a:ext>
            </a:extLst>
          </p:cNvPr>
          <p:cNvSpPr/>
          <p:nvPr/>
        </p:nvSpPr>
        <p:spPr>
          <a:xfrm>
            <a:off x="770209" y="779683"/>
            <a:ext cx="1623751" cy="91659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A228DF36-8094-42A5-B2B6-4179BD5EDDA8}"/>
              </a:ext>
            </a:extLst>
          </p:cNvPr>
          <p:cNvSpPr/>
          <p:nvPr/>
        </p:nvSpPr>
        <p:spPr>
          <a:xfrm>
            <a:off x="770209" y="1152939"/>
            <a:ext cx="10056815" cy="29133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150</a:t>
            </a:r>
          </a:p>
        </p:txBody>
      </p:sp>
      <p:sp>
        <p:nvSpPr>
          <p:cNvPr id="2" name="Rectángulo 1">
            <a:extLst>
              <a:ext uri="{FF2B5EF4-FFF2-40B4-BE49-F238E27FC236}">
                <a16:creationId xmlns:a16="http://schemas.microsoft.com/office/drawing/2014/main" id="{7991F02B-53B8-449A-BE15-19E8535D70A5}"/>
              </a:ext>
            </a:extLst>
          </p:cNvPr>
          <p:cNvSpPr/>
          <p:nvPr/>
        </p:nvSpPr>
        <p:spPr>
          <a:xfrm>
            <a:off x="968991" y="783607"/>
            <a:ext cx="14285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Amos 3:3-8</a:t>
            </a:r>
          </a:p>
        </p:txBody>
      </p:sp>
      <p:sp>
        <p:nvSpPr>
          <p:cNvPr id="4" name="Rectángulo 3">
            <a:extLst>
              <a:ext uri="{FF2B5EF4-FFF2-40B4-BE49-F238E27FC236}">
                <a16:creationId xmlns:a16="http://schemas.microsoft.com/office/drawing/2014/main" id="{7162FE1D-4D04-4F8A-A6DD-598391FB5D39}"/>
              </a:ext>
            </a:extLst>
          </p:cNvPr>
          <p:cNvSpPr/>
          <p:nvPr/>
        </p:nvSpPr>
        <p:spPr>
          <a:xfrm>
            <a:off x="968991" y="1152939"/>
            <a:ext cx="9911044"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Can two walk together, except they be agreed?</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Will a lion roar in the forest, when he hath no prey? will a young lion cry out of his den, if he have taken nothing?</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Can a bird fall in a snare upon the earth, where no gin is for him? shall one take up a snare from the earth, and have taken nothing at all?</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Shall a trumpet be blown in the city, and the people not be afraid? shall there be evil in a city, and the Lord hath not done it?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Surely the Lord God will do nothing, but he revealeth his secret unto his servants the prophets.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The lion hath roared, who will not fear? the Lord God hath spoken, who can but prophesy?</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D4B9405-4114-4208-B897-28C3921C3B6C}"/>
              </a:ext>
            </a:extLst>
          </p:cNvPr>
          <p:cNvSpPr/>
          <p:nvPr/>
        </p:nvSpPr>
        <p:spPr>
          <a:xfrm>
            <a:off x="968991" y="4137009"/>
            <a:ext cx="57759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want His people to understand? </a:t>
            </a:r>
          </a:p>
        </p:txBody>
      </p:sp>
      <p:sp>
        <p:nvSpPr>
          <p:cNvPr id="6" name="Rectángulo 5">
            <a:extLst>
              <a:ext uri="{FF2B5EF4-FFF2-40B4-BE49-F238E27FC236}">
                <a16:creationId xmlns:a16="http://schemas.microsoft.com/office/drawing/2014/main" id="{5AA2C0EB-67A5-4A5D-9527-008BFCCA6C42}"/>
              </a:ext>
            </a:extLst>
          </p:cNvPr>
          <p:cNvSpPr/>
          <p:nvPr/>
        </p:nvSpPr>
        <p:spPr>
          <a:xfrm>
            <a:off x="968991" y="4577106"/>
            <a:ext cx="667785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doctrine about prophets do we learn from Amos 3:7? </a:t>
            </a:r>
          </a:p>
        </p:txBody>
      </p:sp>
      <p:sp>
        <p:nvSpPr>
          <p:cNvPr id="7" name="Rectángulo 6">
            <a:extLst>
              <a:ext uri="{FF2B5EF4-FFF2-40B4-BE49-F238E27FC236}">
                <a16:creationId xmlns:a16="http://schemas.microsoft.com/office/drawing/2014/main" id="{78C040BB-0084-4D88-851F-EF7F5931E39F}"/>
              </a:ext>
            </a:extLst>
          </p:cNvPr>
          <p:cNvSpPr/>
          <p:nvPr/>
        </p:nvSpPr>
        <p:spPr>
          <a:xfrm>
            <a:off x="3856961" y="5272634"/>
            <a:ext cx="4711546"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reveals truth through His prophets.</a:t>
            </a:r>
          </a:p>
        </p:txBody>
      </p:sp>
    </p:spTree>
    <p:extLst>
      <p:ext uri="{BB962C8B-B14F-4D97-AF65-F5344CB8AC3E}">
        <p14:creationId xmlns:p14="http://schemas.microsoft.com/office/powerpoint/2010/main" val="2102558211"/>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
                                        <p:tgtEl>
                                          <p:spTgt spid="7"/>
                                        </p:tgtEl>
                                      </p:cBhvr>
                                    </p:animEffect>
                                    <p:anim calcmode="lin" valueType="num">
                                      <p:cBhvr>
                                        <p:cTn id="21" dur="400" fill="hold"/>
                                        <p:tgtEl>
                                          <p:spTgt spid="7"/>
                                        </p:tgtEl>
                                        <p:attrNameLst>
                                          <p:attrName>ppt_x</p:attrName>
                                        </p:attrNameLst>
                                      </p:cBhvr>
                                      <p:tavLst>
                                        <p:tav tm="0">
                                          <p:val>
                                            <p:strVal val="#ppt_x"/>
                                          </p:val>
                                        </p:tav>
                                        <p:tav tm="100000">
                                          <p:val>
                                            <p:strVal val="#ppt_x"/>
                                          </p:val>
                                        </p:tav>
                                      </p:tavLst>
                                    </p:anim>
                                    <p:anim calcmode="lin" valueType="num">
                                      <p:cBhvr>
                                        <p:cTn id="22" dur="400" fill="hold"/>
                                        <p:tgtEl>
                                          <p:spTgt spid="7"/>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150</a:t>
            </a:r>
          </a:p>
        </p:txBody>
      </p:sp>
      <p:sp>
        <p:nvSpPr>
          <p:cNvPr id="2" name="Rectángulo 1">
            <a:extLst>
              <a:ext uri="{FF2B5EF4-FFF2-40B4-BE49-F238E27FC236}">
                <a16:creationId xmlns:a16="http://schemas.microsoft.com/office/drawing/2014/main" id="{47908343-7332-4E35-95F9-C3A834686814}"/>
              </a:ext>
            </a:extLst>
          </p:cNvPr>
          <p:cNvSpPr/>
          <p:nvPr/>
        </p:nvSpPr>
        <p:spPr>
          <a:xfrm>
            <a:off x="933077" y="779683"/>
            <a:ext cx="1274708" cy="369332"/>
          </a:xfrm>
          <a:prstGeom prst="rect">
            <a:avLst/>
          </a:prstGeom>
        </p:spPr>
        <p:txBody>
          <a:bodyPr wrap="none">
            <a:spAutoFit/>
          </a:bodyPr>
          <a:lstStyle/>
          <a:p>
            <a:pPr fontAlgn="base"/>
            <a:r>
              <a:rPr lang="en-US" b="1" dirty="0">
                <a:solidFill>
                  <a:srgbClr val="177C9C"/>
                </a:solidFill>
                <a:latin typeface="Arial" panose="020B0604020202020204" pitchFamily="34" charset="0"/>
                <a:cs typeface="Arial" panose="020B0604020202020204" pitchFamily="34" charset="0"/>
              </a:rPr>
              <a:t>Amos 7–9</a:t>
            </a:r>
            <a:endParaRPr lang="en-US" b="1" i="0" dirty="0">
              <a:solidFill>
                <a:srgbClr val="212225"/>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D7334A18-3A58-4FE0-AD45-0B7D834A0767}"/>
              </a:ext>
            </a:extLst>
          </p:cNvPr>
          <p:cNvSpPr/>
          <p:nvPr/>
        </p:nvSpPr>
        <p:spPr>
          <a:xfrm>
            <a:off x="2093843" y="2274838"/>
            <a:ext cx="8004313" cy="2308324"/>
          </a:xfrm>
          <a:prstGeom prst="rect">
            <a:avLst/>
          </a:prstGeom>
        </p:spPr>
        <p:txBody>
          <a:bodyPr wrap="square">
            <a:spAutoFit/>
          </a:bodyPr>
          <a:lstStyle/>
          <a:p>
            <a:pPr algn="ctr"/>
            <a:r>
              <a:rPr lang="en-US" sz="4800" dirty="0">
                <a:solidFill>
                  <a:schemeClr val="accent1">
                    <a:lumMod val="75000"/>
                  </a:schemeClr>
                </a:solidFill>
                <a:latin typeface="ZoramldsLat-Regular"/>
              </a:rPr>
              <a:t>“Amos teaches of additional consequences for rejecting the Lord and His prophets”</a:t>
            </a:r>
            <a:endParaRPr lang="en-US" sz="4800" dirty="0">
              <a:solidFill>
                <a:schemeClr val="accent1">
                  <a:lumMod val="75000"/>
                </a:schemeClr>
              </a:solidFill>
            </a:endParaRPr>
          </a:p>
        </p:txBody>
      </p:sp>
    </p:spTree>
    <p:extLst>
      <p:ext uri="{BB962C8B-B14F-4D97-AF65-F5344CB8AC3E}">
        <p14:creationId xmlns:p14="http://schemas.microsoft.com/office/powerpoint/2010/main" val="4191664255"/>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150</a:t>
            </a:r>
          </a:p>
        </p:txBody>
      </p:sp>
      <p:sp>
        <p:nvSpPr>
          <p:cNvPr id="2" name="Rectángulo 1">
            <a:extLst>
              <a:ext uri="{FF2B5EF4-FFF2-40B4-BE49-F238E27FC236}">
                <a16:creationId xmlns:a16="http://schemas.microsoft.com/office/drawing/2014/main" id="{A33C58AB-5B79-4F57-A81D-C454E07EFB9D}"/>
              </a:ext>
            </a:extLst>
          </p:cNvPr>
          <p:cNvSpPr/>
          <p:nvPr/>
        </p:nvSpPr>
        <p:spPr>
          <a:xfrm>
            <a:off x="1113183" y="968273"/>
            <a:ext cx="50107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type of famine did Amos prophesy of?</a:t>
            </a:r>
          </a:p>
        </p:txBody>
      </p:sp>
      <p:sp>
        <p:nvSpPr>
          <p:cNvPr id="4" name="Rectángulo 3">
            <a:extLst>
              <a:ext uri="{FF2B5EF4-FFF2-40B4-BE49-F238E27FC236}">
                <a16:creationId xmlns:a16="http://schemas.microsoft.com/office/drawing/2014/main" id="{8D93456C-F64C-453E-B835-24BBA4D980FC}"/>
              </a:ext>
            </a:extLst>
          </p:cNvPr>
          <p:cNvSpPr/>
          <p:nvPr/>
        </p:nvSpPr>
        <p:spPr>
          <a:xfrm>
            <a:off x="1113182" y="1528826"/>
            <a:ext cx="84946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Amos prophesy that the people would do during this famine?</a:t>
            </a:r>
          </a:p>
        </p:txBody>
      </p:sp>
      <p:sp>
        <p:nvSpPr>
          <p:cNvPr id="5" name="Rectángulo 4">
            <a:extLst>
              <a:ext uri="{FF2B5EF4-FFF2-40B4-BE49-F238E27FC236}">
                <a16:creationId xmlns:a16="http://schemas.microsoft.com/office/drawing/2014/main" id="{8E32CCFF-0A2C-40F9-8C0E-C719EB14A6FF}"/>
              </a:ext>
            </a:extLst>
          </p:cNvPr>
          <p:cNvSpPr/>
          <p:nvPr/>
        </p:nvSpPr>
        <p:spPr>
          <a:xfrm>
            <a:off x="1113181" y="2089379"/>
            <a:ext cx="95018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does this teach about the consequence of rejecting the Lord’s prophets?</a:t>
            </a:r>
          </a:p>
        </p:txBody>
      </p:sp>
      <p:sp>
        <p:nvSpPr>
          <p:cNvPr id="6" name="Rectángulo 5">
            <a:extLst>
              <a:ext uri="{FF2B5EF4-FFF2-40B4-BE49-F238E27FC236}">
                <a16:creationId xmlns:a16="http://schemas.microsoft.com/office/drawing/2014/main" id="{A876718D-94B1-475A-9C2A-758B3625B573}"/>
              </a:ext>
            </a:extLst>
          </p:cNvPr>
          <p:cNvSpPr/>
          <p:nvPr/>
        </p:nvSpPr>
        <p:spPr>
          <a:xfrm>
            <a:off x="1302023" y="3001184"/>
            <a:ext cx="9124123" cy="369332"/>
          </a:xfrm>
          <a:prstGeom prst="rect">
            <a:avLst/>
          </a:prstGeom>
        </p:spPr>
        <p:txBody>
          <a:bodyPr wrap="square">
            <a:spAutoFit/>
          </a:bodyPr>
          <a:lstStyle/>
          <a:p>
            <a:r>
              <a:rPr lang="en-US" i="1" dirty="0">
                <a:solidFill>
                  <a:schemeClr val="accent1"/>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When people reject the Lord’s prophets, they lose the blessing of hearing the words of the Lord.</a:t>
            </a:r>
          </a:p>
        </p:txBody>
      </p:sp>
      <p:sp>
        <p:nvSpPr>
          <p:cNvPr id="7" name="Rectángulo 6">
            <a:extLst>
              <a:ext uri="{FF2B5EF4-FFF2-40B4-BE49-F238E27FC236}">
                <a16:creationId xmlns:a16="http://schemas.microsoft.com/office/drawing/2014/main" id="{006903A1-15B5-4368-A86A-A5C45DD9C253}"/>
              </a:ext>
            </a:extLst>
          </p:cNvPr>
          <p:cNvSpPr/>
          <p:nvPr/>
        </p:nvSpPr>
        <p:spPr>
          <a:xfrm>
            <a:off x="1113181" y="3487484"/>
            <a:ext cx="962108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examples of times when people lost the blessing of hearing the words of the Lord because they rejected His prophets?</a:t>
            </a:r>
          </a:p>
        </p:txBody>
      </p:sp>
    </p:spTree>
    <p:extLst>
      <p:ext uri="{BB962C8B-B14F-4D97-AF65-F5344CB8AC3E}">
        <p14:creationId xmlns:p14="http://schemas.microsoft.com/office/powerpoint/2010/main" val="3039731457"/>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diagonales cortadas 9">
            <a:extLst>
              <a:ext uri="{FF2B5EF4-FFF2-40B4-BE49-F238E27FC236}">
                <a16:creationId xmlns:a16="http://schemas.microsoft.com/office/drawing/2014/main" id="{2BE57AB3-807D-4D38-A3B6-C13519CDFB1D}"/>
              </a:ext>
            </a:extLst>
          </p:cNvPr>
          <p:cNvSpPr/>
          <p:nvPr/>
        </p:nvSpPr>
        <p:spPr>
          <a:xfrm>
            <a:off x="2029071" y="2536497"/>
            <a:ext cx="8133858" cy="2472825"/>
          </a:xfrm>
          <a:prstGeom prst="snip2Diag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33AECBDE-6E74-435E-BF55-17EDD744630F}"/>
              </a:ext>
            </a:extLst>
          </p:cNvPr>
          <p:cNvSpPr/>
          <p:nvPr/>
        </p:nvSpPr>
        <p:spPr>
          <a:xfrm>
            <a:off x="1010138" y="765638"/>
            <a:ext cx="1623751" cy="69249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76610013-104D-4CF5-A295-C696EC364359}"/>
              </a:ext>
            </a:extLst>
          </p:cNvPr>
          <p:cNvSpPr/>
          <p:nvPr/>
        </p:nvSpPr>
        <p:spPr>
          <a:xfrm>
            <a:off x="1010140" y="1152939"/>
            <a:ext cx="9816884" cy="12003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150</a:t>
            </a:r>
          </a:p>
        </p:txBody>
      </p:sp>
      <p:sp>
        <p:nvSpPr>
          <p:cNvPr id="2" name="Rectángulo 1">
            <a:extLst>
              <a:ext uri="{FF2B5EF4-FFF2-40B4-BE49-F238E27FC236}">
                <a16:creationId xmlns:a16="http://schemas.microsoft.com/office/drawing/2014/main" id="{4E471E5E-B749-4780-86CB-F0013D0BD288}"/>
              </a:ext>
            </a:extLst>
          </p:cNvPr>
          <p:cNvSpPr/>
          <p:nvPr/>
        </p:nvSpPr>
        <p:spPr>
          <a:xfrm>
            <a:off x="1010142" y="783607"/>
            <a:ext cx="167231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Amos 8:11-12</a:t>
            </a:r>
          </a:p>
        </p:txBody>
      </p:sp>
      <p:sp>
        <p:nvSpPr>
          <p:cNvPr id="4" name="Rectángulo 3">
            <a:extLst>
              <a:ext uri="{FF2B5EF4-FFF2-40B4-BE49-F238E27FC236}">
                <a16:creationId xmlns:a16="http://schemas.microsoft.com/office/drawing/2014/main" id="{7606E617-FF25-40CA-B1FE-0979D2F749CB}"/>
              </a:ext>
            </a:extLst>
          </p:cNvPr>
          <p:cNvSpPr/>
          <p:nvPr/>
        </p:nvSpPr>
        <p:spPr>
          <a:xfrm>
            <a:off x="1010142" y="1152939"/>
            <a:ext cx="9816884"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 Behold, the days come, saith the Lord God, that I will send a famine in the land, not a famine of bread, nor a thirst for water, but of hearing the words of the Lord:</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they shall wander from sea to sea, and from the north even to the east, they shall run to and fro to seek the word of the Lord, and shall not find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CAB58A3-ADD2-47A8-878E-BE8F364D17E5}"/>
              </a:ext>
            </a:extLst>
          </p:cNvPr>
          <p:cNvSpPr/>
          <p:nvPr/>
        </p:nvSpPr>
        <p:spPr>
          <a:xfrm>
            <a:off x="2103446" y="2571862"/>
            <a:ext cx="8133858" cy="2585323"/>
          </a:xfrm>
          <a:prstGeom prst="rect">
            <a:avLst/>
          </a:prstGeom>
        </p:spPr>
        <p:txBody>
          <a:bodyPr wrap="square">
            <a:spAutoFit/>
          </a:bodyPr>
          <a:lstStyle/>
          <a:p>
            <a:pPr algn="ctr" fontAlgn="base"/>
            <a:r>
              <a:rPr lang="en-US" dirty="0">
                <a:solidFill>
                  <a:schemeClr val="accent2">
                    <a:lumMod val="5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“The Great Apostasy … occurred after the Savior established His Church. After the deaths of the Savior and His Apostles, men corrupted the principles of the gospel and made unauthorized changes in Church organization and priesthood ordinances. …</a:t>
            </a:r>
          </a:p>
          <a:p>
            <a:pPr algn="ctr" fontAlgn="base"/>
            <a:r>
              <a:rPr lang="en-US" dirty="0">
                <a:solidFill>
                  <a:schemeClr val="accent2">
                    <a:lumMod val="5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“During the Great Apostasy, people were without divine direction from living prophets. Many churches were established, but they did not have priesthood power to lead people to the true knowledge of God the Father and Jesus Christ. … This apostasy lasted until Heavenly Father and His Beloved Son appeared to Joseph Smith in 1820 and initiated the restoration of the fulness of the gospel” (</a:t>
            </a:r>
            <a:r>
              <a:rPr lang="en-US" i="1" dirty="0">
                <a:solidFill>
                  <a:schemeClr val="accent2">
                    <a:lumMod val="5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True to the Faith: A Gospel Reference</a:t>
            </a:r>
            <a:r>
              <a:rPr lang="en-US" dirty="0">
                <a:solidFill>
                  <a:schemeClr val="accent2">
                    <a:lumMod val="5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 [2004], 13).</a:t>
            </a:r>
            <a:endParaRPr lang="en-US" b="0" i="0" dirty="0">
              <a:solidFill>
                <a:schemeClr val="accent2">
                  <a:lumMod val="5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endParaRPr>
          </a:p>
        </p:txBody>
      </p:sp>
      <p:sp>
        <p:nvSpPr>
          <p:cNvPr id="6" name="Rectángulo 5">
            <a:extLst>
              <a:ext uri="{FF2B5EF4-FFF2-40B4-BE49-F238E27FC236}">
                <a16:creationId xmlns:a16="http://schemas.microsoft.com/office/drawing/2014/main" id="{A51B891D-A97F-4930-8B39-23BCF63FC258}"/>
              </a:ext>
            </a:extLst>
          </p:cNvPr>
          <p:cNvSpPr/>
          <p:nvPr/>
        </p:nvSpPr>
        <p:spPr>
          <a:xfrm>
            <a:off x="1010141" y="5305049"/>
            <a:ext cx="81338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happened during the Great Apostasy?</a:t>
            </a:r>
          </a:p>
        </p:txBody>
      </p:sp>
      <p:sp>
        <p:nvSpPr>
          <p:cNvPr id="7" name="Rectángulo 6">
            <a:extLst>
              <a:ext uri="{FF2B5EF4-FFF2-40B4-BE49-F238E27FC236}">
                <a16:creationId xmlns:a16="http://schemas.microsoft.com/office/drawing/2014/main" id="{DBADBE73-55CA-4794-81E0-2894B79B7759}"/>
              </a:ext>
            </a:extLst>
          </p:cNvPr>
          <p:cNvSpPr/>
          <p:nvPr/>
        </p:nvSpPr>
        <p:spPr>
          <a:xfrm>
            <a:off x="1010140" y="5705061"/>
            <a:ext cx="967111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understanding that a universal apostasy occurred explain the need for the Restoration? </a:t>
            </a:r>
          </a:p>
        </p:txBody>
      </p:sp>
    </p:spTree>
    <p:extLst>
      <p:ext uri="{BB962C8B-B14F-4D97-AF65-F5344CB8AC3E}">
        <p14:creationId xmlns:p14="http://schemas.microsoft.com/office/powerpoint/2010/main" val="3677593804"/>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ppt_w</p:attrName>
                                        </p:attrNameLst>
                                      </p:cBhvr>
                                      <p:tavLst>
                                        <p:tav tm="0" fmla="#ppt_w*sin(2.5*pi*$)">
                                          <p:val>
                                            <p:fltVal val="0"/>
                                          </p:val>
                                        </p:tav>
                                        <p:tav tm="100000">
                                          <p:val>
                                            <p:fltVal val="1"/>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357</Words>
  <Application>Microsoft Office PowerPoint</Application>
  <PresentationFormat>Panorámica</PresentationFormat>
  <Paragraphs>55</Paragraphs>
  <Slides>10</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10</vt:i4>
      </vt:variant>
    </vt:vector>
  </HeadingPairs>
  <TitlesOfParts>
    <vt:vector size="20" baseType="lpstr">
      <vt:lpstr>Arial</vt:lpstr>
      <vt:lpstr>Bahnschrift Condensed</vt:lpstr>
      <vt:lpstr>Bahnschrift SemiLight</vt:lpstr>
      <vt:lpstr>Calibri</vt:lpstr>
      <vt:lpstr>Century Gothic</vt:lpstr>
      <vt:lpstr>Dubai</vt:lpstr>
      <vt:lpstr>Rockwell</vt:lpstr>
      <vt:lpstr>Wingdings 3</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5253</cp:revision>
  <dcterms:created xsi:type="dcterms:W3CDTF">2018-08-29T04:26:39Z</dcterms:created>
  <dcterms:modified xsi:type="dcterms:W3CDTF">2019-06-18T18:36:15Z</dcterms:modified>
</cp:coreProperties>
</file>