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6"/>
  </p:notesMasterIdLst>
  <p:sldIdLst>
    <p:sldId id="296" r:id="rId2"/>
    <p:sldId id="410" r:id="rId3"/>
    <p:sldId id="411" r:id="rId4"/>
    <p:sldId id="412" r:id="rId5"/>
    <p:sldId id="413" r:id="rId6"/>
    <p:sldId id="414" r:id="rId7"/>
    <p:sldId id="415" r:id="rId8"/>
    <p:sldId id="416" r:id="rId9"/>
    <p:sldId id="417" r:id="rId10"/>
    <p:sldId id="418" r:id="rId11"/>
    <p:sldId id="419" r:id="rId12"/>
    <p:sldId id="420" r:id="rId13"/>
    <p:sldId id="421" r:id="rId14"/>
    <p:sldId id="42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7CBF"/>
    <a:srgbClr val="FFD757"/>
    <a:srgbClr val="B9DF63"/>
    <a:srgbClr val="E97159"/>
    <a:srgbClr val="D6E513"/>
    <a:srgbClr val="6372DF"/>
    <a:srgbClr val="4D6F0F"/>
    <a:srgbClr val="FF6600"/>
    <a:srgbClr val="59C7E9"/>
    <a:srgbClr val="D88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s.wikipedia.org/wiki/Invierno"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uS1O5zU41-Y?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rgbClr val="92D050"/>
                </a:solidFill>
                <a:effectLst>
                  <a:outerShdw blurRad="38100" dist="38100" dir="2700000" algn="tl">
                    <a:srgbClr val="000000">
                      <a:alpha val="43137"/>
                    </a:srgbClr>
                  </a:outerShdw>
                </a:effectLst>
                <a:latin typeface="Bahnschrift SemiLight SemiConde" panose="020B0502040204020203" pitchFamily="34"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F1B2364-B900-429E-AFCB-7D2BC6B4D454}"/>
              </a:ext>
            </a:extLst>
          </p:cNvPr>
          <p:cNvSpPr/>
          <p:nvPr/>
        </p:nvSpPr>
        <p:spPr>
          <a:xfrm>
            <a:off x="1073419" y="1005186"/>
            <a:ext cx="1576963" cy="57250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498DFB93-D351-4972-BD72-9C8EC3156B51}"/>
              </a:ext>
            </a:extLst>
          </p:cNvPr>
          <p:cNvSpPr/>
          <p:nvPr/>
        </p:nvSpPr>
        <p:spPr>
          <a:xfrm>
            <a:off x="1073420" y="1391464"/>
            <a:ext cx="9766852" cy="100013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149</a:t>
            </a:r>
          </a:p>
        </p:txBody>
      </p:sp>
      <p:sp>
        <p:nvSpPr>
          <p:cNvPr id="2" name="Rectángulo 1">
            <a:extLst>
              <a:ext uri="{FF2B5EF4-FFF2-40B4-BE49-F238E27FC236}">
                <a16:creationId xmlns:a16="http://schemas.microsoft.com/office/drawing/2014/main" id="{EEFA1E2A-92A9-4712-AE02-203ABD63A69A}"/>
              </a:ext>
            </a:extLst>
          </p:cNvPr>
          <p:cNvSpPr/>
          <p:nvPr/>
        </p:nvSpPr>
        <p:spPr>
          <a:xfrm>
            <a:off x="1113183" y="968273"/>
            <a:ext cx="15568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Joel 2:13–14</a:t>
            </a:r>
          </a:p>
        </p:txBody>
      </p:sp>
      <p:sp>
        <p:nvSpPr>
          <p:cNvPr id="4" name="Rectángulo 3">
            <a:extLst>
              <a:ext uri="{FF2B5EF4-FFF2-40B4-BE49-F238E27FC236}">
                <a16:creationId xmlns:a16="http://schemas.microsoft.com/office/drawing/2014/main" id="{37C9F1DF-8127-4D08-9AE5-F94212228D4C}"/>
              </a:ext>
            </a:extLst>
          </p:cNvPr>
          <p:cNvSpPr/>
          <p:nvPr/>
        </p:nvSpPr>
        <p:spPr>
          <a:xfrm>
            <a:off x="1113182" y="1337605"/>
            <a:ext cx="9687339" cy="113877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And rend your heart, and not your garments, and turn unto the Lord your God: for he is gracious and merciful, slow to anger, and of great kindness, and repenteth him of the evil.</a:t>
            </a:r>
          </a:p>
          <a:p>
            <a:pPr algn="just" fontAlgn="base"/>
            <a:r>
              <a:rPr lang="en-US" sz="1700" b="1" dirty="0">
                <a:solidFill>
                  <a:schemeClr val="bg1"/>
                </a:solidFill>
                <a:latin typeface="Arial" panose="020B0604020202020204" pitchFamily="34" charset="0"/>
                <a:cs typeface="Arial" panose="020B0604020202020204" pitchFamily="34" charset="0"/>
              </a:rPr>
              <a:t>14 </a:t>
            </a:r>
            <a:r>
              <a:rPr lang="en-US" sz="1700" dirty="0">
                <a:solidFill>
                  <a:schemeClr val="bg1"/>
                </a:solidFill>
                <a:latin typeface="Arial" panose="020B0604020202020204" pitchFamily="34" charset="0"/>
                <a:cs typeface="Arial" panose="020B0604020202020204" pitchFamily="34" charset="0"/>
              </a:rPr>
              <a:t>Who knoweth if he will return and repent, and leave a blessing behind him; even a meat offering and a drink offering unto the Lord your God?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6A238DB-F759-428F-8334-7ACEBE97B2D7}"/>
              </a:ext>
            </a:extLst>
          </p:cNvPr>
          <p:cNvSpPr/>
          <p:nvPr/>
        </p:nvSpPr>
        <p:spPr>
          <a:xfrm>
            <a:off x="1113181" y="2522544"/>
            <a:ext cx="968733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Joel was teaching the people when he told them to rend their hearts and not their garments?</a:t>
            </a:r>
          </a:p>
        </p:txBody>
      </p:sp>
      <p:sp>
        <p:nvSpPr>
          <p:cNvPr id="6" name="Rectángulo 5">
            <a:extLst>
              <a:ext uri="{FF2B5EF4-FFF2-40B4-BE49-F238E27FC236}">
                <a16:creationId xmlns:a16="http://schemas.microsoft.com/office/drawing/2014/main" id="{62D2254F-5995-4CC6-9BB1-15F56D13F001}"/>
              </a:ext>
            </a:extLst>
          </p:cNvPr>
          <p:cNvSpPr/>
          <p:nvPr/>
        </p:nvSpPr>
        <p:spPr>
          <a:xfrm>
            <a:off x="1113180" y="3215041"/>
            <a:ext cx="968733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these verses teach about what the Lord will do for us as we turn to Him by sincerely repenting?</a:t>
            </a:r>
          </a:p>
        </p:txBody>
      </p:sp>
      <p:sp>
        <p:nvSpPr>
          <p:cNvPr id="7" name="Rectángulo 6">
            <a:extLst>
              <a:ext uri="{FF2B5EF4-FFF2-40B4-BE49-F238E27FC236}">
                <a16:creationId xmlns:a16="http://schemas.microsoft.com/office/drawing/2014/main" id="{7F17E88C-8CB1-47E2-8894-A276484EDD73}"/>
              </a:ext>
            </a:extLst>
          </p:cNvPr>
          <p:cNvSpPr/>
          <p:nvPr/>
        </p:nvSpPr>
        <p:spPr>
          <a:xfrm>
            <a:off x="1113180" y="3861372"/>
            <a:ext cx="9687338" cy="646331"/>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turn to the Lord with all our hearts by sincerely repenting, He will show mercy and kindness to us.</a:t>
            </a:r>
          </a:p>
        </p:txBody>
      </p:sp>
      <p:sp>
        <p:nvSpPr>
          <p:cNvPr id="8" name="Rectángulo 7">
            <a:extLst>
              <a:ext uri="{FF2B5EF4-FFF2-40B4-BE49-F238E27FC236}">
                <a16:creationId xmlns:a16="http://schemas.microsoft.com/office/drawing/2014/main" id="{85796163-B7FF-4F35-92CB-24B5CCB3F1FB}"/>
              </a:ext>
            </a:extLst>
          </p:cNvPr>
          <p:cNvSpPr/>
          <p:nvPr/>
        </p:nvSpPr>
        <p:spPr>
          <a:xfrm>
            <a:off x="1113179" y="4600035"/>
            <a:ext cx="61734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we show God that our repentance is sincere?</a:t>
            </a:r>
          </a:p>
        </p:txBody>
      </p:sp>
      <p:sp>
        <p:nvSpPr>
          <p:cNvPr id="9" name="Rectángulo 8">
            <a:extLst>
              <a:ext uri="{FF2B5EF4-FFF2-40B4-BE49-F238E27FC236}">
                <a16:creationId xmlns:a16="http://schemas.microsoft.com/office/drawing/2014/main" id="{A06908B0-49A4-413A-8196-A5831FCF166E}"/>
              </a:ext>
            </a:extLst>
          </p:cNvPr>
          <p:cNvSpPr/>
          <p:nvPr/>
        </p:nvSpPr>
        <p:spPr>
          <a:xfrm>
            <a:off x="1113179" y="5124405"/>
            <a:ext cx="968733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knowing that God will show mercy and kindness to those who repent influence your desire to repent?</a:t>
            </a:r>
          </a:p>
        </p:txBody>
      </p:sp>
    </p:spTree>
    <p:extLst>
      <p:ext uri="{BB962C8B-B14F-4D97-AF65-F5344CB8AC3E}">
        <p14:creationId xmlns:p14="http://schemas.microsoft.com/office/powerpoint/2010/main" val="11306408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
                                        <p:tgtEl>
                                          <p:spTgt spid="8"/>
                                        </p:tgtEl>
                                      </p:cBhvr>
                                    </p:animEffect>
                                    <p:anim calcmode="lin" valueType="num">
                                      <p:cBhvr>
                                        <p:cTn id="24" dur="400" fill="hold"/>
                                        <p:tgtEl>
                                          <p:spTgt spid="8"/>
                                        </p:tgtEl>
                                        <p:attrNameLst>
                                          <p:attrName>ppt_x</p:attrName>
                                        </p:attrNameLst>
                                      </p:cBhvr>
                                      <p:tavLst>
                                        <p:tav tm="0">
                                          <p:val>
                                            <p:strVal val="#ppt_x"/>
                                          </p:val>
                                        </p:tav>
                                        <p:tav tm="100000">
                                          <p:val>
                                            <p:strVal val="#ppt_x"/>
                                          </p:val>
                                        </p:tav>
                                      </p:tavLst>
                                    </p:anim>
                                    <p:anim calcmode="lin" valueType="num">
                                      <p:cBhvr>
                                        <p:cTn id="25" dur="400" fill="hold"/>
                                        <p:tgtEl>
                                          <p:spTgt spid="8"/>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ángulo: esquinas superiores redondeadas 11">
            <a:extLst>
              <a:ext uri="{FF2B5EF4-FFF2-40B4-BE49-F238E27FC236}">
                <a16:creationId xmlns:a16="http://schemas.microsoft.com/office/drawing/2014/main" id="{66CE17E0-6999-48CB-A8C7-D35D70C0DBEC}"/>
              </a:ext>
            </a:extLst>
          </p:cNvPr>
          <p:cNvSpPr/>
          <p:nvPr/>
        </p:nvSpPr>
        <p:spPr>
          <a:xfrm>
            <a:off x="2650185" y="4493002"/>
            <a:ext cx="6891630" cy="1493832"/>
          </a:xfrm>
          <a:prstGeom prst="round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6" name="Rectángulo 5">
            <a:extLst>
              <a:ext uri="{FF2B5EF4-FFF2-40B4-BE49-F238E27FC236}">
                <a16:creationId xmlns:a16="http://schemas.microsoft.com/office/drawing/2014/main" id="{086793B4-8F7D-4EDC-AC77-8CAF7B4BAF29}"/>
              </a:ext>
            </a:extLst>
          </p:cNvPr>
          <p:cNvSpPr/>
          <p:nvPr/>
        </p:nvSpPr>
        <p:spPr>
          <a:xfrm>
            <a:off x="1113181" y="3589096"/>
            <a:ext cx="6467061" cy="369332"/>
          </a:xfrm>
          <a:prstGeom prst="rect">
            <a:avLst/>
          </a:prstGeom>
        </p:spPr>
        <p:txBody>
          <a:bodyPr wrap="square">
            <a:spAutoFit/>
          </a:bodyPr>
          <a:lstStyle/>
          <a:p>
            <a:pPr algn="just"/>
            <a:r>
              <a:rPr lang="en-US" b="1" i="1" dirty="0">
                <a:solidFill>
                  <a:srgbClr val="C00000"/>
                </a:solidFill>
                <a:effectLst>
                  <a:outerShdw blurRad="38100" dist="38100" dir="2700000" algn="tl">
                    <a:srgbClr val="000000">
                      <a:alpha val="43137"/>
                    </a:srgbClr>
                  </a:outerShdw>
                </a:effectLst>
                <a:latin typeface="McKayldsLat-Bold"/>
              </a:rPr>
              <a:t>in the latter days the Lord will pour out His Spirit upon all flesh.</a:t>
            </a:r>
            <a:endParaRPr lang="en-US" i="1" dirty="0">
              <a:solidFill>
                <a:srgbClr val="C00000"/>
              </a:solidFill>
              <a:effectLst>
                <a:outerShdw blurRad="38100" dist="38100" dir="2700000" algn="tl">
                  <a:srgbClr val="000000">
                    <a:alpha val="43137"/>
                  </a:srgbClr>
                </a:outerShdw>
              </a:effectLst>
            </a:endParaRPr>
          </a:p>
        </p:txBody>
      </p:sp>
      <p:sp>
        <p:nvSpPr>
          <p:cNvPr id="11" name="Rectángulo 10">
            <a:extLst>
              <a:ext uri="{FF2B5EF4-FFF2-40B4-BE49-F238E27FC236}">
                <a16:creationId xmlns:a16="http://schemas.microsoft.com/office/drawing/2014/main" id="{E9E46C8D-AC55-4A5E-8C43-F03293457E25}"/>
              </a:ext>
            </a:extLst>
          </p:cNvPr>
          <p:cNvSpPr/>
          <p:nvPr/>
        </p:nvSpPr>
        <p:spPr>
          <a:xfrm>
            <a:off x="1073222" y="833554"/>
            <a:ext cx="1576963" cy="57250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91DFD2A6-9EF1-46BE-BB71-B460A73FAC3B}"/>
              </a:ext>
            </a:extLst>
          </p:cNvPr>
          <p:cNvSpPr/>
          <p:nvPr/>
        </p:nvSpPr>
        <p:spPr>
          <a:xfrm>
            <a:off x="1080051" y="1178265"/>
            <a:ext cx="9766852" cy="1729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149 </a:t>
            </a:r>
          </a:p>
        </p:txBody>
      </p:sp>
      <p:sp>
        <p:nvSpPr>
          <p:cNvPr id="2" name="Rectángulo 1">
            <a:extLst>
              <a:ext uri="{FF2B5EF4-FFF2-40B4-BE49-F238E27FC236}">
                <a16:creationId xmlns:a16="http://schemas.microsoft.com/office/drawing/2014/main" id="{A3EF5E48-C68B-4C92-9594-847BB6ACE337}"/>
              </a:ext>
            </a:extLst>
          </p:cNvPr>
          <p:cNvSpPr/>
          <p:nvPr/>
        </p:nvSpPr>
        <p:spPr>
          <a:xfrm>
            <a:off x="1113183" y="783607"/>
            <a:ext cx="15568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Joel 2:27–29</a:t>
            </a:r>
          </a:p>
        </p:txBody>
      </p:sp>
      <p:sp>
        <p:nvSpPr>
          <p:cNvPr id="4" name="Rectángulo 3">
            <a:extLst>
              <a:ext uri="{FF2B5EF4-FFF2-40B4-BE49-F238E27FC236}">
                <a16:creationId xmlns:a16="http://schemas.microsoft.com/office/drawing/2014/main" id="{394D52EF-5088-4610-B201-288800425617}"/>
              </a:ext>
            </a:extLst>
          </p:cNvPr>
          <p:cNvSpPr/>
          <p:nvPr/>
        </p:nvSpPr>
        <p:spPr>
          <a:xfrm>
            <a:off x="1113182" y="1152939"/>
            <a:ext cx="970059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ye shall know that I am in the midst of Israel, and that I am the Lord your God, and none else: and my people shall never be ashamed.</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 And it shall come to pass afterward, that I will pour out my spirit upon all flesh; and your sons and your daughters shall prophesy, your old men shall dream dreams, your young men shall see visions:</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also upon the servants and upon the handmaids in those days will I pour out my spirit.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88F04AAC-DD3B-46E6-9BAC-AB77CB0E85AD}"/>
              </a:ext>
            </a:extLst>
          </p:cNvPr>
          <p:cNvSpPr/>
          <p:nvPr/>
        </p:nvSpPr>
        <p:spPr>
          <a:xfrm>
            <a:off x="1113182" y="3091931"/>
            <a:ext cx="689163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Joel prophesy the Lord would do in the latter days?</a:t>
            </a:r>
          </a:p>
        </p:txBody>
      </p:sp>
      <p:sp>
        <p:nvSpPr>
          <p:cNvPr id="7" name="Rectángulo 6">
            <a:extLst>
              <a:ext uri="{FF2B5EF4-FFF2-40B4-BE49-F238E27FC236}">
                <a16:creationId xmlns:a16="http://schemas.microsoft.com/office/drawing/2014/main" id="{19A17FE9-184D-4005-ADD9-A31740B6760D}"/>
              </a:ext>
            </a:extLst>
          </p:cNvPr>
          <p:cNvSpPr/>
          <p:nvPr/>
        </p:nvSpPr>
        <p:spPr>
          <a:xfrm>
            <a:off x="4489791" y="4122847"/>
            <a:ext cx="3576620" cy="369332"/>
          </a:xfrm>
          <a:prstGeom prst="rect">
            <a:avLst/>
          </a:prstGeom>
        </p:spPr>
        <p:txBody>
          <a:bodyPr wrap="none">
            <a:spAutoFit/>
          </a:bodyPr>
          <a:lstStyle/>
          <a:p>
            <a:r>
              <a:rPr lang="en-US" dirty="0">
                <a:solidFill>
                  <a:schemeClr val="bg2">
                    <a:lumMod val="75000"/>
                  </a:schemeClr>
                </a:solidFill>
                <a:latin typeface="Georgia" panose="02040502050405020303" pitchFamily="18" charset="0"/>
              </a:rPr>
              <a:t>President Joseph Fielding Smith:</a:t>
            </a:r>
          </a:p>
        </p:txBody>
      </p:sp>
      <p:sp>
        <p:nvSpPr>
          <p:cNvPr id="8" name="Rectángulo 7">
            <a:extLst>
              <a:ext uri="{FF2B5EF4-FFF2-40B4-BE49-F238E27FC236}">
                <a16:creationId xmlns:a16="http://schemas.microsoft.com/office/drawing/2014/main" id="{BA63A1FA-D632-45B5-B37B-28402EDB83C0}"/>
              </a:ext>
            </a:extLst>
          </p:cNvPr>
          <p:cNvSpPr/>
          <p:nvPr/>
        </p:nvSpPr>
        <p:spPr>
          <a:xfrm>
            <a:off x="2650185" y="4501254"/>
            <a:ext cx="6891630" cy="1477328"/>
          </a:xfrm>
          <a:prstGeom prst="rect">
            <a:avLst/>
          </a:prstGeom>
        </p:spPr>
        <p:txBody>
          <a:bodyPr wrap="square">
            <a:spAutoFit/>
          </a:bodyPr>
          <a:lstStyle/>
          <a:p>
            <a:pPr algn="ctr"/>
            <a:r>
              <a:rPr lang="en-US" dirty="0">
                <a:solidFill>
                  <a:schemeClr val="bg2">
                    <a:lumMod val="75000"/>
                  </a:schemeClr>
                </a:solidFill>
                <a:latin typeface="ZoramldsLat-Light"/>
              </a:rPr>
              <a:t>“Now, my brethren and sisters, I am not going to confine this prophecy to the members of the Church. The Lord said he would pour out his Spirit upon all flesh. … [This means that] the Lord would pour out his blessings and his Spirit upon all people and use them to accomplish his purposes” (</a:t>
            </a:r>
            <a:r>
              <a:rPr lang="en-US" i="1" dirty="0">
                <a:solidFill>
                  <a:schemeClr val="bg2">
                    <a:lumMod val="75000"/>
                  </a:schemeClr>
                </a:solidFill>
                <a:latin typeface="ZoramldsLat-LightItalic"/>
              </a:rPr>
              <a:t>Doctrines of Salvation,</a:t>
            </a:r>
            <a:r>
              <a:rPr lang="en-US" dirty="0">
                <a:solidFill>
                  <a:schemeClr val="bg2">
                    <a:lumMod val="75000"/>
                  </a:schemeClr>
                </a:solidFill>
                <a:latin typeface="ZoramldsLat-Light"/>
              </a:rPr>
              <a:t> 1:176).</a:t>
            </a:r>
            <a:endParaRPr lang="en-US" dirty="0">
              <a:solidFill>
                <a:schemeClr val="bg2">
                  <a:lumMod val="75000"/>
                </a:schemeClr>
              </a:solidFill>
            </a:endParaRPr>
          </a:p>
        </p:txBody>
      </p:sp>
      <p:sp>
        <p:nvSpPr>
          <p:cNvPr id="9" name="Rectángulo 8">
            <a:extLst>
              <a:ext uri="{FF2B5EF4-FFF2-40B4-BE49-F238E27FC236}">
                <a16:creationId xmlns:a16="http://schemas.microsoft.com/office/drawing/2014/main" id="{F7574EE3-286F-4D78-9052-DBF886C52B2A}"/>
              </a:ext>
            </a:extLst>
          </p:cNvPr>
          <p:cNvSpPr/>
          <p:nvPr/>
        </p:nvSpPr>
        <p:spPr>
          <a:xfrm>
            <a:off x="1113181" y="6210720"/>
            <a:ext cx="92632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evidence have you seen that the Lord is pouring out His Spirit upon all flesh?</a:t>
            </a:r>
          </a:p>
        </p:txBody>
      </p:sp>
    </p:spTree>
    <p:extLst>
      <p:ext uri="{BB962C8B-B14F-4D97-AF65-F5344CB8AC3E}">
        <p14:creationId xmlns:p14="http://schemas.microsoft.com/office/powerpoint/2010/main" val="2340403817"/>
      </p:ext>
    </p:extLst>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 by="(-#ppt_w*2)" calcmode="lin" valueType="num">
                                      <p:cBhvr rctx="PPT">
                                        <p:cTn id="12" dur="375" autoRev="1" fill="hold">
                                          <p:stCondLst>
                                            <p:cond delay="0"/>
                                          </p:stCondLst>
                                        </p:cTn>
                                        <p:tgtEl>
                                          <p:spTgt spid="6">
                                            <p:txEl>
                                              <p:pRg st="0" end="0"/>
                                            </p:txEl>
                                          </p:spTgt>
                                        </p:tgtEl>
                                        <p:attrNameLst>
                                          <p:attrName>ppt_w</p:attrName>
                                        </p:attrNameLst>
                                      </p:cBhvr>
                                    </p:anim>
                                    <p:anim by="(#ppt_w*0.50)" calcmode="lin" valueType="num">
                                      <p:cBhvr>
                                        <p:cTn id="13" dur="375" decel="50000" autoRev="1" fill="hold">
                                          <p:stCondLst>
                                            <p:cond delay="0"/>
                                          </p:stCondLst>
                                        </p:cTn>
                                        <p:tgtEl>
                                          <p:spTgt spid="6">
                                            <p:txEl>
                                              <p:pRg st="0" end="0"/>
                                            </p:txEl>
                                          </p:spTgt>
                                        </p:tgtEl>
                                        <p:attrNameLst>
                                          <p:attrName>ppt_x</p:attrName>
                                        </p:attrNameLst>
                                      </p:cBhvr>
                                    </p:anim>
                                    <p:anim from="(-#ppt_h/2)" to="(#ppt_y)" calcmode="lin" valueType="num">
                                      <p:cBhvr>
                                        <p:cTn id="14" dur="750" fill="hold">
                                          <p:stCondLst>
                                            <p:cond delay="0"/>
                                          </p:stCondLst>
                                        </p:cTn>
                                        <p:tgtEl>
                                          <p:spTgt spid="6">
                                            <p:txEl>
                                              <p:pRg st="0" end="0"/>
                                            </p:txEl>
                                          </p:spTgt>
                                        </p:tgtEl>
                                        <p:attrNameLst>
                                          <p:attrName>ppt_y</p:attrName>
                                        </p:attrNameLst>
                                      </p:cBhvr>
                                    </p:anim>
                                    <p:animRot by="21600000">
                                      <p:cBhvr>
                                        <p:cTn id="15" dur="750" fill="hold">
                                          <p:stCondLst>
                                            <p:cond delay="0"/>
                                          </p:stCondLst>
                                        </p:cTn>
                                        <p:tgtEl>
                                          <p:spTgt spid="6">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upRight)">
                                      <p:cBhvr>
                                        <p:cTn id="31"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build="p"/>
      <p:bldP spid="5"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149</a:t>
            </a:r>
          </a:p>
        </p:txBody>
      </p:sp>
      <p:sp>
        <p:nvSpPr>
          <p:cNvPr id="2" name="Rectángulo 1">
            <a:extLst>
              <a:ext uri="{FF2B5EF4-FFF2-40B4-BE49-F238E27FC236}">
                <a16:creationId xmlns:a16="http://schemas.microsoft.com/office/drawing/2014/main" id="{CFD1A325-9B94-433C-8B71-E76D8020B044}"/>
              </a:ext>
            </a:extLst>
          </p:cNvPr>
          <p:cNvSpPr/>
          <p:nvPr/>
        </p:nvSpPr>
        <p:spPr>
          <a:xfrm>
            <a:off x="1113183" y="968273"/>
            <a:ext cx="838691"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Joel 3</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BC55E44-0CB0-46DF-9FD5-5DD94A622A17}"/>
              </a:ext>
            </a:extLst>
          </p:cNvPr>
          <p:cNvSpPr/>
          <p:nvPr/>
        </p:nvSpPr>
        <p:spPr>
          <a:xfrm>
            <a:off x="1524000" y="2136338"/>
            <a:ext cx="9144000" cy="2585323"/>
          </a:xfrm>
          <a:prstGeom prst="rect">
            <a:avLst/>
          </a:prstGeom>
        </p:spPr>
        <p:txBody>
          <a:bodyPr wrap="square">
            <a:spAutoFit/>
          </a:bodyPr>
          <a:lstStyle/>
          <a:p>
            <a:pPr algn="ctr"/>
            <a:r>
              <a:rPr lang="en-US" sz="5400" dirty="0">
                <a:solidFill>
                  <a:schemeClr val="accent1"/>
                </a:solidFill>
                <a:latin typeface="Trebuchet MS" panose="020B0603020202020204" pitchFamily="34" charset="0"/>
              </a:rPr>
              <a:t>“Joel prophesies of a great battle that will happen </a:t>
            </a:r>
          </a:p>
          <a:p>
            <a:pPr algn="ctr"/>
            <a:r>
              <a:rPr lang="en-US" sz="5400" dirty="0">
                <a:solidFill>
                  <a:schemeClr val="accent1"/>
                </a:solidFill>
                <a:latin typeface="Trebuchet MS" panose="020B0603020202020204" pitchFamily="34" charset="0"/>
              </a:rPr>
              <a:t>in the last days”</a:t>
            </a:r>
          </a:p>
        </p:txBody>
      </p:sp>
    </p:spTree>
    <p:extLst>
      <p:ext uri="{BB962C8B-B14F-4D97-AF65-F5344CB8AC3E}">
        <p14:creationId xmlns:p14="http://schemas.microsoft.com/office/powerpoint/2010/main" val="40079867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329FF1A-0138-4AA6-9E54-8EB20CF03624}"/>
              </a:ext>
            </a:extLst>
          </p:cNvPr>
          <p:cNvSpPr/>
          <p:nvPr/>
        </p:nvSpPr>
        <p:spPr>
          <a:xfrm>
            <a:off x="1073426" y="976053"/>
            <a:ext cx="1067921" cy="57250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4D69735E-FA18-42BB-9F41-28BE4AFA02B3}"/>
              </a:ext>
            </a:extLst>
          </p:cNvPr>
          <p:cNvSpPr/>
          <p:nvPr/>
        </p:nvSpPr>
        <p:spPr>
          <a:xfrm>
            <a:off x="1073426" y="1337605"/>
            <a:ext cx="9766852" cy="92333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149</a:t>
            </a:r>
          </a:p>
        </p:txBody>
      </p:sp>
      <p:sp>
        <p:nvSpPr>
          <p:cNvPr id="2" name="Rectángulo 1">
            <a:extLst>
              <a:ext uri="{FF2B5EF4-FFF2-40B4-BE49-F238E27FC236}">
                <a16:creationId xmlns:a16="http://schemas.microsoft.com/office/drawing/2014/main" id="{26FFD9D3-93FB-42B6-B589-A31E0558AF17}"/>
              </a:ext>
            </a:extLst>
          </p:cNvPr>
          <p:cNvSpPr/>
          <p:nvPr/>
        </p:nvSpPr>
        <p:spPr>
          <a:xfrm>
            <a:off x="1073426" y="968273"/>
            <a:ext cx="1067921" cy="369332"/>
          </a:xfrm>
          <a:prstGeom prst="rect">
            <a:avLst/>
          </a:prstGeom>
        </p:spPr>
        <p:txBody>
          <a:bodyPr wrap="none">
            <a:spAutoFit/>
          </a:bodyPr>
          <a:lstStyle/>
          <a:p>
            <a:r>
              <a:rPr lang="en-US" b="1" dirty="0">
                <a:solidFill>
                  <a:schemeClr val="bg1"/>
                </a:solidFill>
                <a:latin typeface="McKayldsLat-Regular"/>
              </a:rPr>
              <a:t>Joel 3:16 </a:t>
            </a:r>
            <a:endParaRPr lang="en-US" b="1" dirty="0">
              <a:solidFill>
                <a:schemeClr val="bg1"/>
              </a:solidFill>
            </a:endParaRPr>
          </a:p>
        </p:txBody>
      </p:sp>
      <p:sp>
        <p:nvSpPr>
          <p:cNvPr id="4" name="Rectángulo 3">
            <a:extLst>
              <a:ext uri="{FF2B5EF4-FFF2-40B4-BE49-F238E27FC236}">
                <a16:creationId xmlns:a16="http://schemas.microsoft.com/office/drawing/2014/main" id="{F04C3E2F-751D-4C18-8824-88D1D0E0092F}"/>
              </a:ext>
            </a:extLst>
          </p:cNvPr>
          <p:cNvSpPr/>
          <p:nvPr/>
        </p:nvSpPr>
        <p:spPr>
          <a:xfrm>
            <a:off x="1073426" y="1337605"/>
            <a:ext cx="9766852"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Lord also shall roar out of Zion, and utter his voice from Jerusalem; and the heavens and the earth shall shake: but the Lord will be the hope of his people, and the strength of the children of Israel.</a:t>
            </a:r>
          </a:p>
        </p:txBody>
      </p:sp>
      <p:sp>
        <p:nvSpPr>
          <p:cNvPr id="5" name="Rectángulo 4">
            <a:extLst>
              <a:ext uri="{FF2B5EF4-FFF2-40B4-BE49-F238E27FC236}">
                <a16:creationId xmlns:a16="http://schemas.microsoft.com/office/drawing/2014/main" id="{E8E53976-2FCB-4EB0-B3D5-FC4D65AE0A80}"/>
              </a:ext>
            </a:extLst>
          </p:cNvPr>
          <p:cNvSpPr/>
          <p:nvPr/>
        </p:nvSpPr>
        <p:spPr>
          <a:xfrm>
            <a:off x="1073426" y="2622487"/>
            <a:ext cx="81633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should the Lord’s people be hopeful during this challenging time?</a:t>
            </a:r>
          </a:p>
        </p:txBody>
      </p:sp>
    </p:spTree>
    <p:extLst>
      <p:ext uri="{BB962C8B-B14F-4D97-AF65-F5344CB8AC3E}">
        <p14:creationId xmlns:p14="http://schemas.microsoft.com/office/powerpoint/2010/main" val="3106652560"/>
      </p:ext>
    </p:extLst>
  </p:cSld>
  <p:clrMapOvr>
    <a:masterClrMapping/>
  </p:clrMapOvr>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149</a:t>
            </a:r>
          </a:p>
        </p:txBody>
      </p:sp>
      <p:pic>
        <p:nvPicPr>
          <p:cNvPr id="2" name="Elementos multimedia en línea 1" title="The House of the Lord">
            <a:hlinkClick r:id="" action="ppaction://media"/>
            <a:extLst>
              <a:ext uri="{FF2B5EF4-FFF2-40B4-BE49-F238E27FC236}">
                <a16:creationId xmlns:a16="http://schemas.microsoft.com/office/drawing/2014/main" id="{C181A349-8551-48EF-A0C5-BF318A89352C}"/>
              </a:ext>
            </a:extLst>
          </p:cNvPr>
          <p:cNvPicPr>
            <a:picLocks noRot="1" noChangeAspect="1"/>
          </p:cNvPicPr>
          <p:nvPr>
            <a:videoFile r:link="rId1"/>
          </p:nvPr>
        </p:nvPicPr>
        <p:blipFill>
          <a:blip r:embed="rId3"/>
          <a:stretch>
            <a:fillRect/>
          </a:stretch>
        </p:blipFill>
        <p:spPr>
          <a:xfrm>
            <a:off x="2107095" y="1403626"/>
            <a:ext cx="8242024" cy="4368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172663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149</a:t>
            </a:r>
          </a:p>
        </p:txBody>
      </p:sp>
      <p:sp>
        <p:nvSpPr>
          <p:cNvPr id="2" name="Rectángulo 1">
            <a:extLst>
              <a:ext uri="{FF2B5EF4-FFF2-40B4-BE49-F238E27FC236}">
                <a16:creationId xmlns:a16="http://schemas.microsoft.com/office/drawing/2014/main" id="{8345BCBA-2433-42DC-A01B-4BC65EE74815}"/>
              </a:ext>
            </a:extLst>
          </p:cNvPr>
          <p:cNvSpPr/>
          <p:nvPr/>
        </p:nvSpPr>
        <p:spPr>
          <a:xfrm>
            <a:off x="4964119" y="2767280"/>
            <a:ext cx="2263761" cy="1323439"/>
          </a:xfrm>
          <a:prstGeom prst="rect">
            <a:avLst/>
          </a:prstGeom>
        </p:spPr>
        <p:txBody>
          <a:bodyPr wrap="none">
            <a:spAutoFit/>
          </a:bodyPr>
          <a:lstStyle/>
          <a:p>
            <a:pPr fontAlgn="base"/>
            <a:r>
              <a:rPr lang="en-US" sz="8000" b="1" dirty="0">
                <a:solidFill>
                  <a:srgbClr val="177C9C"/>
                </a:solidFill>
                <a:latin typeface="Yu Gothic Medium" panose="020B0500000000000000" pitchFamily="34" charset="-128"/>
                <a:ea typeface="Yu Gothic Medium" panose="020B0500000000000000" pitchFamily="34" charset="-128"/>
              </a:rPr>
              <a:t>Joel </a:t>
            </a:r>
            <a:endParaRPr lang="en-US" sz="8000" b="1" i="0" dirty="0">
              <a:solidFill>
                <a:srgbClr val="212225"/>
              </a:solidFill>
              <a:effectLst/>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2946168686"/>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149</a:t>
            </a:r>
          </a:p>
        </p:txBody>
      </p:sp>
      <p:sp>
        <p:nvSpPr>
          <p:cNvPr id="4" name="Rectángulo 3">
            <a:extLst>
              <a:ext uri="{FF2B5EF4-FFF2-40B4-BE49-F238E27FC236}">
                <a16:creationId xmlns:a16="http://schemas.microsoft.com/office/drawing/2014/main" id="{2C9DFA74-F88B-44DA-B7EC-6D745710292E}"/>
              </a:ext>
            </a:extLst>
          </p:cNvPr>
          <p:cNvSpPr/>
          <p:nvPr/>
        </p:nvSpPr>
        <p:spPr>
          <a:xfrm>
            <a:off x="940760" y="783607"/>
            <a:ext cx="774571" cy="369332"/>
          </a:xfrm>
          <a:prstGeom prst="rect">
            <a:avLst/>
          </a:prstGeom>
        </p:spPr>
        <p:txBody>
          <a:bodyPr wrap="none">
            <a:spAutoFit/>
          </a:bodyPr>
          <a:lstStyle/>
          <a:p>
            <a:pPr fontAlgn="base"/>
            <a:r>
              <a:rPr lang="en-US" b="1" dirty="0">
                <a:solidFill>
                  <a:schemeClr val="bg1"/>
                </a:solidFill>
                <a:latin typeface="Arial" panose="020B0604020202020204" pitchFamily="34" charset="0"/>
                <a:ea typeface="Yu Gothic Medium" panose="020B0500000000000000" pitchFamily="34" charset="-128"/>
                <a:cs typeface="Arial" panose="020B0604020202020204" pitchFamily="34" charset="0"/>
              </a:rPr>
              <a:t>Joel  </a:t>
            </a:r>
            <a:endParaRPr lang="en-US" b="1" i="0" dirty="0">
              <a:solidFill>
                <a:schemeClr val="bg1"/>
              </a:solidFill>
              <a:effectLst/>
              <a:latin typeface="Arial" panose="020B0604020202020204" pitchFamily="34" charset="0"/>
              <a:ea typeface="Yu Gothic Medium" panose="020B0500000000000000" pitchFamily="34" charset="-128"/>
              <a:cs typeface="Arial" panose="020B0604020202020204" pitchFamily="34" charset="0"/>
            </a:endParaRPr>
          </a:p>
        </p:txBody>
      </p:sp>
      <p:sp>
        <p:nvSpPr>
          <p:cNvPr id="5" name="Rectángulo 4">
            <a:extLst>
              <a:ext uri="{FF2B5EF4-FFF2-40B4-BE49-F238E27FC236}">
                <a16:creationId xmlns:a16="http://schemas.microsoft.com/office/drawing/2014/main" id="{9A2B827D-D514-43E8-B184-8BC8F75EE1D9}"/>
              </a:ext>
            </a:extLst>
          </p:cNvPr>
          <p:cNvSpPr/>
          <p:nvPr/>
        </p:nvSpPr>
        <p:spPr>
          <a:xfrm>
            <a:off x="1378226" y="2274838"/>
            <a:ext cx="9435548" cy="2308324"/>
          </a:xfrm>
          <a:prstGeom prst="rect">
            <a:avLst/>
          </a:prstGeom>
        </p:spPr>
        <p:txBody>
          <a:bodyPr wrap="square">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“Joel calls the people to the temple to pray for deliverance from approaching disaster”</a:t>
            </a:r>
          </a:p>
        </p:txBody>
      </p:sp>
    </p:spTree>
    <p:extLst>
      <p:ext uri="{BB962C8B-B14F-4D97-AF65-F5344CB8AC3E}">
        <p14:creationId xmlns:p14="http://schemas.microsoft.com/office/powerpoint/2010/main" val="79585946"/>
      </p:ext>
    </p:extLst>
  </p:cSld>
  <p:clrMapOvr>
    <a:masterClrMapping/>
  </p:clrMapOvr>
  <p:transition spd="slow">
    <p:plus/>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2031745-65C8-4C9A-AC63-63E6376C44E4}"/>
              </a:ext>
            </a:extLst>
          </p:cNvPr>
          <p:cNvSpPr/>
          <p:nvPr/>
        </p:nvSpPr>
        <p:spPr>
          <a:xfrm>
            <a:off x="833032" y="5076547"/>
            <a:ext cx="9144000"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do you feel about the signs and events that will accompany the Second Coming?</a:t>
            </a:r>
          </a:p>
        </p:txBody>
      </p:sp>
      <p:sp>
        <p:nvSpPr>
          <p:cNvPr id="7" name="Flecha: pentágono 6">
            <a:extLst>
              <a:ext uri="{FF2B5EF4-FFF2-40B4-BE49-F238E27FC236}">
                <a16:creationId xmlns:a16="http://schemas.microsoft.com/office/drawing/2014/main" id="{5FFE533B-6309-4339-91BE-F6CEF48340D1}"/>
              </a:ext>
            </a:extLst>
          </p:cNvPr>
          <p:cNvSpPr/>
          <p:nvPr/>
        </p:nvSpPr>
        <p:spPr>
          <a:xfrm rot="11263454">
            <a:off x="1641455" y="2336459"/>
            <a:ext cx="9810299" cy="2177767"/>
          </a:xfrm>
          <a:prstGeom prst="homePlat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149</a:t>
            </a:r>
          </a:p>
        </p:txBody>
      </p:sp>
      <p:sp>
        <p:nvSpPr>
          <p:cNvPr id="2" name="Rectángulo 1">
            <a:extLst>
              <a:ext uri="{FF2B5EF4-FFF2-40B4-BE49-F238E27FC236}">
                <a16:creationId xmlns:a16="http://schemas.microsoft.com/office/drawing/2014/main" id="{3F3BBC18-C9E3-4DF5-8194-B68F52FF7FE9}"/>
              </a:ext>
            </a:extLst>
          </p:cNvPr>
          <p:cNvSpPr/>
          <p:nvPr/>
        </p:nvSpPr>
        <p:spPr>
          <a:xfrm>
            <a:off x="848137" y="879863"/>
            <a:ext cx="8441635" cy="646331"/>
          </a:xfrm>
          <a:prstGeom prst="rect">
            <a:avLst/>
          </a:prstGeom>
        </p:spPr>
        <p:txBody>
          <a:bodyPr wrap="square">
            <a:spAutoFit/>
          </a:bodyPr>
          <a:lstStyle/>
          <a:p>
            <a:pPr algn="just"/>
            <a:r>
              <a:rPr lang="en-US" dirty="0">
                <a:solidFill>
                  <a:srgbClr val="FF0000"/>
                </a:solidFill>
                <a:latin typeface="Franklin Gothic Medium" panose="020B0603020102020204" pitchFamily="34" charset="0"/>
              </a:rPr>
              <a:t>Sister Patricia T. Holland, the wife of Elder Jeffrey R. Holland of the Quorum of the Twelve Apostles, and formerly of the Young Women general presidency:</a:t>
            </a:r>
          </a:p>
        </p:txBody>
      </p:sp>
      <p:sp>
        <p:nvSpPr>
          <p:cNvPr id="4" name="Rectángulo 3">
            <a:extLst>
              <a:ext uri="{FF2B5EF4-FFF2-40B4-BE49-F238E27FC236}">
                <a16:creationId xmlns:a16="http://schemas.microsoft.com/office/drawing/2014/main" id="{DA7F5B23-45B2-4864-91EA-6629A4390E76}"/>
              </a:ext>
            </a:extLst>
          </p:cNvPr>
          <p:cNvSpPr/>
          <p:nvPr/>
        </p:nvSpPr>
        <p:spPr>
          <a:xfrm rot="484288">
            <a:off x="2312284" y="2413337"/>
            <a:ext cx="9144000" cy="2031325"/>
          </a:xfrm>
          <a:prstGeom prst="rect">
            <a:avLst/>
          </a:prstGeom>
        </p:spPr>
        <p:txBody>
          <a:bodyPr wrap="square">
            <a:spAutoFit/>
          </a:bodyPr>
          <a:lstStyle/>
          <a:p>
            <a:pPr algn="ctr" fontAlgn="base"/>
            <a:r>
              <a:rPr lang="en-US" dirty="0">
                <a:solidFill>
                  <a:schemeClr val="bg1"/>
                </a:solidFill>
                <a:latin typeface="Arial" panose="020B0604020202020204" pitchFamily="34" charset="0"/>
                <a:cs typeface="Arial" panose="020B0604020202020204" pitchFamily="34" charset="0"/>
              </a:rPr>
              <a:t>“Recently we experienced the worst windstorm Bountiful [in Utah] has seen in several decades. … Just as I was hearing news reports of semi trucks﻿—twenty of them﻿—being blown over on the roadside, I looked out my lovely back window down toward our creek and saw one of our large trees go down with a crash. …</a:t>
            </a:r>
          </a:p>
          <a:p>
            <a:pPr algn="ctr" fontAlgn="base"/>
            <a:r>
              <a:rPr lang="en-US" dirty="0">
                <a:solidFill>
                  <a:schemeClr val="bg1"/>
                </a:solidFill>
                <a:latin typeface="Arial" panose="020B0604020202020204" pitchFamily="34" charset="0"/>
                <a:cs typeface="Arial" panose="020B0604020202020204" pitchFamily="34" charset="0"/>
              </a:rPr>
              <a:t>“For a moment, I confess, I was truly fearful. It was very early in the morning, and Jeff was just leaving for the office. I said to him, ‘Do you think this is the end? Is it all over﻿—or about to be?’” (</a:t>
            </a:r>
            <a:r>
              <a:rPr lang="en-US" i="1" dirty="0">
                <a:solidFill>
                  <a:schemeClr val="bg1"/>
                </a:solidFill>
                <a:latin typeface="Arial" panose="020B0604020202020204" pitchFamily="34" charset="0"/>
                <a:cs typeface="Arial" panose="020B0604020202020204" pitchFamily="34" charset="0"/>
              </a:rPr>
              <a:t>A Quiet Heart</a:t>
            </a:r>
            <a:r>
              <a:rPr lang="en-US" dirty="0">
                <a:solidFill>
                  <a:schemeClr val="bg1"/>
                </a:solidFill>
                <a:latin typeface="Arial" panose="020B0604020202020204" pitchFamily="34" charset="0"/>
                <a:cs typeface="Arial" panose="020B0604020202020204" pitchFamily="34" charset="0"/>
              </a:rPr>
              <a:t>[2000], 129).</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5A28EA54-D992-47C4-9634-BDD4549ACEA8}"/>
              </a:ext>
            </a:extLst>
          </p:cNvPr>
          <p:cNvSpPr/>
          <p:nvPr/>
        </p:nvSpPr>
        <p:spPr>
          <a:xfrm>
            <a:off x="848137" y="5697746"/>
            <a:ext cx="62376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 you think Elder Holland responded to his wife?</a:t>
            </a:r>
          </a:p>
        </p:txBody>
      </p:sp>
    </p:spTree>
    <p:extLst>
      <p:ext uri="{BB962C8B-B14F-4D97-AF65-F5344CB8AC3E}">
        <p14:creationId xmlns:p14="http://schemas.microsoft.com/office/powerpoint/2010/main" val="13649044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250" fill="hold"/>
                                        <p:tgtEl>
                                          <p:spTgt spid="5"/>
                                        </p:tgtEl>
                                        <p:attrNameLst>
                                          <p:attrName>ppt_w</p:attrName>
                                        </p:attrNameLst>
                                      </p:cBhvr>
                                      <p:tavLst>
                                        <p:tav tm="0">
                                          <p:val>
                                            <p:fltVal val="0"/>
                                          </p:val>
                                        </p:tav>
                                        <p:tav tm="100000">
                                          <p:val>
                                            <p:strVal val="#ppt_w"/>
                                          </p:val>
                                        </p:tav>
                                      </p:tavLst>
                                    </p:anim>
                                    <p:anim calcmode="lin" valueType="num">
                                      <p:cBhvr>
                                        <p:cTn id="16" dur="1250" fill="hold"/>
                                        <p:tgtEl>
                                          <p:spTgt spid="5"/>
                                        </p:tgtEl>
                                        <p:attrNameLst>
                                          <p:attrName>ppt_h</p:attrName>
                                        </p:attrNameLst>
                                      </p:cBhvr>
                                      <p:tavLst>
                                        <p:tav tm="0">
                                          <p:val>
                                            <p:fltVal val="0"/>
                                          </p:val>
                                        </p:tav>
                                        <p:tav tm="100000">
                                          <p:val>
                                            <p:strVal val="#ppt_h"/>
                                          </p:val>
                                        </p:tav>
                                      </p:tavLst>
                                    </p:anim>
                                    <p:anim calcmode="lin" valueType="num">
                                      <p:cBhvr>
                                        <p:cTn id="17" dur="125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25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plus(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esquinas diagonales cortadas 4">
            <a:extLst>
              <a:ext uri="{FF2B5EF4-FFF2-40B4-BE49-F238E27FC236}">
                <a16:creationId xmlns:a16="http://schemas.microsoft.com/office/drawing/2014/main" id="{460CAF5C-4CEB-47AD-BA91-A7C79EF18439}"/>
              </a:ext>
            </a:extLst>
          </p:cNvPr>
          <p:cNvSpPr/>
          <p:nvPr/>
        </p:nvSpPr>
        <p:spPr>
          <a:xfrm>
            <a:off x="1504121" y="1606988"/>
            <a:ext cx="9183757" cy="2009421"/>
          </a:xfrm>
          <a:prstGeom prst="snip2DiagRect">
            <a:avLst/>
          </a:prstGeom>
          <a:solidFill>
            <a:srgbClr val="6F7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149</a:t>
            </a:r>
          </a:p>
        </p:txBody>
      </p:sp>
      <p:sp>
        <p:nvSpPr>
          <p:cNvPr id="2" name="Rectángulo 1">
            <a:extLst>
              <a:ext uri="{FF2B5EF4-FFF2-40B4-BE49-F238E27FC236}">
                <a16:creationId xmlns:a16="http://schemas.microsoft.com/office/drawing/2014/main" id="{32D74348-D5B0-4433-8E6C-2839360F093C}"/>
              </a:ext>
            </a:extLst>
          </p:cNvPr>
          <p:cNvSpPr/>
          <p:nvPr/>
        </p:nvSpPr>
        <p:spPr>
          <a:xfrm>
            <a:off x="1692965" y="1584735"/>
            <a:ext cx="8806070" cy="2031325"/>
          </a:xfrm>
          <a:prstGeom prst="rect">
            <a:avLst/>
          </a:prstGeom>
        </p:spPr>
        <p:txBody>
          <a:bodyPr wrap="square">
            <a:spAutoFit/>
          </a:bodyPr>
          <a:lstStyle/>
          <a:p>
            <a:pPr algn="ct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 husband, who has deep faith and endless optimism, took me in his arms and said, ‘No, but wouldn’t it be wonderful if it were? Wouldn’t it be wonderful if Christ really did come and his children really were ready for him? Wouldn’t it be terrific if evil was finally conquered, once and for all, and the Savior of the world came down in the midst of the New Jerusalem to wipe away every tear from every eye? Yes,’ my husband said, ‘in lots of ways I wish it were the end, but it’s not. It is just a stiff windstorm in Bountiful. We have got more work to do’” (A Quiet Heart, 129–30).</a:t>
            </a:r>
          </a:p>
        </p:txBody>
      </p:sp>
      <p:sp>
        <p:nvSpPr>
          <p:cNvPr id="4" name="Rectángulo 3">
            <a:extLst>
              <a:ext uri="{FF2B5EF4-FFF2-40B4-BE49-F238E27FC236}">
                <a16:creationId xmlns:a16="http://schemas.microsoft.com/office/drawing/2014/main" id="{7B11578F-C709-4BB9-AC28-4EFB7987B7C2}"/>
              </a:ext>
            </a:extLst>
          </p:cNvPr>
          <p:cNvSpPr/>
          <p:nvPr/>
        </p:nvSpPr>
        <p:spPr>
          <a:xfrm>
            <a:off x="1315278" y="3987388"/>
            <a:ext cx="918375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stands out to you about Elder Holland’s thoughts and feelings concerning the Second Coming?</a:t>
            </a:r>
          </a:p>
        </p:txBody>
      </p:sp>
    </p:spTree>
    <p:extLst>
      <p:ext uri="{BB962C8B-B14F-4D97-AF65-F5344CB8AC3E}">
        <p14:creationId xmlns:p14="http://schemas.microsoft.com/office/powerpoint/2010/main" val="3286589135"/>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2BE0906-DA44-45AB-8D7B-A09707B18AC9}"/>
              </a:ext>
            </a:extLst>
          </p:cNvPr>
          <p:cNvSpPr/>
          <p:nvPr/>
        </p:nvSpPr>
        <p:spPr>
          <a:xfrm>
            <a:off x="1332091" y="3818936"/>
            <a:ext cx="564770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kinds of danger are youth today faced with?</a:t>
            </a:r>
          </a:p>
        </p:txBody>
      </p:sp>
      <p:sp>
        <p:nvSpPr>
          <p:cNvPr id="11" name="Rectángulo 10">
            <a:extLst>
              <a:ext uri="{FF2B5EF4-FFF2-40B4-BE49-F238E27FC236}">
                <a16:creationId xmlns:a16="http://schemas.microsoft.com/office/drawing/2014/main" id="{256BCEE4-31D3-4568-9FBF-CD0CCE43D301}"/>
              </a:ext>
            </a:extLst>
          </p:cNvPr>
          <p:cNvSpPr/>
          <p:nvPr/>
        </p:nvSpPr>
        <p:spPr>
          <a:xfrm>
            <a:off x="1311964" y="1018973"/>
            <a:ext cx="1576963" cy="57250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F1E40319-CA58-499C-9195-BC43A210B6EF}"/>
              </a:ext>
            </a:extLst>
          </p:cNvPr>
          <p:cNvSpPr/>
          <p:nvPr/>
        </p:nvSpPr>
        <p:spPr>
          <a:xfrm>
            <a:off x="1311965" y="1337605"/>
            <a:ext cx="9547943" cy="117252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149</a:t>
            </a:r>
          </a:p>
        </p:txBody>
      </p:sp>
      <p:sp>
        <p:nvSpPr>
          <p:cNvPr id="2" name="Rectángulo 1">
            <a:extLst>
              <a:ext uri="{FF2B5EF4-FFF2-40B4-BE49-F238E27FC236}">
                <a16:creationId xmlns:a16="http://schemas.microsoft.com/office/drawing/2014/main" id="{6D63F820-BEAF-488E-8348-B14538FE7FFF}"/>
              </a:ext>
            </a:extLst>
          </p:cNvPr>
          <p:cNvSpPr/>
          <p:nvPr/>
        </p:nvSpPr>
        <p:spPr>
          <a:xfrm>
            <a:off x="1332092" y="968273"/>
            <a:ext cx="15568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Joel 1:14–15</a:t>
            </a:r>
          </a:p>
        </p:txBody>
      </p:sp>
      <p:sp>
        <p:nvSpPr>
          <p:cNvPr id="4" name="Rectángulo 3">
            <a:extLst>
              <a:ext uri="{FF2B5EF4-FFF2-40B4-BE49-F238E27FC236}">
                <a16:creationId xmlns:a16="http://schemas.microsoft.com/office/drawing/2014/main" id="{17F7A427-3899-44B1-B646-1EC5C325B608}"/>
              </a:ext>
            </a:extLst>
          </p:cNvPr>
          <p:cNvSpPr/>
          <p:nvPr/>
        </p:nvSpPr>
        <p:spPr>
          <a:xfrm>
            <a:off x="1332092" y="1337605"/>
            <a:ext cx="9362412"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 Sanctify ye a fast, call a solemn assembly, gather the elders and all the inhabitants of the land into the house of the Lord your God, and cry unto the Lord,</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Alas for the day! for the day of the Lord is at hand, and as a destruction from the Almighty shall it come.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117D91C3-4EAA-4DBA-9E8D-E7F967E35CFD}"/>
              </a:ext>
            </a:extLst>
          </p:cNvPr>
          <p:cNvSpPr/>
          <p:nvPr/>
        </p:nvSpPr>
        <p:spPr>
          <a:xfrm>
            <a:off x="1332091" y="2648773"/>
            <a:ext cx="46089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Joel counsel the people to do?</a:t>
            </a:r>
          </a:p>
        </p:txBody>
      </p:sp>
      <p:sp>
        <p:nvSpPr>
          <p:cNvPr id="6" name="Rectángulo 5">
            <a:extLst>
              <a:ext uri="{FF2B5EF4-FFF2-40B4-BE49-F238E27FC236}">
                <a16:creationId xmlns:a16="http://schemas.microsoft.com/office/drawing/2014/main" id="{B691C6BF-458F-4019-A0A1-92B2E3F60F69}"/>
              </a:ext>
            </a:extLst>
          </p:cNvPr>
          <p:cNvSpPr/>
          <p:nvPr/>
        </p:nvSpPr>
        <p:spPr>
          <a:xfrm>
            <a:off x="1332093" y="3105834"/>
            <a:ext cx="936241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Joel wanted the people to gather into the temple when they were faced with danger?</a:t>
            </a:r>
          </a:p>
        </p:txBody>
      </p:sp>
      <p:sp>
        <p:nvSpPr>
          <p:cNvPr id="8" name="Rectángulo 7">
            <a:extLst>
              <a:ext uri="{FF2B5EF4-FFF2-40B4-BE49-F238E27FC236}">
                <a16:creationId xmlns:a16="http://schemas.microsoft.com/office/drawing/2014/main" id="{7CFA61C1-3771-4B94-B1A8-74B23D79CD41}"/>
              </a:ext>
            </a:extLst>
          </p:cNvPr>
          <p:cNvSpPr/>
          <p:nvPr/>
        </p:nvSpPr>
        <p:spPr>
          <a:xfrm>
            <a:off x="1332091" y="4347873"/>
            <a:ext cx="613501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can we be blessed as we gather into the temple? </a:t>
            </a:r>
          </a:p>
        </p:txBody>
      </p:sp>
      <p:sp>
        <p:nvSpPr>
          <p:cNvPr id="9" name="Rectángulo 8">
            <a:extLst>
              <a:ext uri="{FF2B5EF4-FFF2-40B4-BE49-F238E27FC236}">
                <a16:creationId xmlns:a16="http://schemas.microsoft.com/office/drawing/2014/main" id="{7008794E-2267-4B8D-AD87-77DDB411D7AC}"/>
              </a:ext>
            </a:extLst>
          </p:cNvPr>
          <p:cNvSpPr/>
          <p:nvPr/>
        </p:nvSpPr>
        <p:spPr>
          <a:xfrm>
            <a:off x="1332090" y="4874064"/>
            <a:ext cx="8063701"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gather into the temple, we can receive protection from spiritual danger.</a:t>
            </a:r>
          </a:p>
        </p:txBody>
      </p:sp>
    </p:spTree>
    <p:extLst>
      <p:ext uri="{BB962C8B-B14F-4D97-AF65-F5344CB8AC3E}">
        <p14:creationId xmlns:p14="http://schemas.microsoft.com/office/powerpoint/2010/main" val="415603897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grama de flujo: datos almacenados 6">
            <a:extLst>
              <a:ext uri="{FF2B5EF4-FFF2-40B4-BE49-F238E27FC236}">
                <a16:creationId xmlns:a16="http://schemas.microsoft.com/office/drawing/2014/main" id="{A966CC1C-0F67-44F7-A399-3B9248FB23F2}"/>
              </a:ext>
            </a:extLst>
          </p:cNvPr>
          <p:cNvSpPr/>
          <p:nvPr/>
        </p:nvSpPr>
        <p:spPr>
          <a:xfrm>
            <a:off x="1768839" y="1280806"/>
            <a:ext cx="9938479" cy="2706578"/>
          </a:xfrm>
          <a:prstGeom prst="flowChartOnlineStorage">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149</a:t>
            </a:r>
          </a:p>
        </p:txBody>
      </p:sp>
      <p:sp>
        <p:nvSpPr>
          <p:cNvPr id="2" name="Rectángulo 1">
            <a:extLst>
              <a:ext uri="{FF2B5EF4-FFF2-40B4-BE49-F238E27FC236}">
                <a16:creationId xmlns:a16="http://schemas.microsoft.com/office/drawing/2014/main" id="{F05D47A7-7507-4A22-BD19-22FB63D78ED5}"/>
              </a:ext>
            </a:extLst>
          </p:cNvPr>
          <p:cNvSpPr/>
          <p:nvPr/>
        </p:nvSpPr>
        <p:spPr>
          <a:xfrm>
            <a:off x="978984" y="783607"/>
            <a:ext cx="6438750"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Richard G. Scott of the Quorum of the Twelve Apostles.</a:t>
            </a:r>
          </a:p>
        </p:txBody>
      </p:sp>
      <p:sp>
        <p:nvSpPr>
          <p:cNvPr id="4" name="Rectángulo 3">
            <a:extLst>
              <a:ext uri="{FF2B5EF4-FFF2-40B4-BE49-F238E27FC236}">
                <a16:creationId xmlns:a16="http://schemas.microsoft.com/office/drawing/2014/main" id="{2E7C201D-6056-41AD-8C80-A138099A6126}"/>
              </a:ext>
            </a:extLst>
          </p:cNvPr>
          <p:cNvSpPr/>
          <p:nvPr/>
        </p:nvSpPr>
        <p:spPr>
          <a:xfrm>
            <a:off x="2087217" y="1479933"/>
            <a:ext cx="8017565" cy="2308324"/>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“Do you young people want a sure way to eliminate the influence of the adversary in your life? Immerse yourself in searching for your ancestors, prepare their names for the sacred vicarious ordinances available in the temple, and then go to the temple to stand as proxy for them to receive the ordinances of baptism and the gift of the Holy Ghost. As you grow older, you will be able to participate in receiving the other ordinances as well. I can think of no greater protection from the influence of the adversary in your life” (“The Joy of Redeeming the Dead,”</a:t>
            </a:r>
            <a:r>
              <a:rPr lang="en-US" i="1" dirty="0">
                <a:solidFill>
                  <a:schemeClr val="bg1"/>
                </a:solidFill>
                <a:latin typeface="Arial" panose="020B0604020202020204" pitchFamily="34" charset="0"/>
                <a:cs typeface="Arial" panose="020B0604020202020204" pitchFamily="34" charset="0"/>
              </a:rPr>
              <a:t> 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2012, 94).</a:t>
            </a:r>
          </a:p>
        </p:txBody>
      </p:sp>
      <p:sp>
        <p:nvSpPr>
          <p:cNvPr id="5" name="Rectángulo 4">
            <a:extLst>
              <a:ext uri="{FF2B5EF4-FFF2-40B4-BE49-F238E27FC236}">
                <a16:creationId xmlns:a16="http://schemas.microsoft.com/office/drawing/2014/main" id="{ED9F9A9A-7139-4C70-B32E-2EB01020A3A1}"/>
              </a:ext>
            </a:extLst>
          </p:cNvPr>
          <p:cNvSpPr/>
          <p:nvPr/>
        </p:nvSpPr>
        <p:spPr>
          <a:xfrm>
            <a:off x="1063928" y="4250271"/>
            <a:ext cx="68275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Elder Scott encourage us to gather into the temple?</a:t>
            </a:r>
          </a:p>
        </p:txBody>
      </p:sp>
      <p:sp>
        <p:nvSpPr>
          <p:cNvPr id="6" name="Rectángulo 5">
            <a:extLst>
              <a:ext uri="{FF2B5EF4-FFF2-40B4-BE49-F238E27FC236}">
                <a16:creationId xmlns:a16="http://schemas.microsoft.com/office/drawing/2014/main" id="{743256D7-00E5-41C4-8623-F5F12B9930FC}"/>
              </a:ext>
            </a:extLst>
          </p:cNvPr>
          <p:cNvSpPr/>
          <p:nvPr/>
        </p:nvSpPr>
        <p:spPr>
          <a:xfrm>
            <a:off x="1063928" y="4882491"/>
            <a:ext cx="970226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you felt blessed and protected from spiritual danger as you have participated in family history and temple work?</a:t>
            </a:r>
          </a:p>
        </p:txBody>
      </p:sp>
    </p:spTree>
    <p:extLst>
      <p:ext uri="{BB962C8B-B14F-4D97-AF65-F5344CB8AC3E}">
        <p14:creationId xmlns:p14="http://schemas.microsoft.com/office/powerpoint/2010/main" val="39347521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800" decel="100000"/>
                                        <p:tgtEl>
                                          <p:spTgt spid="6"/>
                                        </p:tgtEl>
                                      </p:cBhvr>
                                    </p:animEffect>
                                    <p:anim calcmode="lin" valueType="num">
                                      <p:cBhvr>
                                        <p:cTn id="21" dur="800" decel="100000" fill="hold"/>
                                        <p:tgtEl>
                                          <p:spTgt spid="6"/>
                                        </p:tgtEl>
                                        <p:attrNameLst>
                                          <p:attrName>style.rotation</p:attrName>
                                        </p:attrNameLst>
                                      </p:cBhvr>
                                      <p:tavLst>
                                        <p:tav tm="0">
                                          <p:val>
                                            <p:fltVal val="-90"/>
                                          </p:val>
                                        </p:tav>
                                        <p:tav tm="100000">
                                          <p:val>
                                            <p:fltVal val="0"/>
                                          </p:val>
                                        </p:tav>
                                      </p:tavLst>
                                    </p:anim>
                                    <p:anim calcmode="lin" valueType="num">
                                      <p:cBhvr>
                                        <p:cTn id="22" dur="800" decel="100000" fill="hold"/>
                                        <p:tgtEl>
                                          <p:spTgt spid="6"/>
                                        </p:tgtEl>
                                        <p:attrNameLst>
                                          <p:attrName>ppt_x</p:attrName>
                                        </p:attrNameLst>
                                      </p:cBhvr>
                                      <p:tavLst>
                                        <p:tav tm="0">
                                          <p:val>
                                            <p:strVal val="#ppt_x+0.4"/>
                                          </p:val>
                                        </p:tav>
                                        <p:tav tm="100000">
                                          <p:val>
                                            <p:strVal val="#ppt_x-0.05"/>
                                          </p:val>
                                        </p:tav>
                                      </p:tavLst>
                                    </p:anim>
                                    <p:anim calcmode="lin" valueType="num">
                                      <p:cBhvr>
                                        <p:cTn id="23" dur="800" decel="100000" fill="hold"/>
                                        <p:tgtEl>
                                          <p:spTgt spid="6"/>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149</a:t>
            </a:r>
          </a:p>
        </p:txBody>
      </p:sp>
      <p:sp>
        <p:nvSpPr>
          <p:cNvPr id="2" name="Rectángulo 1">
            <a:extLst>
              <a:ext uri="{FF2B5EF4-FFF2-40B4-BE49-F238E27FC236}">
                <a16:creationId xmlns:a16="http://schemas.microsoft.com/office/drawing/2014/main" id="{42808B07-9B5E-4EDA-8F08-740D6D4BB7F6}"/>
              </a:ext>
            </a:extLst>
          </p:cNvPr>
          <p:cNvSpPr/>
          <p:nvPr/>
        </p:nvSpPr>
        <p:spPr>
          <a:xfrm>
            <a:off x="1113183" y="968273"/>
            <a:ext cx="83869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Joel 2</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ECE7610-2772-46E3-984A-4C4FFF075C2B}"/>
              </a:ext>
            </a:extLst>
          </p:cNvPr>
          <p:cNvSpPr/>
          <p:nvPr/>
        </p:nvSpPr>
        <p:spPr>
          <a:xfrm>
            <a:off x="1742661" y="2459504"/>
            <a:ext cx="8706678" cy="1938992"/>
          </a:xfrm>
          <a:prstGeom prst="rect">
            <a:avLst/>
          </a:prstGeom>
        </p:spPr>
        <p:txBody>
          <a:bodyPr wrap="square">
            <a:spAutoFit/>
          </a:bodyPr>
          <a:lstStyle/>
          <a:p>
            <a:pPr algn="ctr"/>
            <a:r>
              <a:rPr lang="en-US" sz="4000" dirty="0">
                <a:solidFill>
                  <a:schemeClr val="accent1"/>
                </a:solidFill>
                <a:latin typeface="Yu Gothic UI Semilight" panose="020B0400000000000000" pitchFamily="34" charset="-128"/>
                <a:ea typeface="Yu Gothic UI Semilight" panose="020B0400000000000000" pitchFamily="34" charset="-128"/>
              </a:rPr>
              <a:t>“Joel prophesies of latter-day calamities and of the Spirit of the Lord being poured out upon all flesh”</a:t>
            </a:r>
          </a:p>
        </p:txBody>
      </p:sp>
    </p:spTree>
    <p:extLst>
      <p:ext uri="{BB962C8B-B14F-4D97-AF65-F5344CB8AC3E}">
        <p14:creationId xmlns:p14="http://schemas.microsoft.com/office/powerpoint/2010/main" val="3975005607"/>
      </p:ext>
    </p:extLst>
  </p:cSld>
  <p:clrMapOvr>
    <a:masterClrMapping/>
  </p:clrMapOvr>
  <p:transition spd="slow">
    <p:plus/>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F0CAFC9D-C0D6-405A-9831-93E42F2E5AD9}"/>
              </a:ext>
            </a:extLst>
          </p:cNvPr>
          <p:cNvSpPr/>
          <p:nvPr/>
        </p:nvSpPr>
        <p:spPr>
          <a:xfrm>
            <a:off x="1086679" y="4204220"/>
            <a:ext cx="1368159" cy="57250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00EF7BA5-721C-4111-A001-77EDC88CBEF7}"/>
              </a:ext>
            </a:extLst>
          </p:cNvPr>
          <p:cNvSpPr/>
          <p:nvPr/>
        </p:nvSpPr>
        <p:spPr>
          <a:xfrm>
            <a:off x="1086679" y="1061070"/>
            <a:ext cx="1576963" cy="57250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5700ADB6-6B56-44E6-AFAE-B375BB3B1A17}"/>
              </a:ext>
            </a:extLst>
          </p:cNvPr>
          <p:cNvSpPr/>
          <p:nvPr/>
        </p:nvSpPr>
        <p:spPr>
          <a:xfrm>
            <a:off x="1086679" y="4532537"/>
            <a:ext cx="9541564" cy="57632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58E05457-1124-48FF-8FB7-C2399A799ACD}"/>
              </a:ext>
            </a:extLst>
          </p:cNvPr>
          <p:cNvSpPr/>
          <p:nvPr/>
        </p:nvSpPr>
        <p:spPr>
          <a:xfrm>
            <a:off x="1086679" y="1380968"/>
            <a:ext cx="9541564" cy="85880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149</a:t>
            </a:r>
          </a:p>
        </p:txBody>
      </p:sp>
      <p:sp>
        <p:nvSpPr>
          <p:cNvPr id="2" name="Rectángulo 1">
            <a:extLst>
              <a:ext uri="{FF2B5EF4-FFF2-40B4-BE49-F238E27FC236}">
                <a16:creationId xmlns:a16="http://schemas.microsoft.com/office/drawing/2014/main" id="{4CA5DE8B-18C0-490C-BACF-077F89BCB66A}"/>
              </a:ext>
            </a:extLst>
          </p:cNvPr>
          <p:cNvSpPr/>
          <p:nvPr/>
        </p:nvSpPr>
        <p:spPr>
          <a:xfrm>
            <a:off x="1295482" y="1024488"/>
            <a:ext cx="1159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Joel 2:11</a:t>
            </a:r>
          </a:p>
        </p:txBody>
      </p:sp>
      <p:sp>
        <p:nvSpPr>
          <p:cNvPr id="4" name="Rectángulo 3">
            <a:extLst>
              <a:ext uri="{FF2B5EF4-FFF2-40B4-BE49-F238E27FC236}">
                <a16:creationId xmlns:a16="http://schemas.microsoft.com/office/drawing/2014/main" id="{BC6EE50B-D661-4EF3-BF1A-AE72B32AB9D9}"/>
              </a:ext>
            </a:extLst>
          </p:cNvPr>
          <p:cNvSpPr/>
          <p:nvPr/>
        </p:nvSpPr>
        <p:spPr>
          <a:xfrm>
            <a:off x="1113183" y="1337605"/>
            <a:ext cx="9515060"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Lord shall utter his voice before his army: for his camp is very great: for he is strong that executeth his word: for the day of the Lord is great and very terrible; and who can abide it?</a:t>
            </a:r>
          </a:p>
        </p:txBody>
      </p:sp>
      <p:sp>
        <p:nvSpPr>
          <p:cNvPr id="5" name="Rectángulo 4">
            <a:extLst>
              <a:ext uri="{FF2B5EF4-FFF2-40B4-BE49-F238E27FC236}">
                <a16:creationId xmlns:a16="http://schemas.microsoft.com/office/drawing/2014/main" id="{938B4F9A-7D29-4499-A7DA-5F3D0A2A4FA1}"/>
              </a:ext>
            </a:extLst>
          </p:cNvPr>
          <p:cNvSpPr/>
          <p:nvPr/>
        </p:nvSpPr>
        <p:spPr>
          <a:xfrm>
            <a:off x="1113183" y="2445601"/>
            <a:ext cx="47884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words describe the day of the Lord?</a:t>
            </a:r>
          </a:p>
        </p:txBody>
      </p:sp>
      <p:sp>
        <p:nvSpPr>
          <p:cNvPr id="6" name="Rectángulo 5">
            <a:extLst>
              <a:ext uri="{FF2B5EF4-FFF2-40B4-BE49-F238E27FC236}">
                <a16:creationId xmlns:a16="http://schemas.microsoft.com/office/drawing/2014/main" id="{BBBD3BFB-E5BA-4196-86B8-1DBB07D02F1B}"/>
              </a:ext>
            </a:extLst>
          </p:cNvPr>
          <p:cNvSpPr/>
          <p:nvPr/>
        </p:nvSpPr>
        <p:spPr>
          <a:xfrm>
            <a:off x="1113183" y="3059668"/>
            <a:ext cx="33009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question did Joel ask?</a:t>
            </a:r>
          </a:p>
        </p:txBody>
      </p:sp>
      <p:sp>
        <p:nvSpPr>
          <p:cNvPr id="8" name="Rectángulo 7">
            <a:extLst>
              <a:ext uri="{FF2B5EF4-FFF2-40B4-BE49-F238E27FC236}">
                <a16:creationId xmlns:a16="http://schemas.microsoft.com/office/drawing/2014/main" id="{9B396344-2BE7-4C13-81ED-9F89617BA8A2}"/>
              </a:ext>
            </a:extLst>
          </p:cNvPr>
          <p:cNvSpPr/>
          <p:nvPr/>
        </p:nvSpPr>
        <p:spPr>
          <a:xfrm>
            <a:off x="1113183" y="3673735"/>
            <a:ext cx="4095993" cy="369332"/>
          </a:xfrm>
          <a:prstGeom prst="rect">
            <a:avLst/>
          </a:prstGeom>
        </p:spPr>
        <p:txBody>
          <a:bodyPr wrap="none">
            <a:spAutoFit/>
          </a:bodyPr>
          <a:lstStyle/>
          <a:p>
            <a:r>
              <a:rPr lang="en-US" b="1" i="1" dirty="0">
                <a:solidFill>
                  <a:schemeClr val="accent3">
                    <a:lumMod val="50000"/>
                  </a:schemeClr>
                </a:solidFill>
                <a:latin typeface="Arial" panose="020B0604020202020204" pitchFamily="34" charset="0"/>
                <a:cs typeface="Arial" panose="020B0604020202020204" pitchFamily="34" charset="0"/>
              </a:rPr>
              <a:t>Who can abide the day of the Lord?</a:t>
            </a:r>
          </a:p>
        </p:txBody>
      </p:sp>
      <p:sp>
        <p:nvSpPr>
          <p:cNvPr id="9" name="Rectángulo 8">
            <a:extLst>
              <a:ext uri="{FF2B5EF4-FFF2-40B4-BE49-F238E27FC236}">
                <a16:creationId xmlns:a16="http://schemas.microsoft.com/office/drawing/2014/main" id="{3683F37D-7FC8-49F2-9EB2-296D9D981A08}"/>
              </a:ext>
            </a:extLst>
          </p:cNvPr>
          <p:cNvSpPr/>
          <p:nvPr/>
        </p:nvSpPr>
        <p:spPr>
          <a:xfrm>
            <a:off x="1113183" y="4173010"/>
            <a:ext cx="11721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Joel 2:12</a:t>
            </a:r>
          </a:p>
        </p:txBody>
      </p:sp>
      <p:sp>
        <p:nvSpPr>
          <p:cNvPr id="10" name="Rectángulo 9">
            <a:extLst>
              <a:ext uri="{FF2B5EF4-FFF2-40B4-BE49-F238E27FC236}">
                <a16:creationId xmlns:a16="http://schemas.microsoft.com/office/drawing/2014/main" id="{A0701AC8-CA0D-4977-AB65-2F6A5A96DB0E}"/>
              </a:ext>
            </a:extLst>
          </p:cNvPr>
          <p:cNvSpPr/>
          <p:nvPr/>
        </p:nvSpPr>
        <p:spPr>
          <a:xfrm>
            <a:off x="1113183" y="4494799"/>
            <a:ext cx="951506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Therefore also now, saith the Lord, turn ye even to me with all your heart, and with fasting, and with weeping, and with mourning:</a:t>
            </a:r>
          </a:p>
        </p:txBody>
      </p:sp>
      <p:sp>
        <p:nvSpPr>
          <p:cNvPr id="11" name="Rectángulo 10">
            <a:extLst>
              <a:ext uri="{FF2B5EF4-FFF2-40B4-BE49-F238E27FC236}">
                <a16:creationId xmlns:a16="http://schemas.microsoft.com/office/drawing/2014/main" id="{759188F4-69A6-448D-8DF5-9C504AF0FFB6}"/>
              </a:ext>
            </a:extLst>
          </p:cNvPr>
          <p:cNvSpPr/>
          <p:nvPr/>
        </p:nvSpPr>
        <p:spPr>
          <a:xfrm>
            <a:off x="1118954" y="5223530"/>
            <a:ext cx="468589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Lord want the people to do?</a:t>
            </a:r>
          </a:p>
        </p:txBody>
      </p:sp>
    </p:spTree>
    <p:extLst>
      <p:ext uri="{BB962C8B-B14F-4D97-AF65-F5344CB8AC3E}">
        <p14:creationId xmlns:p14="http://schemas.microsoft.com/office/powerpoint/2010/main" val="2990477814"/>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5" grpId="0"/>
      <p:bldP spid="6" grpId="0"/>
      <p:bldP spid="8" grpId="0" build="p"/>
      <p:bldP spid="9" grpId="0"/>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734</Words>
  <Application>Microsoft Office PowerPoint</Application>
  <PresentationFormat>Panorámica</PresentationFormat>
  <Paragraphs>70</Paragraphs>
  <Slides>14</Slides>
  <Notes>0</Notes>
  <HiddenSlides>0</HiddenSlides>
  <MMClips>1</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14</vt:i4>
      </vt:variant>
    </vt:vector>
  </HeadingPairs>
  <TitlesOfParts>
    <vt:vector size="31" baseType="lpstr">
      <vt:lpstr>Yu Gothic Medium</vt:lpstr>
      <vt:lpstr>Yu Gothic UI Semilight</vt:lpstr>
      <vt:lpstr>Arial</vt:lpstr>
      <vt:lpstr>Bahnschrift SemiLight SemiConde</vt:lpstr>
      <vt:lpstr>Calibri</vt:lpstr>
      <vt:lpstr>Century Gothic</vt:lpstr>
      <vt:lpstr>Franklin Gothic Medium</vt:lpstr>
      <vt:lpstr>Georgia</vt:lpstr>
      <vt:lpstr>McKayldsLat-Bold</vt:lpstr>
      <vt:lpstr>McKayldsLat-Regular</vt:lpstr>
      <vt:lpstr>Rockwell</vt:lpstr>
      <vt:lpstr>Times New Roman</vt:lpstr>
      <vt:lpstr>Trebuchet MS</vt:lpstr>
      <vt:lpstr>Wingdings 3</vt:lpstr>
      <vt:lpstr>ZoramldsLat-Light</vt:lpstr>
      <vt:lpstr>ZoramldsLat-LightItalic</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5245</cp:revision>
  <dcterms:created xsi:type="dcterms:W3CDTF">2018-08-29T04:26:39Z</dcterms:created>
  <dcterms:modified xsi:type="dcterms:W3CDTF">2019-06-18T07:18:48Z</dcterms:modified>
</cp:coreProperties>
</file>