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10" r:id="rId3"/>
    <p:sldId id="411" r:id="rId4"/>
    <p:sldId id="412" r:id="rId5"/>
    <p:sldId id="413" r:id="rId6"/>
    <p:sldId id="414" r:id="rId7"/>
    <p:sldId id="415" r:id="rId8"/>
    <p:sldId id="416" r:id="rId9"/>
    <p:sldId id="417" r:id="rId10"/>
    <p:sldId id="418" r:id="rId11"/>
    <p:sldId id="419" r:id="rId12"/>
    <p:sldId id="420" r:id="rId13"/>
    <p:sldId id="42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E97159"/>
    <a:srgbClr val="D6E513"/>
    <a:srgbClr val="6372DF"/>
    <a:srgbClr val="4D6F0F"/>
    <a:srgbClr val="FF6600"/>
    <a:srgbClr val="59C7E9"/>
    <a:srgbClr val="FFD757"/>
    <a:srgbClr val="D88028"/>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isabelnunez-zbelnu.blogspot.com/2009/07/en-el-foso-de-los-leones.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bm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7000" b="-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aSDdRqQy8P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bg2"/>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0547C56-33ED-44F1-990E-EAD42350FFEF}"/>
              </a:ext>
            </a:extLst>
          </p:cNvPr>
          <p:cNvSpPr/>
          <p:nvPr/>
        </p:nvSpPr>
        <p:spPr>
          <a:xfrm>
            <a:off x="901147" y="2492659"/>
            <a:ext cx="1736372"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E3EF3F44-0AC1-4D26-859D-C415946C8135}"/>
              </a:ext>
            </a:extLst>
          </p:cNvPr>
          <p:cNvSpPr/>
          <p:nvPr/>
        </p:nvSpPr>
        <p:spPr>
          <a:xfrm>
            <a:off x="901147" y="2865915"/>
            <a:ext cx="9806608" cy="23083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147</a:t>
            </a:r>
          </a:p>
        </p:txBody>
      </p:sp>
      <p:sp>
        <p:nvSpPr>
          <p:cNvPr id="2" name="Rectángulo 1">
            <a:extLst>
              <a:ext uri="{FF2B5EF4-FFF2-40B4-BE49-F238E27FC236}">
                <a16:creationId xmlns:a16="http://schemas.microsoft.com/office/drawing/2014/main" id="{E3B9D90E-34ED-4C9D-9767-23A12C25501F}"/>
              </a:ext>
            </a:extLst>
          </p:cNvPr>
          <p:cNvSpPr/>
          <p:nvPr/>
        </p:nvSpPr>
        <p:spPr>
          <a:xfrm>
            <a:off x="901147" y="1011991"/>
            <a:ext cx="98066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would we choose to be faithful to the Lord if we knew we might experience some of these challenges as a result?</a:t>
            </a:r>
          </a:p>
        </p:txBody>
      </p:sp>
      <p:sp>
        <p:nvSpPr>
          <p:cNvPr id="4" name="Rectángulo 3">
            <a:extLst>
              <a:ext uri="{FF2B5EF4-FFF2-40B4-BE49-F238E27FC236}">
                <a16:creationId xmlns:a16="http://schemas.microsoft.com/office/drawing/2014/main" id="{3064E2F2-A0FC-4511-9F1B-257B5BCF06ED}"/>
              </a:ext>
            </a:extLst>
          </p:cNvPr>
          <p:cNvSpPr/>
          <p:nvPr/>
        </p:nvSpPr>
        <p:spPr>
          <a:xfrm>
            <a:off x="901147" y="1711753"/>
            <a:ext cx="980660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has the Lord helped you or someone you know endure or overcome a challenge that came as a result of being faithful to Him?</a:t>
            </a:r>
          </a:p>
        </p:txBody>
      </p:sp>
      <p:sp>
        <p:nvSpPr>
          <p:cNvPr id="5" name="Rectángulo 4">
            <a:extLst>
              <a:ext uri="{FF2B5EF4-FFF2-40B4-BE49-F238E27FC236}">
                <a16:creationId xmlns:a16="http://schemas.microsoft.com/office/drawing/2014/main" id="{551C5FD8-FF7C-445C-8898-75D3989D5B75}"/>
              </a:ext>
            </a:extLst>
          </p:cNvPr>
          <p:cNvSpPr/>
          <p:nvPr/>
        </p:nvSpPr>
        <p:spPr>
          <a:xfrm>
            <a:off x="901147" y="2496583"/>
            <a:ext cx="17363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6:25-28</a:t>
            </a:r>
          </a:p>
        </p:txBody>
      </p:sp>
      <p:sp>
        <p:nvSpPr>
          <p:cNvPr id="6" name="Rectángulo 5">
            <a:extLst>
              <a:ext uri="{FF2B5EF4-FFF2-40B4-BE49-F238E27FC236}">
                <a16:creationId xmlns:a16="http://schemas.microsoft.com/office/drawing/2014/main" id="{4E34591F-098D-4BFD-839D-F4620214DD49}"/>
              </a:ext>
            </a:extLst>
          </p:cNvPr>
          <p:cNvSpPr/>
          <p:nvPr/>
        </p:nvSpPr>
        <p:spPr>
          <a:xfrm>
            <a:off x="901147" y="2783661"/>
            <a:ext cx="980660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 Then king Darius wrote unto all people, nations, and languages, that dwell in all the earth; Peace be multiplied unto you.</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I make a decree, That in every dominion of my kingdom men tremble and fear before the God of Daniel: for he is the living God, and steadfast for ever, and his kingdom that which shall not be destroyed, and his dominion shall be even unto the end.</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He delivereth and rescueth, and he worketh signs and wonders in heaven and in earth, who hath delivered Daniel from the power of the lions.</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So this Daniel prospered in the reign of Darius, and in the reign of Cyrus the Persian.</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238F5BC0-B322-4470-B4FA-F5BB6001AE26}"/>
              </a:ext>
            </a:extLst>
          </p:cNvPr>
          <p:cNvSpPr/>
          <p:nvPr/>
        </p:nvSpPr>
        <p:spPr>
          <a:xfrm>
            <a:off x="901147" y="5240805"/>
            <a:ext cx="77260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was affected by Daniel’s fearless decision to obey the Lord?</a:t>
            </a:r>
          </a:p>
        </p:txBody>
      </p:sp>
      <p:sp>
        <p:nvSpPr>
          <p:cNvPr id="8" name="Rectángulo 7">
            <a:extLst>
              <a:ext uri="{FF2B5EF4-FFF2-40B4-BE49-F238E27FC236}">
                <a16:creationId xmlns:a16="http://schemas.microsoft.com/office/drawing/2014/main" id="{B556FEAE-A428-4A06-B5CD-DA42C380A0E9}"/>
              </a:ext>
            </a:extLst>
          </p:cNvPr>
          <p:cNvSpPr/>
          <p:nvPr/>
        </p:nvSpPr>
        <p:spPr>
          <a:xfrm>
            <a:off x="901147" y="5676703"/>
            <a:ext cx="81898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happen if we are not afraid to show our obedience to the Lord?</a:t>
            </a:r>
          </a:p>
        </p:txBody>
      </p:sp>
      <p:sp>
        <p:nvSpPr>
          <p:cNvPr id="9" name="Rectángulo 8">
            <a:extLst>
              <a:ext uri="{FF2B5EF4-FFF2-40B4-BE49-F238E27FC236}">
                <a16:creationId xmlns:a16="http://schemas.microsoft.com/office/drawing/2014/main" id="{DE439088-9BC4-41C2-95C2-F31CB876EAA9}"/>
              </a:ext>
            </a:extLst>
          </p:cNvPr>
          <p:cNvSpPr/>
          <p:nvPr/>
        </p:nvSpPr>
        <p:spPr>
          <a:xfrm>
            <a:off x="954154" y="6046035"/>
            <a:ext cx="9435549"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are not afraid to show our obedience to the Lord, we can help others believe in Him.</a:t>
            </a:r>
          </a:p>
        </p:txBody>
      </p:sp>
    </p:spTree>
    <p:extLst>
      <p:ext uri="{BB962C8B-B14F-4D97-AF65-F5344CB8AC3E}">
        <p14:creationId xmlns:p14="http://schemas.microsoft.com/office/powerpoint/2010/main" val="19983702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147</a:t>
            </a:r>
          </a:p>
        </p:txBody>
      </p:sp>
      <p:sp>
        <p:nvSpPr>
          <p:cNvPr id="2" name="Rectángulo 1">
            <a:extLst>
              <a:ext uri="{FF2B5EF4-FFF2-40B4-BE49-F238E27FC236}">
                <a16:creationId xmlns:a16="http://schemas.microsoft.com/office/drawing/2014/main" id="{BFEC3CA5-2AC6-4935-AF48-F0D2362FCB2B}"/>
              </a:ext>
            </a:extLst>
          </p:cNvPr>
          <p:cNvSpPr/>
          <p:nvPr/>
        </p:nvSpPr>
        <p:spPr>
          <a:xfrm>
            <a:off x="919617" y="783607"/>
            <a:ext cx="1454244"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Daniel 7–12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4C10E2E-2F3F-42AC-BCA5-6AD4AB7AFA3E}"/>
              </a:ext>
            </a:extLst>
          </p:cNvPr>
          <p:cNvSpPr/>
          <p:nvPr/>
        </p:nvSpPr>
        <p:spPr>
          <a:xfrm>
            <a:off x="1524000" y="2136338"/>
            <a:ext cx="9144000" cy="2585323"/>
          </a:xfrm>
          <a:prstGeom prst="rect">
            <a:avLst/>
          </a:prstGeom>
        </p:spPr>
        <p:txBody>
          <a:bodyPr wrap="square">
            <a:spAutoFit/>
          </a:bodyPr>
          <a:lstStyle/>
          <a:p>
            <a:pPr algn="ctr"/>
            <a:r>
              <a:rPr lang="en-US" sz="5400" dirty="0">
                <a:solidFill>
                  <a:schemeClr val="bg2">
                    <a:lumMod val="50000"/>
                  </a:schemeClr>
                </a:solidFill>
                <a:latin typeface="ZoramldsLat-Regular"/>
              </a:rPr>
              <a:t>“Daniel sees visions of the future, including events in the last days”</a:t>
            </a:r>
            <a:endParaRPr lang="en-US" sz="5400" dirty="0">
              <a:solidFill>
                <a:schemeClr val="bg2">
                  <a:lumMod val="50000"/>
                </a:schemeClr>
              </a:solidFill>
            </a:endParaRPr>
          </a:p>
        </p:txBody>
      </p:sp>
    </p:spTree>
    <p:extLst>
      <p:ext uri="{BB962C8B-B14F-4D97-AF65-F5344CB8AC3E}">
        <p14:creationId xmlns:p14="http://schemas.microsoft.com/office/powerpoint/2010/main" val="481649928"/>
      </p:ext>
    </p:extLst>
  </p:cSld>
  <p:clrMapOvr>
    <a:masterClrMapping/>
  </p:clrMapOvr>
  <p:transition spd="slow">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4E15364-BB76-45BB-AA89-CD8D4903D3B0}"/>
              </a:ext>
            </a:extLst>
          </p:cNvPr>
          <p:cNvSpPr/>
          <p:nvPr/>
        </p:nvSpPr>
        <p:spPr>
          <a:xfrm>
            <a:off x="1113182" y="2122435"/>
            <a:ext cx="89319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Daniel see would happen to the “thrones,” or worldly governments?</a:t>
            </a:r>
          </a:p>
        </p:txBody>
      </p:sp>
      <p:sp>
        <p:nvSpPr>
          <p:cNvPr id="13" name="Rectángulo 12">
            <a:extLst>
              <a:ext uri="{FF2B5EF4-FFF2-40B4-BE49-F238E27FC236}">
                <a16:creationId xmlns:a16="http://schemas.microsoft.com/office/drawing/2014/main" id="{B6092A4A-C114-472A-AE42-8FE7BA486B6A}"/>
              </a:ext>
            </a:extLst>
          </p:cNvPr>
          <p:cNvSpPr/>
          <p:nvPr/>
        </p:nvSpPr>
        <p:spPr>
          <a:xfrm>
            <a:off x="1113177" y="2652211"/>
            <a:ext cx="1851788"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3CB0005E-0DC7-44EA-B47A-2172681D8F13}"/>
              </a:ext>
            </a:extLst>
          </p:cNvPr>
          <p:cNvSpPr/>
          <p:nvPr/>
        </p:nvSpPr>
        <p:spPr>
          <a:xfrm>
            <a:off x="1113181" y="783607"/>
            <a:ext cx="1274710"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6F1F90A1-55D4-407B-AA7B-1C57F752751E}"/>
              </a:ext>
            </a:extLst>
          </p:cNvPr>
          <p:cNvSpPr/>
          <p:nvPr/>
        </p:nvSpPr>
        <p:spPr>
          <a:xfrm>
            <a:off x="1113180" y="3013356"/>
            <a:ext cx="9660833" cy="147141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6B35FCFA-C1E4-43A5-868B-B98EB585079A}"/>
              </a:ext>
            </a:extLst>
          </p:cNvPr>
          <p:cNvSpPr/>
          <p:nvPr/>
        </p:nvSpPr>
        <p:spPr>
          <a:xfrm>
            <a:off x="1113181" y="1152939"/>
            <a:ext cx="9660833" cy="91121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147</a:t>
            </a:r>
          </a:p>
        </p:txBody>
      </p:sp>
      <p:sp>
        <p:nvSpPr>
          <p:cNvPr id="2" name="Rectángulo 1">
            <a:extLst>
              <a:ext uri="{FF2B5EF4-FFF2-40B4-BE49-F238E27FC236}">
                <a16:creationId xmlns:a16="http://schemas.microsoft.com/office/drawing/2014/main" id="{2D323683-D7C3-4F49-9B0B-72D42CF7064A}"/>
              </a:ext>
            </a:extLst>
          </p:cNvPr>
          <p:cNvSpPr/>
          <p:nvPr/>
        </p:nvSpPr>
        <p:spPr>
          <a:xfrm>
            <a:off x="1113183" y="783607"/>
            <a:ext cx="1274708" cy="369332"/>
          </a:xfrm>
          <a:prstGeom prst="rect">
            <a:avLst/>
          </a:prstGeom>
        </p:spPr>
        <p:txBody>
          <a:bodyPr wrap="none">
            <a:spAutoFit/>
          </a:bodyPr>
          <a:lstStyle/>
          <a:p>
            <a:r>
              <a:rPr lang="en-US" b="1" dirty="0">
                <a:solidFill>
                  <a:schemeClr val="bg2">
                    <a:lumMod val="50000"/>
                  </a:schemeClr>
                </a:solidFill>
                <a:latin typeface="Arial" panose="020B0604020202020204" pitchFamily="34" charset="0"/>
                <a:cs typeface="Arial" panose="020B0604020202020204" pitchFamily="34" charset="0"/>
              </a:rPr>
              <a:t>Daniel 7:9</a:t>
            </a:r>
          </a:p>
        </p:txBody>
      </p:sp>
      <p:sp>
        <p:nvSpPr>
          <p:cNvPr id="4" name="Rectángulo 3">
            <a:extLst>
              <a:ext uri="{FF2B5EF4-FFF2-40B4-BE49-F238E27FC236}">
                <a16:creationId xmlns:a16="http://schemas.microsoft.com/office/drawing/2014/main" id="{59281E85-0EA5-4216-8C96-6E5F89098299}"/>
              </a:ext>
            </a:extLst>
          </p:cNvPr>
          <p:cNvSpPr/>
          <p:nvPr/>
        </p:nvSpPr>
        <p:spPr>
          <a:xfrm>
            <a:off x="1113183" y="1152939"/>
            <a:ext cx="966083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I beheld till the thrones were cast down, and the Ancient of days did sit, whose garment was white as snow, and the hair of his head like the pure wool: his throne was like the fiery flame, and his wheels as burning fire.</a:t>
            </a:r>
          </a:p>
        </p:txBody>
      </p:sp>
      <p:sp>
        <p:nvSpPr>
          <p:cNvPr id="6" name="Rectángulo 5">
            <a:extLst>
              <a:ext uri="{FF2B5EF4-FFF2-40B4-BE49-F238E27FC236}">
                <a16:creationId xmlns:a16="http://schemas.microsoft.com/office/drawing/2014/main" id="{AF45E185-EDA3-422E-8C8E-53E3D28F921B}"/>
              </a:ext>
            </a:extLst>
          </p:cNvPr>
          <p:cNvSpPr/>
          <p:nvPr/>
        </p:nvSpPr>
        <p:spPr>
          <a:xfrm>
            <a:off x="1113182" y="2638114"/>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7:18, 27 </a:t>
            </a:r>
          </a:p>
        </p:txBody>
      </p:sp>
      <p:sp>
        <p:nvSpPr>
          <p:cNvPr id="7" name="Rectángulo 6">
            <a:extLst>
              <a:ext uri="{FF2B5EF4-FFF2-40B4-BE49-F238E27FC236}">
                <a16:creationId xmlns:a16="http://schemas.microsoft.com/office/drawing/2014/main" id="{2D3C0685-C4D1-4619-9439-E6FA8316BB13}"/>
              </a:ext>
            </a:extLst>
          </p:cNvPr>
          <p:cNvSpPr/>
          <p:nvPr/>
        </p:nvSpPr>
        <p:spPr>
          <a:xfrm>
            <a:off x="1113182" y="3007446"/>
            <a:ext cx="966083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But the saints of the most High shall take the kingdom, and possess the kingdom for ever, even for ever and ever.</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the kingdom and dominion, and the greatness of the kingdom under the whole heaven, shall be given to the people of the saints of the most High, whose kingdom is an everlasting kingdom, and all dominions shall serve and obey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2FA2F8CF-F7E7-462C-8845-EB970834BF51}"/>
              </a:ext>
            </a:extLst>
          </p:cNvPr>
          <p:cNvSpPr/>
          <p:nvPr/>
        </p:nvSpPr>
        <p:spPr>
          <a:xfrm>
            <a:off x="1113182" y="4631121"/>
            <a:ext cx="6353021" cy="369332"/>
          </a:xfrm>
          <a:prstGeom prst="rect">
            <a:avLst/>
          </a:prstGeom>
        </p:spPr>
        <p:txBody>
          <a:bodyPr wrap="none">
            <a:spAutoFit/>
          </a:bodyPr>
          <a:lstStyle/>
          <a:p>
            <a:r>
              <a:rPr lang="en-US" b="1">
                <a:solidFill>
                  <a:schemeClr val="bg1"/>
                </a:solidFill>
                <a:latin typeface="Arial" panose="020B0604020202020204" pitchFamily="34" charset="0"/>
                <a:cs typeface="Arial" panose="020B0604020202020204" pitchFamily="34" charset="0"/>
              </a:rPr>
              <a:t>Who will reign with the Savior in His kingdom on earth? </a:t>
            </a:r>
            <a:endParaRPr lang="en-US" b="1" dirty="0">
              <a:solidFill>
                <a:schemeClr val="bg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3C27C052-2CC6-40A5-B071-EE7EBD4D905B}"/>
              </a:ext>
            </a:extLst>
          </p:cNvPr>
          <p:cNvSpPr/>
          <p:nvPr/>
        </p:nvSpPr>
        <p:spPr>
          <a:xfrm>
            <a:off x="1113181" y="5058730"/>
            <a:ext cx="966083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understanding that Jesus Christ will reign on the earth with His saints influence your decision to be faithful to Him?</a:t>
            </a:r>
          </a:p>
        </p:txBody>
      </p:sp>
    </p:spTree>
    <p:extLst>
      <p:ext uri="{BB962C8B-B14F-4D97-AF65-F5344CB8AC3E}">
        <p14:creationId xmlns:p14="http://schemas.microsoft.com/office/powerpoint/2010/main" val="24828700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
                                        <p:tgtEl>
                                          <p:spTgt spid="8"/>
                                        </p:tgtEl>
                                      </p:cBhvr>
                                    </p:animEffect>
                                    <p:anim calcmode="lin" valueType="num">
                                      <p:cBhvr>
                                        <p:cTn id="41" dur="400" fill="hold"/>
                                        <p:tgtEl>
                                          <p:spTgt spid="8"/>
                                        </p:tgtEl>
                                        <p:attrNameLst>
                                          <p:attrName>ppt_x</p:attrName>
                                        </p:attrNameLst>
                                      </p:cBhvr>
                                      <p:tavLst>
                                        <p:tav tm="0">
                                          <p:val>
                                            <p:strVal val="#ppt_x"/>
                                          </p:val>
                                        </p:tav>
                                        <p:tav tm="100000">
                                          <p:val>
                                            <p:strVal val="#ppt_x"/>
                                          </p:val>
                                        </p:tav>
                                      </p:tavLst>
                                    </p:anim>
                                    <p:anim calcmode="lin" valueType="num">
                                      <p:cBhvr>
                                        <p:cTn id="42" dur="400" fill="hold"/>
                                        <p:tgtEl>
                                          <p:spTgt spid="8"/>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diamond(in)">
                                      <p:cBhvr>
                                        <p:cTn id="4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1" grpId="0" animBg="1"/>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147</a:t>
            </a:r>
          </a:p>
        </p:txBody>
      </p:sp>
      <p:pic>
        <p:nvPicPr>
          <p:cNvPr id="2" name="Elementos multimedia en línea 1" title="God Gave Them Knowledge">
            <a:hlinkClick r:id="" action="ppaction://media"/>
            <a:extLst>
              <a:ext uri="{FF2B5EF4-FFF2-40B4-BE49-F238E27FC236}">
                <a16:creationId xmlns:a16="http://schemas.microsoft.com/office/drawing/2014/main" id="{886C2C19-EDCB-4340-AA64-E4231D947624}"/>
              </a:ext>
            </a:extLst>
          </p:cNvPr>
          <p:cNvPicPr>
            <a:picLocks noRot="1" noChangeAspect="1"/>
          </p:cNvPicPr>
          <p:nvPr>
            <a:videoFile r:link="rId1"/>
          </p:nvPr>
        </p:nvPicPr>
        <p:blipFill>
          <a:blip r:embed="rId3"/>
          <a:stretch>
            <a:fillRect/>
          </a:stretch>
        </p:blipFill>
        <p:spPr>
          <a:xfrm>
            <a:off x="2224892" y="1621735"/>
            <a:ext cx="7742215" cy="435499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086921326"/>
      </p:ext>
    </p:extLst>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147</a:t>
            </a:r>
          </a:p>
        </p:txBody>
      </p:sp>
      <p:sp>
        <p:nvSpPr>
          <p:cNvPr id="2" name="Rectángulo 1">
            <a:extLst>
              <a:ext uri="{FF2B5EF4-FFF2-40B4-BE49-F238E27FC236}">
                <a16:creationId xmlns:a16="http://schemas.microsoft.com/office/drawing/2014/main" id="{B43153E3-9289-46B6-A98C-37F9BBDDF2D9}"/>
              </a:ext>
            </a:extLst>
          </p:cNvPr>
          <p:cNvSpPr/>
          <p:nvPr/>
        </p:nvSpPr>
        <p:spPr>
          <a:xfrm>
            <a:off x="4117734" y="2921168"/>
            <a:ext cx="3956532" cy="1015663"/>
          </a:xfrm>
          <a:prstGeom prst="rect">
            <a:avLst/>
          </a:prstGeom>
        </p:spPr>
        <p:txBody>
          <a:bodyPr wrap="none">
            <a:spAutoFit/>
          </a:bodyPr>
          <a:lstStyle/>
          <a:p>
            <a:pPr fontAlgn="base"/>
            <a:r>
              <a:rPr lang="en-US" sz="6000" b="1" dirty="0">
                <a:solidFill>
                  <a:schemeClr val="accent4">
                    <a:lumMod val="50000"/>
                  </a:schemeClr>
                </a:solidFill>
                <a:latin typeface="ZoramldsLat-Bold"/>
              </a:rPr>
              <a:t>Daniel 6–12</a:t>
            </a:r>
            <a:endParaRPr lang="en-US" sz="6000" b="1" i="0" dirty="0">
              <a:solidFill>
                <a:schemeClr val="accent4">
                  <a:lumMod val="50000"/>
                </a:schemeClr>
              </a:solidFill>
              <a:effectLst/>
              <a:latin typeface="ZoramldsLat-Bold"/>
            </a:endParaRPr>
          </a:p>
        </p:txBody>
      </p:sp>
    </p:spTree>
    <p:extLst>
      <p:ext uri="{BB962C8B-B14F-4D97-AF65-F5344CB8AC3E}">
        <p14:creationId xmlns:p14="http://schemas.microsoft.com/office/powerpoint/2010/main" val="294616868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147</a:t>
            </a:r>
          </a:p>
        </p:txBody>
      </p:sp>
      <p:sp>
        <p:nvSpPr>
          <p:cNvPr id="2" name="Rectángulo 1">
            <a:extLst>
              <a:ext uri="{FF2B5EF4-FFF2-40B4-BE49-F238E27FC236}">
                <a16:creationId xmlns:a16="http://schemas.microsoft.com/office/drawing/2014/main" id="{5385F757-3AB3-4ED6-8E6C-74C36B2B32D3}"/>
              </a:ext>
            </a:extLst>
          </p:cNvPr>
          <p:cNvSpPr/>
          <p:nvPr/>
        </p:nvSpPr>
        <p:spPr>
          <a:xfrm>
            <a:off x="1240117" y="783607"/>
            <a:ext cx="106952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Daniel 6</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89F2EC3D-7C8C-4C19-8BFB-2504F4C77794}"/>
              </a:ext>
            </a:extLst>
          </p:cNvPr>
          <p:cNvSpPr/>
          <p:nvPr/>
        </p:nvSpPr>
        <p:spPr>
          <a:xfrm>
            <a:off x="1881808" y="2274838"/>
            <a:ext cx="8428383" cy="2308324"/>
          </a:xfrm>
          <a:prstGeom prst="rect">
            <a:avLst/>
          </a:prstGeom>
        </p:spPr>
        <p:txBody>
          <a:bodyPr wrap="square">
            <a:spAutoFit/>
          </a:bodyPr>
          <a:lstStyle/>
          <a:p>
            <a:pPr algn="ctr"/>
            <a:r>
              <a:rPr lang="en-US" sz="4800" dirty="0">
                <a:solidFill>
                  <a:schemeClr val="accent1">
                    <a:lumMod val="50000"/>
                  </a:schemeClr>
                </a:solidFill>
                <a:latin typeface="Times New Roman" panose="02020603050405020304" pitchFamily="18" charset="0"/>
                <a:cs typeface="Times New Roman" panose="02020603050405020304" pitchFamily="18" charset="0"/>
              </a:rPr>
              <a:t>“Daniel is cast into the den of lions for praying to God, and God delivers him”</a:t>
            </a:r>
          </a:p>
        </p:txBody>
      </p:sp>
    </p:spTree>
    <p:extLst>
      <p:ext uri="{BB962C8B-B14F-4D97-AF65-F5344CB8AC3E}">
        <p14:creationId xmlns:p14="http://schemas.microsoft.com/office/powerpoint/2010/main" val="498808091"/>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superiores cortadas 5">
            <a:extLst>
              <a:ext uri="{FF2B5EF4-FFF2-40B4-BE49-F238E27FC236}">
                <a16:creationId xmlns:a16="http://schemas.microsoft.com/office/drawing/2014/main" id="{5C4520A7-CC61-4F1C-8867-F55E75F158C7}"/>
              </a:ext>
            </a:extLst>
          </p:cNvPr>
          <p:cNvSpPr/>
          <p:nvPr/>
        </p:nvSpPr>
        <p:spPr>
          <a:xfrm>
            <a:off x="1113183" y="1060174"/>
            <a:ext cx="9939132" cy="3767961"/>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147 	</a:t>
            </a:r>
          </a:p>
        </p:txBody>
      </p:sp>
      <p:sp>
        <p:nvSpPr>
          <p:cNvPr id="2" name="Rectángulo 1">
            <a:extLst>
              <a:ext uri="{FF2B5EF4-FFF2-40B4-BE49-F238E27FC236}">
                <a16:creationId xmlns:a16="http://schemas.microsoft.com/office/drawing/2014/main" id="{F03BA37E-DEEE-4CA0-A6FC-62BC8CE54C1C}"/>
              </a:ext>
            </a:extLst>
          </p:cNvPr>
          <p:cNvSpPr/>
          <p:nvPr/>
        </p:nvSpPr>
        <p:spPr>
          <a:xfrm>
            <a:off x="1424608" y="1288705"/>
            <a:ext cx="9342783" cy="3539430"/>
          </a:xfrm>
          <a:prstGeom prst="rect">
            <a:avLst/>
          </a:prstGeom>
        </p:spPr>
        <p:txBody>
          <a:bodyPr wrap="square">
            <a:spAutoFit/>
          </a:bodyPr>
          <a:lstStyle/>
          <a:p>
            <a:pPr algn="ctr" fontAlgn="base"/>
            <a:r>
              <a:rPr lang="en-US" sz="1600" dirty="0">
                <a:solidFill>
                  <a:schemeClr val="accent1">
                    <a:lumMod val="50000"/>
                  </a:schemeClr>
                </a:solidFill>
                <a:effectLst>
                  <a:outerShdw blurRad="38100" dist="38100" dir="2700000" algn="tl">
                    <a:srgbClr val="000000">
                      <a:alpha val="43137"/>
                    </a:srgbClr>
                  </a:outerShdw>
                </a:effectLst>
                <a:latin typeface="+mj-lt"/>
              </a:rPr>
              <a:t>At age 19, Joseph F. Smith returned home from his first mission and joined a wagon train. One evening, a group of “drunken men rode into the camp on horseback, cursing and swearing and threatening to kill any ‘Mormons’ that came within their path.” Joseph’s “first thought was to … seek shelter in the trees and in flight [as others had done]. Then the thought came to him, ‘Why should I run from these fellows?’ With that thought in mind he boldly marched up … to the campfire.” One of the drunk men, waving a pistol and pointing at Joseph, “demanded in a loud, angry voice, ‘Are you a “Mormon”?’</a:t>
            </a:r>
          </a:p>
          <a:p>
            <a:pPr algn="ctr" fontAlgn="base"/>
            <a:r>
              <a:rPr lang="en-US" sz="1600" dirty="0">
                <a:solidFill>
                  <a:schemeClr val="accent1">
                    <a:lumMod val="50000"/>
                  </a:schemeClr>
                </a:solidFill>
                <a:effectLst>
                  <a:outerShdw blurRad="38100" dist="38100" dir="2700000" algn="tl">
                    <a:srgbClr val="000000">
                      <a:alpha val="43137"/>
                    </a:srgbClr>
                  </a:outerShdw>
                </a:effectLst>
                <a:latin typeface="+mj-lt"/>
              </a:rPr>
              <a:t>“Without a moment of hesitation and looking the ruffian in the eye, Joseph F. Smith boldly answered, ‘Yes, siree; dyed in the wool; true blue, through and through.’”</a:t>
            </a:r>
          </a:p>
          <a:p>
            <a:pPr algn="ctr" fontAlgn="base"/>
            <a:r>
              <a:rPr lang="en-US" sz="1600" dirty="0">
                <a:solidFill>
                  <a:schemeClr val="accent1">
                    <a:lumMod val="50000"/>
                  </a:schemeClr>
                </a:solidFill>
                <a:effectLst>
                  <a:outerShdw blurRad="38100" dist="38100" dir="2700000" algn="tl">
                    <a:srgbClr val="000000">
                      <a:alpha val="43137"/>
                    </a:srgbClr>
                  </a:outerShdw>
                </a:effectLst>
                <a:latin typeface="+mj-lt"/>
              </a:rPr>
              <a:t>Joseph’s response “completely disarmed the belligerent man, and in his bewilderment, he grasped [Joseph] by the hand and said:</a:t>
            </a:r>
          </a:p>
          <a:p>
            <a:pPr algn="ctr" fontAlgn="base"/>
            <a:r>
              <a:rPr lang="en-US" sz="1600" dirty="0">
                <a:solidFill>
                  <a:schemeClr val="accent1">
                    <a:lumMod val="50000"/>
                  </a:schemeClr>
                </a:solidFill>
                <a:effectLst>
                  <a:outerShdw blurRad="38100" dist="38100" dir="2700000" algn="tl">
                    <a:srgbClr val="000000">
                      <a:alpha val="43137"/>
                    </a:srgbClr>
                  </a:outerShdw>
                </a:effectLst>
                <a:latin typeface="+mj-lt"/>
              </a:rPr>
              <a:t>“‘Well, you are the [blankety-blank] pleasantest man I ever met! Shake hands, young fellow, I am glad to see a man that stands up for his convictions’” (</a:t>
            </a:r>
            <a:r>
              <a:rPr lang="en-US" sz="1600" i="1" dirty="0">
                <a:solidFill>
                  <a:schemeClr val="accent1">
                    <a:lumMod val="50000"/>
                  </a:schemeClr>
                </a:solidFill>
                <a:effectLst>
                  <a:outerShdw blurRad="38100" dist="38100" dir="2700000" algn="tl">
                    <a:srgbClr val="000000">
                      <a:alpha val="43137"/>
                    </a:srgbClr>
                  </a:outerShdw>
                </a:effectLst>
                <a:latin typeface="+mj-lt"/>
              </a:rPr>
              <a:t>Life of Joseph F. Smith,</a:t>
            </a:r>
            <a:r>
              <a:rPr lang="en-US" sz="1600" dirty="0">
                <a:solidFill>
                  <a:schemeClr val="accent1">
                    <a:lumMod val="50000"/>
                  </a:schemeClr>
                </a:solidFill>
                <a:effectLst>
                  <a:outerShdw blurRad="38100" dist="38100" dir="2700000" algn="tl">
                    <a:srgbClr val="000000">
                      <a:alpha val="43137"/>
                    </a:srgbClr>
                  </a:outerShdw>
                </a:effectLst>
                <a:latin typeface="+mj-lt"/>
              </a:rPr>
              <a:t> comp. </a:t>
            </a:r>
            <a:r>
              <a:rPr lang="en-US" sz="1600" b="1" dirty="0">
                <a:solidFill>
                  <a:schemeClr val="bg1"/>
                </a:solidFill>
                <a:effectLst>
                  <a:outerShdw blurRad="38100" dist="38100" dir="2700000" algn="tl">
                    <a:srgbClr val="000000">
                      <a:alpha val="43137"/>
                    </a:srgbClr>
                  </a:outerShdw>
                </a:effectLst>
                <a:latin typeface="+mj-lt"/>
              </a:rPr>
              <a:t>Joseph Fielding Smith [1938], 187–89).</a:t>
            </a:r>
            <a:endParaRPr lang="en-US" sz="1600" b="1" i="0" dirty="0">
              <a:solidFill>
                <a:schemeClr val="bg1"/>
              </a:solidFill>
              <a:effectLst>
                <a:outerShdw blurRad="38100" dist="38100" dir="2700000" algn="tl">
                  <a:srgbClr val="000000">
                    <a:alpha val="43137"/>
                  </a:srgbClr>
                </a:outerShdw>
              </a:effectLst>
              <a:latin typeface="+mj-lt"/>
            </a:endParaRPr>
          </a:p>
        </p:txBody>
      </p:sp>
      <p:sp>
        <p:nvSpPr>
          <p:cNvPr id="4" name="Rectángulo 3">
            <a:extLst>
              <a:ext uri="{FF2B5EF4-FFF2-40B4-BE49-F238E27FC236}">
                <a16:creationId xmlns:a16="http://schemas.microsoft.com/office/drawing/2014/main" id="{29B904DD-48AB-42B3-AA2B-082E1FDFA217}"/>
              </a:ext>
            </a:extLst>
          </p:cNvPr>
          <p:cNvSpPr/>
          <p:nvPr/>
        </p:nvSpPr>
        <p:spPr>
          <a:xfrm>
            <a:off x="927651" y="4963901"/>
            <a:ext cx="983973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Joseph F. Smith show his faithfulness to the Lord? What about his situation might have made it difficult to do so?</a:t>
            </a:r>
          </a:p>
        </p:txBody>
      </p:sp>
      <p:sp>
        <p:nvSpPr>
          <p:cNvPr id="5" name="Rectángulo 4">
            <a:extLst>
              <a:ext uri="{FF2B5EF4-FFF2-40B4-BE49-F238E27FC236}">
                <a16:creationId xmlns:a16="http://schemas.microsoft.com/office/drawing/2014/main" id="{7A310BAF-B64A-46AC-B5E9-C68D2A228547}"/>
              </a:ext>
            </a:extLst>
          </p:cNvPr>
          <p:cNvSpPr/>
          <p:nvPr/>
        </p:nvSpPr>
        <p:spPr>
          <a:xfrm>
            <a:off x="927651" y="5610232"/>
            <a:ext cx="993913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situations today in which it might be difficult to show your faithfulness to the Lord?</a:t>
            </a:r>
          </a:p>
        </p:txBody>
      </p:sp>
    </p:spTree>
    <p:extLst>
      <p:ext uri="{BB962C8B-B14F-4D97-AF65-F5344CB8AC3E}">
        <p14:creationId xmlns:p14="http://schemas.microsoft.com/office/powerpoint/2010/main" val="13701800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87A646B-41B8-49F3-BD24-D9C7EB98D668}"/>
              </a:ext>
            </a:extLst>
          </p:cNvPr>
          <p:cNvSpPr/>
          <p:nvPr/>
        </p:nvSpPr>
        <p:spPr>
          <a:xfrm>
            <a:off x="1113181" y="783607"/>
            <a:ext cx="1531190"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3A15AE54-6E51-42E6-9016-32F7C4E27EAA}"/>
              </a:ext>
            </a:extLst>
          </p:cNvPr>
          <p:cNvSpPr/>
          <p:nvPr/>
        </p:nvSpPr>
        <p:spPr>
          <a:xfrm>
            <a:off x="1113181" y="1152939"/>
            <a:ext cx="9660833" cy="175432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147</a:t>
            </a:r>
          </a:p>
        </p:txBody>
      </p:sp>
      <p:sp>
        <p:nvSpPr>
          <p:cNvPr id="2" name="Rectángulo 1">
            <a:extLst>
              <a:ext uri="{FF2B5EF4-FFF2-40B4-BE49-F238E27FC236}">
                <a16:creationId xmlns:a16="http://schemas.microsoft.com/office/drawing/2014/main" id="{45402881-17AC-4986-991F-D0AA6CF64471}"/>
              </a:ext>
            </a:extLst>
          </p:cNvPr>
          <p:cNvSpPr/>
          <p:nvPr/>
        </p:nvSpPr>
        <p:spPr>
          <a:xfrm>
            <a:off x="1113183" y="783607"/>
            <a:ext cx="15311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6:1–3</a:t>
            </a:r>
          </a:p>
        </p:txBody>
      </p:sp>
      <p:sp>
        <p:nvSpPr>
          <p:cNvPr id="4" name="Rectángulo 3">
            <a:extLst>
              <a:ext uri="{FF2B5EF4-FFF2-40B4-BE49-F238E27FC236}">
                <a16:creationId xmlns:a16="http://schemas.microsoft.com/office/drawing/2014/main" id="{62A503DA-C8A6-4A35-8FFC-C0B66CDB22D7}"/>
              </a:ext>
            </a:extLst>
          </p:cNvPr>
          <p:cNvSpPr/>
          <p:nvPr/>
        </p:nvSpPr>
        <p:spPr>
          <a:xfrm>
            <a:off x="1113183" y="1152939"/>
            <a:ext cx="9634330"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It pleased Darius to set over the kingdom an hundred and twenty princes, which should be over the whole kingdom;</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over these three presidents; of whom Daniel was first: that the princes might give accounts unto them, and the king should have no damage.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Then this Daniel was preferred above the presidents and princes, because an excellent spirit was in him; and the king thought to set him over the whole realm.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79E6771-6ECC-4D27-9923-F2E9CF44A75C}"/>
              </a:ext>
            </a:extLst>
          </p:cNvPr>
          <p:cNvSpPr/>
          <p:nvPr/>
        </p:nvSpPr>
        <p:spPr>
          <a:xfrm>
            <a:off x="1113182" y="2953431"/>
            <a:ext cx="87729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Darius organize his government? What position was Daniel given?</a:t>
            </a:r>
          </a:p>
        </p:txBody>
      </p:sp>
      <p:sp>
        <p:nvSpPr>
          <p:cNvPr id="6" name="Rectángulo 5">
            <a:extLst>
              <a:ext uri="{FF2B5EF4-FFF2-40B4-BE49-F238E27FC236}">
                <a16:creationId xmlns:a16="http://schemas.microsoft.com/office/drawing/2014/main" id="{A3BCC920-13B2-4033-837B-E5701343FDF6}"/>
              </a:ext>
            </a:extLst>
          </p:cNvPr>
          <p:cNvSpPr/>
          <p:nvPr/>
        </p:nvSpPr>
        <p:spPr>
          <a:xfrm>
            <a:off x="1113182" y="3469110"/>
            <a:ext cx="580158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was Daniel preferred above the other leaders?</a:t>
            </a:r>
          </a:p>
        </p:txBody>
      </p:sp>
      <p:sp>
        <p:nvSpPr>
          <p:cNvPr id="7" name="Rectángulo 6">
            <a:extLst>
              <a:ext uri="{FF2B5EF4-FFF2-40B4-BE49-F238E27FC236}">
                <a16:creationId xmlns:a16="http://schemas.microsoft.com/office/drawing/2014/main" id="{62336C8A-AE81-4D06-8C63-A54A3E27D0C9}"/>
              </a:ext>
            </a:extLst>
          </p:cNvPr>
          <p:cNvSpPr/>
          <p:nvPr/>
        </p:nvSpPr>
        <p:spPr>
          <a:xfrm>
            <a:off x="1113181" y="4126739"/>
            <a:ext cx="88922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Daniel had “an excellent spirit” (Daniel 6:3)?</a:t>
            </a:r>
          </a:p>
        </p:txBody>
      </p:sp>
    </p:spTree>
    <p:extLst>
      <p:ext uri="{BB962C8B-B14F-4D97-AF65-F5344CB8AC3E}">
        <p14:creationId xmlns:p14="http://schemas.microsoft.com/office/powerpoint/2010/main" val="254366075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8457A186-F62B-49D7-BF8C-2DB19356591E}"/>
              </a:ext>
            </a:extLst>
          </p:cNvPr>
          <p:cNvSpPr/>
          <p:nvPr/>
        </p:nvSpPr>
        <p:spPr>
          <a:xfrm>
            <a:off x="1211525" y="1001734"/>
            <a:ext cx="1639303"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D7034F2-2127-4852-ACC6-B50B71C529A8}"/>
              </a:ext>
            </a:extLst>
          </p:cNvPr>
          <p:cNvSpPr/>
          <p:nvPr/>
        </p:nvSpPr>
        <p:spPr>
          <a:xfrm>
            <a:off x="1211526" y="1336024"/>
            <a:ext cx="9660833" cy="258532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147</a:t>
            </a:r>
          </a:p>
        </p:txBody>
      </p:sp>
      <p:sp>
        <p:nvSpPr>
          <p:cNvPr id="2" name="Rectángulo 1">
            <a:extLst>
              <a:ext uri="{FF2B5EF4-FFF2-40B4-BE49-F238E27FC236}">
                <a16:creationId xmlns:a16="http://schemas.microsoft.com/office/drawing/2014/main" id="{3C370777-9507-44FA-9112-498BE4B23EAA}"/>
              </a:ext>
            </a:extLst>
          </p:cNvPr>
          <p:cNvSpPr/>
          <p:nvPr/>
        </p:nvSpPr>
        <p:spPr>
          <a:xfrm>
            <a:off x="1319641" y="968273"/>
            <a:ext cx="153118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Daniel 6:6–9</a:t>
            </a:r>
          </a:p>
        </p:txBody>
      </p:sp>
      <p:sp>
        <p:nvSpPr>
          <p:cNvPr id="4" name="Rectángulo 3">
            <a:extLst>
              <a:ext uri="{FF2B5EF4-FFF2-40B4-BE49-F238E27FC236}">
                <a16:creationId xmlns:a16="http://schemas.microsoft.com/office/drawing/2014/main" id="{116ABCE0-1E21-4749-AF18-FAC4998E029A}"/>
              </a:ext>
            </a:extLst>
          </p:cNvPr>
          <p:cNvSpPr/>
          <p:nvPr/>
        </p:nvSpPr>
        <p:spPr>
          <a:xfrm>
            <a:off x="1319641" y="1337605"/>
            <a:ext cx="955271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Then these presidents and princes assembled together to the king, and said thus unto him, King Darius, live for ever.</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All the presidents of the kingdom, the governors, and the princes, the counsellors, and the captains, have consulted together to establish a royal statute, and to make a firm decree, that whosoever shall ask a petition of any God or man for thirty days, save of thee, O king, he shall be cast into the den of lions.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Now, O king, establish the decree, and sign the writing, that it be not changed, according to the law of the Medes and Persians, which altereth not.</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Wherefore king Darius signed the writing and the decree.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5688EF5-A8DA-4AE9-AE1E-EE55D24163B4}"/>
              </a:ext>
            </a:extLst>
          </p:cNvPr>
          <p:cNvSpPr/>
          <p:nvPr/>
        </p:nvSpPr>
        <p:spPr>
          <a:xfrm>
            <a:off x="1319641" y="4107594"/>
            <a:ext cx="839420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decree that the other leaders convinced Darius to establish?</a:t>
            </a:r>
          </a:p>
        </p:txBody>
      </p:sp>
      <p:sp>
        <p:nvSpPr>
          <p:cNvPr id="6" name="Rectángulo 5">
            <a:extLst>
              <a:ext uri="{FF2B5EF4-FFF2-40B4-BE49-F238E27FC236}">
                <a16:creationId xmlns:a16="http://schemas.microsoft.com/office/drawing/2014/main" id="{82B3F7FB-11EB-42D4-B4C2-F9DF983457B7}"/>
              </a:ext>
            </a:extLst>
          </p:cNvPr>
          <p:cNvSpPr/>
          <p:nvPr/>
        </p:nvSpPr>
        <p:spPr>
          <a:xfrm>
            <a:off x="1319641" y="4630260"/>
            <a:ext cx="85134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did these leaders say had consulted together to propose this decree? </a:t>
            </a:r>
          </a:p>
        </p:txBody>
      </p:sp>
      <p:sp>
        <p:nvSpPr>
          <p:cNvPr id="7" name="Rectángulo 6">
            <a:extLst>
              <a:ext uri="{FF2B5EF4-FFF2-40B4-BE49-F238E27FC236}">
                <a16:creationId xmlns:a16="http://schemas.microsoft.com/office/drawing/2014/main" id="{C27125CB-AC22-4C54-A144-1108CB8F4794}"/>
              </a:ext>
            </a:extLst>
          </p:cNvPr>
          <p:cNvSpPr/>
          <p:nvPr/>
        </p:nvSpPr>
        <p:spPr>
          <a:xfrm>
            <a:off x="1319641" y="5184258"/>
            <a:ext cx="50834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this give Darius a false impression?</a:t>
            </a:r>
          </a:p>
        </p:txBody>
      </p:sp>
      <p:sp>
        <p:nvSpPr>
          <p:cNvPr id="8" name="Rectángulo 7">
            <a:extLst>
              <a:ext uri="{FF2B5EF4-FFF2-40B4-BE49-F238E27FC236}">
                <a16:creationId xmlns:a16="http://schemas.microsoft.com/office/drawing/2014/main" id="{670BBE93-697B-4D80-8200-6D2D673FDB58}"/>
              </a:ext>
            </a:extLst>
          </p:cNvPr>
          <p:cNvSpPr/>
          <p:nvPr/>
        </p:nvSpPr>
        <p:spPr>
          <a:xfrm>
            <a:off x="1319641" y="5671600"/>
            <a:ext cx="54296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problem did this decree create for Daniel?</a:t>
            </a:r>
          </a:p>
        </p:txBody>
      </p:sp>
    </p:spTree>
    <p:extLst>
      <p:ext uri="{BB962C8B-B14F-4D97-AF65-F5344CB8AC3E}">
        <p14:creationId xmlns:p14="http://schemas.microsoft.com/office/powerpoint/2010/main" val="17895531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28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4/3*#ppt_w"/>
                                          </p:val>
                                        </p:tav>
                                        <p:tav tm="100000">
                                          <p:val>
                                            <p:strVal val="#ppt_w"/>
                                          </p:val>
                                        </p:tav>
                                      </p:tavLst>
                                    </p:anim>
                                    <p:anim calcmode="lin" valueType="num">
                                      <p:cBhvr>
                                        <p:cTn id="25" dur="50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BEC56EC-E482-430C-9A6B-9E2FEDC3DAA7}"/>
              </a:ext>
            </a:extLst>
          </p:cNvPr>
          <p:cNvSpPr/>
          <p:nvPr/>
        </p:nvSpPr>
        <p:spPr>
          <a:xfrm>
            <a:off x="1332892" y="931759"/>
            <a:ext cx="1531190"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2EE92045-97FA-4511-8E06-2392C2B00E1E}"/>
              </a:ext>
            </a:extLst>
          </p:cNvPr>
          <p:cNvSpPr/>
          <p:nvPr/>
        </p:nvSpPr>
        <p:spPr>
          <a:xfrm>
            <a:off x="1345095" y="1337605"/>
            <a:ext cx="9402413" cy="120032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147</a:t>
            </a:r>
          </a:p>
        </p:txBody>
      </p:sp>
      <p:sp>
        <p:nvSpPr>
          <p:cNvPr id="4" name="Rectángulo 3">
            <a:extLst>
              <a:ext uri="{FF2B5EF4-FFF2-40B4-BE49-F238E27FC236}">
                <a16:creationId xmlns:a16="http://schemas.microsoft.com/office/drawing/2014/main" id="{46B782AB-97C7-4A10-9091-C4D7F0ADCDD3}"/>
              </a:ext>
            </a:extLst>
          </p:cNvPr>
          <p:cNvSpPr/>
          <p:nvPr/>
        </p:nvSpPr>
        <p:spPr>
          <a:xfrm>
            <a:off x="1397013" y="950122"/>
            <a:ext cx="146706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Daniel 6:10</a:t>
            </a:r>
          </a:p>
        </p:txBody>
      </p:sp>
      <p:sp>
        <p:nvSpPr>
          <p:cNvPr id="2" name="Rectángulo 1">
            <a:extLst>
              <a:ext uri="{FF2B5EF4-FFF2-40B4-BE49-F238E27FC236}">
                <a16:creationId xmlns:a16="http://schemas.microsoft.com/office/drawing/2014/main" id="{6B058275-7572-4EB3-84A4-B83CA1CC0167}"/>
              </a:ext>
            </a:extLst>
          </p:cNvPr>
          <p:cNvSpPr/>
          <p:nvPr/>
        </p:nvSpPr>
        <p:spPr>
          <a:xfrm>
            <a:off x="1383760" y="1337605"/>
            <a:ext cx="9284239"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Now when Daniel knew that the writing was signed, he went into his house; and his windows being open in his chamber toward Jerusalem, he kneeled upon his knees three times a day, and prayed, and gave thanks before his God, as he did aforetime.</a:t>
            </a:r>
          </a:p>
        </p:txBody>
      </p:sp>
      <p:sp>
        <p:nvSpPr>
          <p:cNvPr id="5" name="Rectángulo 4">
            <a:extLst>
              <a:ext uri="{FF2B5EF4-FFF2-40B4-BE49-F238E27FC236}">
                <a16:creationId xmlns:a16="http://schemas.microsoft.com/office/drawing/2014/main" id="{0D205558-BDC7-4C5F-89B9-A3ADF273B47D}"/>
              </a:ext>
            </a:extLst>
          </p:cNvPr>
          <p:cNvSpPr/>
          <p:nvPr/>
        </p:nvSpPr>
        <p:spPr>
          <a:xfrm>
            <a:off x="1383759" y="2700200"/>
            <a:ext cx="45191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Daniel respond to this decree?</a:t>
            </a:r>
          </a:p>
        </p:txBody>
      </p:sp>
      <p:sp>
        <p:nvSpPr>
          <p:cNvPr id="6" name="Rectángulo 5">
            <a:extLst>
              <a:ext uri="{FF2B5EF4-FFF2-40B4-BE49-F238E27FC236}">
                <a16:creationId xmlns:a16="http://schemas.microsoft.com/office/drawing/2014/main" id="{F7FDCBE4-1A76-493A-B966-4EF5D755FFFE}"/>
              </a:ext>
            </a:extLst>
          </p:cNvPr>
          <p:cNvSpPr/>
          <p:nvPr/>
        </p:nvSpPr>
        <p:spPr>
          <a:xfrm>
            <a:off x="1383760" y="3105834"/>
            <a:ext cx="928423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action indicates that Daniel was not afraid to be seen or heard obeying the Lord instead of the king’s decree?</a:t>
            </a:r>
          </a:p>
        </p:txBody>
      </p:sp>
      <p:sp>
        <p:nvSpPr>
          <p:cNvPr id="7" name="Rectángulo 6">
            <a:extLst>
              <a:ext uri="{FF2B5EF4-FFF2-40B4-BE49-F238E27FC236}">
                <a16:creationId xmlns:a16="http://schemas.microsoft.com/office/drawing/2014/main" id="{F6ED4D26-BF49-4827-A6B6-D05C8A386C8E}"/>
              </a:ext>
            </a:extLst>
          </p:cNvPr>
          <p:cNvSpPr/>
          <p:nvPr/>
        </p:nvSpPr>
        <p:spPr>
          <a:xfrm>
            <a:off x="1383759" y="3781119"/>
            <a:ext cx="928423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Daniel have been unfaithful to the Lord if he had obeyed the king’s decree?</a:t>
            </a:r>
          </a:p>
        </p:txBody>
      </p:sp>
    </p:spTree>
    <p:extLst>
      <p:ext uri="{BB962C8B-B14F-4D97-AF65-F5344CB8AC3E}">
        <p14:creationId xmlns:p14="http://schemas.microsoft.com/office/powerpoint/2010/main" val="3888916631"/>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plus(in)">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FDFCF85-3AB8-42F6-9D32-A1F8C07E7E6B}"/>
              </a:ext>
            </a:extLst>
          </p:cNvPr>
          <p:cNvSpPr/>
          <p:nvPr/>
        </p:nvSpPr>
        <p:spPr>
          <a:xfrm>
            <a:off x="887893" y="964349"/>
            <a:ext cx="1903615"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AD396BB1-5B06-4C80-94E8-CE6FAA98CD16}"/>
              </a:ext>
            </a:extLst>
          </p:cNvPr>
          <p:cNvSpPr/>
          <p:nvPr/>
        </p:nvSpPr>
        <p:spPr>
          <a:xfrm>
            <a:off x="887894" y="1352871"/>
            <a:ext cx="9899376" cy="257005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147</a:t>
            </a:r>
          </a:p>
        </p:txBody>
      </p:sp>
      <p:sp>
        <p:nvSpPr>
          <p:cNvPr id="2" name="Rectángulo 1">
            <a:extLst>
              <a:ext uri="{FF2B5EF4-FFF2-40B4-BE49-F238E27FC236}">
                <a16:creationId xmlns:a16="http://schemas.microsoft.com/office/drawing/2014/main" id="{E7F88701-AACF-42CC-95EC-E641CBBB4F20}"/>
              </a:ext>
            </a:extLst>
          </p:cNvPr>
          <p:cNvSpPr/>
          <p:nvPr/>
        </p:nvSpPr>
        <p:spPr>
          <a:xfrm>
            <a:off x="1003840" y="968273"/>
            <a:ext cx="17876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Daniel 6:15–17</a:t>
            </a:r>
          </a:p>
        </p:txBody>
      </p:sp>
      <p:sp>
        <p:nvSpPr>
          <p:cNvPr id="4" name="Rectángulo 3">
            <a:extLst>
              <a:ext uri="{FF2B5EF4-FFF2-40B4-BE49-F238E27FC236}">
                <a16:creationId xmlns:a16="http://schemas.microsoft.com/office/drawing/2014/main" id="{E2B4581F-5F94-4CDB-A7C2-361998DF302E}"/>
              </a:ext>
            </a:extLst>
          </p:cNvPr>
          <p:cNvSpPr/>
          <p:nvPr/>
        </p:nvSpPr>
        <p:spPr>
          <a:xfrm>
            <a:off x="1003840" y="1337605"/>
            <a:ext cx="965090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Then these men assembled unto the king, and said unto the king, Know, O king, that the law of the Medes and Persians is, That no decree nor statute which the king establisheth may be changed.</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Then the king commanded, and they brought Daniel, and cast him into the den of lions. Now the king spake and said unto Daniel, Thy God whom thou servest continually, he will deliver thee.</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a stone was brought, and laid upon the mouth of the den; and the king sealed it with his own signet, and with the signet of his lords; that the purpose might not be changed concerning Daniel.</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3AB12D7-1FA6-4B55-8D31-57F7C3007A30}"/>
              </a:ext>
            </a:extLst>
          </p:cNvPr>
          <p:cNvSpPr/>
          <p:nvPr/>
        </p:nvSpPr>
        <p:spPr>
          <a:xfrm>
            <a:off x="1003840" y="4107594"/>
            <a:ext cx="32880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Darius say to him?</a:t>
            </a:r>
          </a:p>
        </p:txBody>
      </p:sp>
      <p:sp>
        <p:nvSpPr>
          <p:cNvPr id="7" name="Rectángulo 6">
            <a:extLst>
              <a:ext uri="{FF2B5EF4-FFF2-40B4-BE49-F238E27FC236}">
                <a16:creationId xmlns:a16="http://schemas.microsoft.com/office/drawing/2014/main" id="{FE4E8600-9D39-496F-948C-3A2AAAB67998}"/>
              </a:ext>
            </a:extLst>
          </p:cNvPr>
          <p:cNvSpPr/>
          <p:nvPr/>
        </p:nvSpPr>
        <p:spPr>
          <a:xfrm>
            <a:off x="1003840" y="4661592"/>
            <a:ext cx="65967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do to deliver Daniel from the lions’ den?</a:t>
            </a:r>
          </a:p>
        </p:txBody>
      </p:sp>
    </p:spTree>
    <p:extLst>
      <p:ext uri="{BB962C8B-B14F-4D97-AF65-F5344CB8AC3E}">
        <p14:creationId xmlns:p14="http://schemas.microsoft.com/office/powerpoint/2010/main" val="28750848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style.rotation</p:attrName>
                                        </p:attrNameLst>
                                      </p:cBhvr>
                                      <p:tavLst>
                                        <p:tav tm="0">
                                          <p:val>
                                            <p:fltVal val="720"/>
                                          </p:val>
                                        </p:tav>
                                        <p:tav tm="100000">
                                          <p:val>
                                            <p:fltVal val="0"/>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 calcmode="lin" valueType="num">
                                      <p:cBhvr>
                                        <p:cTn id="28"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73D4D0-DC36-45F1-8984-714312B66827}"/>
              </a:ext>
            </a:extLst>
          </p:cNvPr>
          <p:cNvSpPr/>
          <p:nvPr/>
        </p:nvSpPr>
        <p:spPr>
          <a:xfrm>
            <a:off x="560260" y="968273"/>
            <a:ext cx="5303440"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principle can we learn from Daniel’s example? </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147</a:t>
            </a:r>
          </a:p>
        </p:txBody>
      </p:sp>
      <p:pic>
        <p:nvPicPr>
          <p:cNvPr id="1026" name="Picture 2" descr="https://media.ldscdn.org/images/media-library/gospel-art/old-testament/daniel-in-the-lions-den-39475-gallery.jpg">
            <a:extLst>
              <a:ext uri="{FF2B5EF4-FFF2-40B4-BE49-F238E27FC236}">
                <a16:creationId xmlns:a16="http://schemas.microsoft.com/office/drawing/2014/main" id="{F33E5B65-9D96-4B02-8B34-1C454921B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700" y="955607"/>
            <a:ext cx="4902862" cy="367780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8083B092-1662-4FC6-A015-5D9359C223E5}"/>
              </a:ext>
            </a:extLst>
          </p:cNvPr>
          <p:cNvSpPr/>
          <p:nvPr/>
        </p:nvSpPr>
        <p:spPr>
          <a:xfrm>
            <a:off x="560260" y="1585123"/>
            <a:ext cx="5098418" cy="923330"/>
          </a:xfrm>
          <a:prstGeom prst="rect">
            <a:avLst/>
          </a:prstGeom>
        </p:spPr>
        <p:txBody>
          <a:bodyPr wrap="square">
            <a:spAutoFit/>
          </a:bodyPr>
          <a:lstStyle/>
          <a:p>
            <a:pPr algn="just"/>
            <a:r>
              <a:rPr lang="en-US" b="1"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are continually faithful to the Lord, He will help us through challenges we may experience as a result of our faithfulness.</a:t>
            </a:r>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5" name="Rectángulo 4">
            <a:extLst>
              <a:ext uri="{FF2B5EF4-FFF2-40B4-BE49-F238E27FC236}">
                <a16:creationId xmlns:a16="http://schemas.microsoft.com/office/drawing/2014/main" id="{1981EAC6-8EAB-42A7-8D06-DDEA105EADE5}"/>
              </a:ext>
            </a:extLst>
          </p:cNvPr>
          <p:cNvSpPr/>
          <p:nvPr/>
        </p:nvSpPr>
        <p:spPr>
          <a:xfrm>
            <a:off x="560260" y="2734466"/>
            <a:ext cx="50984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be continually faithful to the Lord?</a:t>
            </a:r>
          </a:p>
        </p:txBody>
      </p:sp>
    </p:spTree>
    <p:extLst>
      <p:ext uri="{BB962C8B-B14F-4D97-AF65-F5344CB8AC3E}">
        <p14:creationId xmlns:p14="http://schemas.microsoft.com/office/powerpoint/2010/main" val="294415962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5" dur="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461</Words>
  <Application>Microsoft Office PowerPoint</Application>
  <PresentationFormat>Panorámica</PresentationFormat>
  <Paragraphs>73</Paragraphs>
  <Slides>13</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Calibri</vt:lpstr>
      <vt:lpstr>Century Gothic</vt:lpstr>
      <vt:lpstr>Rockwell</vt:lpstr>
      <vt:lpstr>Times New Roman</vt:lpstr>
      <vt:lpstr>Wingdings 3</vt:lpstr>
      <vt:lpstr>ZoramldsLat-Bold</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5232</cp:revision>
  <dcterms:created xsi:type="dcterms:W3CDTF">2018-08-29T04:26:39Z</dcterms:created>
  <dcterms:modified xsi:type="dcterms:W3CDTF">2019-06-18T04:52:38Z</dcterms:modified>
</cp:coreProperties>
</file>