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8"/>
  </p:notesMasterIdLst>
  <p:sldIdLst>
    <p:sldId id="296" r:id="rId2"/>
    <p:sldId id="410" r:id="rId3"/>
    <p:sldId id="411" r:id="rId4"/>
    <p:sldId id="412" r:id="rId5"/>
    <p:sldId id="413" r:id="rId6"/>
    <p:sldId id="414" r:id="rId7"/>
    <p:sldId id="415" r:id="rId8"/>
    <p:sldId id="416" r:id="rId9"/>
    <p:sldId id="417" r:id="rId10"/>
    <p:sldId id="419" r:id="rId11"/>
    <p:sldId id="420" r:id="rId12"/>
    <p:sldId id="421" r:id="rId13"/>
    <p:sldId id="422" r:id="rId14"/>
    <p:sldId id="423" r:id="rId15"/>
    <p:sldId id="424" r:id="rId16"/>
    <p:sldId id="42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E97159"/>
    <a:srgbClr val="D6E513"/>
    <a:srgbClr val="6372DF"/>
    <a:srgbClr val="4D6F0F"/>
    <a:srgbClr val="FF6600"/>
    <a:srgbClr val="59C7E9"/>
    <a:srgbClr val="FFD757"/>
    <a:srgbClr val="D88028"/>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6/17/2019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6/17/2019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6/17/2019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isabelnunez-zbelnu.blogspot.com/2009/07/en-el-foso-de-los-leones.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bm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7000" b="-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6/17/2019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XZCQHPGT78o?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chemeClr val="accent1">
                    <a:lumMod val="60000"/>
                    <a:lumOff val="40000"/>
                  </a:schemeClr>
                </a:solidFill>
                <a:effectLst>
                  <a:outerShdw blurRad="38100" dist="38100" dir="2700000" algn="tl">
                    <a:srgbClr val="000000">
                      <a:alpha val="43137"/>
                    </a:srgbClr>
                  </a:outerShdw>
                </a:effectLst>
                <a:latin typeface="Gabriola" panose="04040605051002020D02" pitchFamily="82"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19D3240-E86E-444E-A25A-285DA52B488D}"/>
              </a:ext>
            </a:extLst>
          </p:cNvPr>
          <p:cNvSpPr/>
          <p:nvPr/>
        </p:nvSpPr>
        <p:spPr>
          <a:xfrm>
            <a:off x="4339363" y="3241188"/>
            <a:ext cx="6569142" cy="1200329"/>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or someone you know shown faith in the Lord by choosing to obey Him regardless of the outcome? How did the Lord show He was with you or the person you know?</a:t>
            </a: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146</a:t>
            </a:r>
          </a:p>
        </p:txBody>
      </p:sp>
      <p:sp>
        <p:nvSpPr>
          <p:cNvPr id="2" name="Rectángulo 1">
            <a:extLst>
              <a:ext uri="{FF2B5EF4-FFF2-40B4-BE49-F238E27FC236}">
                <a16:creationId xmlns:a16="http://schemas.microsoft.com/office/drawing/2014/main" id="{0EC27D84-4EB7-467B-8FE9-6C0B514FED7C}"/>
              </a:ext>
            </a:extLst>
          </p:cNvPr>
          <p:cNvSpPr/>
          <p:nvPr/>
        </p:nvSpPr>
        <p:spPr>
          <a:xfrm>
            <a:off x="4324144" y="960450"/>
            <a:ext cx="6569143"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about what the Lord will do for us if we choose to obey Him regardless of the outcomes?</a:t>
            </a:r>
          </a:p>
        </p:txBody>
      </p:sp>
      <p:pic>
        <p:nvPicPr>
          <p:cNvPr id="1026" name="Picture 2" descr="https://media.ldscdn.org/images/media-library/gospel-art/old-testament/three-men-in-fiery-furnace-39474-gallery.jpg">
            <a:extLst>
              <a:ext uri="{FF2B5EF4-FFF2-40B4-BE49-F238E27FC236}">
                <a16:creationId xmlns:a16="http://schemas.microsoft.com/office/drawing/2014/main" id="{43312163-82B4-4E75-AE15-A89B5A7FA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183" y="1152939"/>
            <a:ext cx="3095625" cy="4257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FF002892-9FE3-4BD8-96A8-06D72A63127B}"/>
              </a:ext>
            </a:extLst>
          </p:cNvPr>
          <p:cNvSpPr/>
          <p:nvPr/>
        </p:nvSpPr>
        <p:spPr>
          <a:xfrm>
            <a:off x="4339363" y="1911415"/>
            <a:ext cx="5622052" cy="369332"/>
          </a:xfrm>
          <a:prstGeom prst="rect">
            <a:avLst/>
          </a:prstGeom>
        </p:spPr>
        <p:txBody>
          <a:bodyPr wrap="none">
            <a:spAutoFit/>
          </a:bodyPr>
          <a:lstStyle/>
          <a:p>
            <a:r>
              <a:rPr lang="en-US" b="1"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choose to obey the Lord, He will be with us.</a:t>
            </a:r>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6" name="Rectángulo 5">
            <a:extLst>
              <a:ext uri="{FF2B5EF4-FFF2-40B4-BE49-F238E27FC236}">
                <a16:creationId xmlns:a16="http://schemas.microsoft.com/office/drawing/2014/main" id="{FD64D017-02A5-462F-9489-840516EBE7D8}"/>
              </a:ext>
            </a:extLst>
          </p:cNvPr>
          <p:cNvSpPr/>
          <p:nvPr/>
        </p:nvSpPr>
        <p:spPr>
          <a:xfrm>
            <a:off x="4339363" y="2437802"/>
            <a:ext cx="656914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ways the Lord shows He is with those who obey Him?</a:t>
            </a:r>
          </a:p>
        </p:txBody>
      </p:sp>
    </p:spTree>
    <p:extLst>
      <p:ext uri="{BB962C8B-B14F-4D97-AF65-F5344CB8AC3E}">
        <p14:creationId xmlns:p14="http://schemas.microsoft.com/office/powerpoint/2010/main" val="3447981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plus(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4"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3A198DF4-34ED-4BC5-A753-9FB22290A844}"/>
              </a:ext>
            </a:extLst>
          </p:cNvPr>
          <p:cNvSpPr/>
          <p:nvPr/>
        </p:nvSpPr>
        <p:spPr>
          <a:xfrm>
            <a:off x="950830" y="3884172"/>
            <a:ext cx="817991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positive outcomes came from the affliction of these three men?</a:t>
            </a:r>
          </a:p>
        </p:txBody>
      </p:sp>
      <p:sp>
        <p:nvSpPr>
          <p:cNvPr id="7" name="Rectángulo 6">
            <a:extLst>
              <a:ext uri="{FF2B5EF4-FFF2-40B4-BE49-F238E27FC236}">
                <a16:creationId xmlns:a16="http://schemas.microsoft.com/office/drawing/2014/main" id="{E030EC7B-DED4-4EA4-92E2-4BDD89879047}"/>
              </a:ext>
            </a:extLst>
          </p:cNvPr>
          <p:cNvSpPr/>
          <p:nvPr/>
        </p:nvSpPr>
        <p:spPr>
          <a:xfrm>
            <a:off x="838213" y="968273"/>
            <a:ext cx="1900287" cy="8878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6E60AFB0-2ABA-43B5-8BBB-318373F183C9}"/>
              </a:ext>
            </a:extLst>
          </p:cNvPr>
          <p:cNvSpPr/>
          <p:nvPr/>
        </p:nvSpPr>
        <p:spPr>
          <a:xfrm>
            <a:off x="838214" y="1337605"/>
            <a:ext cx="9962307" cy="24283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146</a:t>
            </a:r>
          </a:p>
        </p:txBody>
      </p:sp>
      <p:sp>
        <p:nvSpPr>
          <p:cNvPr id="2" name="Rectángulo 1">
            <a:extLst>
              <a:ext uri="{FF2B5EF4-FFF2-40B4-BE49-F238E27FC236}">
                <a16:creationId xmlns:a16="http://schemas.microsoft.com/office/drawing/2014/main" id="{5921B35A-CF52-4816-85E8-A6495365D1C1}"/>
              </a:ext>
            </a:extLst>
          </p:cNvPr>
          <p:cNvSpPr/>
          <p:nvPr/>
        </p:nvSpPr>
        <p:spPr>
          <a:xfrm>
            <a:off x="950831" y="968273"/>
            <a:ext cx="178766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Daniel 3:28–30</a:t>
            </a:r>
          </a:p>
        </p:txBody>
      </p:sp>
      <p:sp>
        <p:nvSpPr>
          <p:cNvPr id="4" name="Rectángulo 3">
            <a:extLst>
              <a:ext uri="{FF2B5EF4-FFF2-40B4-BE49-F238E27FC236}">
                <a16:creationId xmlns:a16="http://schemas.microsoft.com/office/drawing/2014/main" id="{5E5D4590-119B-4A2F-BB42-AB7060F0F0C8}"/>
              </a:ext>
            </a:extLst>
          </p:cNvPr>
          <p:cNvSpPr/>
          <p:nvPr/>
        </p:nvSpPr>
        <p:spPr>
          <a:xfrm>
            <a:off x="950830" y="1337605"/>
            <a:ext cx="9849691"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Then Nebuchadnezzar spake, and said, Blessed be the God of Shadrach, Meshach, and Abed-</a:t>
            </a:r>
            <a:r>
              <a:rPr lang="en-US" dirty="0" err="1">
                <a:solidFill>
                  <a:schemeClr val="bg1"/>
                </a:solidFill>
                <a:latin typeface="Arial" panose="020B0604020202020204" pitchFamily="34" charset="0"/>
                <a:cs typeface="Arial" panose="020B0604020202020204" pitchFamily="34" charset="0"/>
              </a:rPr>
              <a:t>nego</a:t>
            </a:r>
            <a:r>
              <a:rPr lang="en-US" dirty="0">
                <a:solidFill>
                  <a:schemeClr val="bg1"/>
                </a:solidFill>
                <a:latin typeface="Arial" panose="020B0604020202020204" pitchFamily="34" charset="0"/>
                <a:cs typeface="Arial" panose="020B0604020202020204" pitchFamily="34" charset="0"/>
              </a:rPr>
              <a:t>, who hath sent his angel, and delivered his servants that trusted in him, and have changed the king’s word, and yielded their bodies, that they might not serve nor worship any god, except their own God.</a:t>
            </a:r>
          </a:p>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Therefore I make a decree, That every people, nation, and language, which speak any thing amiss against the God of Shadrach, Meshach, and Abed-</a:t>
            </a:r>
            <a:r>
              <a:rPr lang="en-US" dirty="0" err="1">
                <a:solidFill>
                  <a:schemeClr val="bg1"/>
                </a:solidFill>
                <a:latin typeface="Arial" panose="020B0604020202020204" pitchFamily="34" charset="0"/>
                <a:cs typeface="Arial" panose="020B0604020202020204" pitchFamily="34" charset="0"/>
              </a:rPr>
              <a:t>nego</a:t>
            </a:r>
            <a:r>
              <a:rPr lang="en-US" dirty="0">
                <a:solidFill>
                  <a:schemeClr val="bg1"/>
                </a:solidFill>
                <a:latin typeface="Arial" panose="020B0604020202020204" pitchFamily="34" charset="0"/>
                <a:cs typeface="Arial" panose="020B0604020202020204" pitchFamily="34" charset="0"/>
              </a:rPr>
              <a:t>, shall be cut in pieces, and their houses shall be made a dunghill: because there is no other God that can deliver after this sort.</a:t>
            </a:r>
          </a:p>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Then the king promoted Shadrach, Meshach, and Abed-</a:t>
            </a:r>
            <a:r>
              <a:rPr lang="en-US" dirty="0" err="1">
                <a:solidFill>
                  <a:schemeClr val="bg1"/>
                </a:solidFill>
                <a:latin typeface="Arial" panose="020B0604020202020204" pitchFamily="34" charset="0"/>
                <a:cs typeface="Arial" panose="020B0604020202020204" pitchFamily="34" charset="0"/>
              </a:rPr>
              <a:t>nego</a:t>
            </a:r>
            <a:r>
              <a:rPr lang="en-US" dirty="0">
                <a:solidFill>
                  <a:schemeClr val="bg1"/>
                </a:solidFill>
                <a:latin typeface="Arial" panose="020B0604020202020204" pitchFamily="34" charset="0"/>
                <a:cs typeface="Arial" panose="020B0604020202020204" pitchFamily="34" charset="0"/>
              </a:rPr>
              <a:t>, in the province of Babylon.</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4490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 calcmode="lin" valueType="num">
                                      <p:cBhvr>
                                        <p:cTn id="9" dur="1500" fill="hold"/>
                                        <p:tgtEl>
                                          <p:spTgt spid="5"/>
                                        </p:tgtEl>
                                        <p:attrNameLst>
                                          <p:attrName>style.rotation</p:attrName>
                                        </p:attrNameLst>
                                      </p:cBhvr>
                                      <p:tavLst>
                                        <p:tav tm="0">
                                          <p:val>
                                            <p:fltVal val="90"/>
                                          </p:val>
                                        </p:tav>
                                        <p:tav tm="100000">
                                          <p:val>
                                            <p:fltVal val="0"/>
                                          </p:val>
                                        </p:tav>
                                      </p:tavLst>
                                    </p:anim>
                                    <p:animEffect transition="in" filter="fade">
                                      <p:cBhvr>
                                        <p:cTn id="10"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146</a:t>
            </a:r>
          </a:p>
        </p:txBody>
      </p:sp>
      <p:sp>
        <p:nvSpPr>
          <p:cNvPr id="2" name="Rectángulo 1">
            <a:extLst>
              <a:ext uri="{FF2B5EF4-FFF2-40B4-BE49-F238E27FC236}">
                <a16:creationId xmlns:a16="http://schemas.microsoft.com/office/drawing/2014/main" id="{DA877730-BD73-44D6-87FF-40F02A9E0C0A}"/>
              </a:ext>
            </a:extLst>
          </p:cNvPr>
          <p:cNvSpPr/>
          <p:nvPr/>
        </p:nvSpPr>
        <p:spPr>
          <a:xfrm>
            <a:off x="1113183" y="968273"/>
            <a:ext cx="1069524"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Daniel 4</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4A452864-5B68-4F1D-B9CB-CCA6FC9BC865}"/>
              </a:ext>
            </a:extLst>
          </p:cNvPr>
          <p:cNvSpPr/>
          <p:nvPr/>
        </p:nvSpPr>
        <p:spPr>
          <a:xfrm>
            <a:off x="1424608" y="2274838"/>
            <a:ext cx="9342783" cy="2308324"/>
          </a:xfrm>
          <a:prstGeom prst="rect">
            <a:avLst/>
          </a:prstGeom>
        </p:spPr>
        <p:txBody>
          <a:bodyPr wrap="square">
            <a:spAutoFit/>
          </a:bodyPr>
          <a:lstStyle/>
          <a:p>
            <a:pPr algn="ctr"/>
            <a:r>
              <a:rPr lang="en-US" sz="4800" b="1" dirty="0">
                <a:solidFill>
                  <a:schemeClr val="accent1">
                    <a:lumMod val="75000"/>
                  </a:schemeClr>
                </a:solidFill>
                <a:latin typeface="Yu Gothic UI Semilight" panose="020B0400000000000000" pitchFamily="34" charset="-128"/>
                <a:ea typeface="Yu Gothic UI Semilight" panose="020B0400000000000000" pitchFamily="34" charset="-128"/>
              </a:rPr>
              <a:t>“Daniel interprets King Nebuchadnezzar’s dream </a:t>
            </a:r>
          </a:p>
          <a:p>
            <a:pPr algn="ctr"/>
            <a:r>
              <a:rPr lang="en-US" sz="4800" b="1" dirty="0">
                <a:solidFill>
                  <a:schemeClr val="accent1">
                    <a:lumMod val="75000"/>
                  </a:schemeClr>
                </a:solidFill>
                <a:latin typeface="Yu Gothic UI Semilight" panose="020B0400000000000000" pitchFamily="34" charset="-128"/>
                <a:ea typeface="Yu Gothic UI Semilight" panose="020B0400000000000000" pitchFamily="34" charset="-128"/>
              </a:rPr>
              <a:t>of the great tree”</a:t>
            </a:r>
          </a:p>
        </p:txBody>
      </p:sp>
    </p:spTree>
    <p:extLst>
      <p:ext uri="{BB962C8B-B14F-4D97-AF65-F5344CB8AC3E}">
        <p14:creationId xmlns:p14="http://schemas.microsoft.com/office/powerpoint/2010/main" val="1114430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1FCFE25-2BF2-4A3C-82FF-447AD61EC9D0}"/>
              </a:ext>
            </a:extLst>
          </p:cNvPr>
          <p:cNvSpPr/>
          <p:nvPr/>
        </p:nvSpPr>
        <p:spPr>
          <a:xfrm>
            <a:off x="927651" y="968273"/>
            <a:ext cx="1986025" cy="8878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redondeadas 4">
            <a:extLst>
              <a:ext uri="{FF2B5EF4-FFF2-40B4-BE49-F238E27FC236}">
                <a16:creationId xmlns:a16="http://schemas.microsoft.com/office/drawing/2014/main" id="{0405DBF4-C7B8-4EF6-8985-2C550B9B5150}"/>
              </a:ext>
            </a:extLst>
          </p:cNvPr>
          <p:cNvSpPr/>
          <p:nvPr/>
        </p:nvSpPr>
        <p:spPr>
          <a:xfrm>
            <a:off x="927652" y="1298713"/>
            <a:ext cx="10045146" cy="370786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146</a:t>
            </a:r>
          </a:p>
        </p:txBody>
      </p:sp>
      <p:sp>
        <p:nvSpPr>
          <p:cNvPr id="2" name="Rectángulo 1">
            <a:extLst>
              <a:ext uri="{FF2B5EF4-FFF2-40B4-BE49-F238E27FC236}">
                <a16:creationId xmlns:a16="http://schemas.microsoft.com/office/drawing/2014/main" id="{25B83EB0-9D88-477E-BAA7-BF8DF5A347B3}"/>
              </a:ext>
            </a:extLst>
          </p:cNvPr>
          <p:cNvSpPr/>
          <p:nvPr/>
        </p:nvSpPr>
        <p:spPr>
          <a:xfrm>
            <a:off x="1113183" y="968273"/>
            <a:ext cx="18004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Daniel 4:34-37</a:t>
            </a:r>
          </a:p>
        </p:txBody>
      </p:sp>
      <p:sp>
        <p:nvSpPr>
          <p:cNvPr id="4" name="Rectángulo 3">
            <a:extLst>
              <a:ext uri="{FF2B5EF4-FFF2-40B4-BE49-F238E27FC236}">
                <a16:creationId xmlns:a16="http://schemas.microsoft.com/office/drawing/2014/main" id="{9500FC05-86E5-49B7-A749-EF79EEEE9837}"/>
              </a:ext>
            </a:extLst>
          </p:cNvPr>
          <p:cNvSpPr/>
          <p:nvPr/>
        </p:nvSpPr>
        <p:spPr>
          <a:xfrm>
            <a:off x="1113182" y="1298713"/>
            <a:ext cx="9674087"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34 </a:t>
            </a:r>
            <a:r>
              <a:rPr lang="en-US" dirty="0">
                <a:solidFill>
                  <a:schemeClr val="bg1"/>
                </a:solidFill>
                <a:latin typeface="Arial" panose="020B0604020202020204" pitchFamily="34" charset="0"/>
                <a:cs typeface="Arial" panose="020B0604020202020204" pitchFamily="34" charset="0"/>
              </a:rPr>
              <a:t>And at the end of the days I Nebuchadnezzar lifted up mine eyes unto heaven, and mine understanding returned unto me, and I blessed the most High, and I praised and honoured him that liveth for ever, whose dominion is an everlasting dominion, and his kingdom is from generation to generation:</a:t>
            </a:r>
          </a:p>
          <a:p>
            <a:pPr algn="just" fontAlgn="base"/>
            <a:r>
              <a:rPr lang="en-US" b="1" dirty="0">
                <a:solidFill>
                  <a:schemeClr val="bg1"/>
                </a:solidFill>
                <a:latin typeface="Arial" panose="020B0604020202020204" pitchFamily="34" charset="0"/>
                <a:cs typeface="Arial" panose="020B0604020202020204" pitchFamily="34" charset="0"/>
              </a:rPr>
              <a:t>35 </a:t>
            </a:r>
            <a:r>
              <a:rPr lang="en-US" dirty="0">
                <a:solidFill>
                  <a:schemeClr val="bg1"/>
                </a:solidFill>
                <a:latin typeface="Arial" panose="020B0604020202020204" pitchFamily="34" charset="0"/>
                <a:cs typeface="Arial" panose="020B0604020202020204" pitchFamily="34" charset="0"/>
              </a:rPr>
              <a:t>And all the inhabitants of the earth are reputed as nothing: and he doeth according to his will in the army of heaven, and among the inhabitants of the earth: and none can stay his hand, or say unto him, What doest thou?</a:t>
            </a:r>
          </a:p>
          <a:p>
            <a:pPr algn="just" fontAlgn="base"/>
            <a:r>
              <a:rPr lang="en-US" b="1" dirty="0">
                <a:solidFill>
                  <a:schemeClr val="bg1"/>
                </a:solidFill>
                <a:latin typeface="Arial" panose="020B0604020202020204" pitchFamily="34" charset="0"/>
                <a:cs typeface="Arial" panose="020B0604020202020204" pitchFamily="34" charset="0"/>
              </a:rPr>
              <a:t>36 </a:t>
            </a:r>
            <a:r>
              <a:rPr lang="en-US" dirty="0">
                <a:solidFill>
                  <a:schemeClr val="bg1"/>
                </a:solidFill>
                <a:latin typeface="Arial" panose="020B0604020202020204" pitchFamily="34" charset="0"/>
                <a:cs typeface="Arial" panose="020B0604020202020204" pitchFamily="34" charset="0"/>
              </a:rPr>
              <a:t>At the same time my reason returned unto me; and for the glory of my kingdom, mine honour and brightness returned unto me; and my counsellors and my lords sought unto me; and I was established in my kingdom, and excellent majesty was added unto me.</a:t>
            </a:r>
          </a:p>
          <a:p>
            <a:pPr algn="just" fontAlgn="base"/>
            <a:r>
              <a:rPr lang="en-US" b="1" dirty="0">
                <a:solidFill>
                  <a:schemeClr val="bg1"/>
                </a:solidFill>
                <a:latin typeface="Arial" panose="020B0604020202020204" pitchFamily="34" charset="0"/>
                <a:cs typeface="Arial" panose="020B0604020202020204" pitchFamily="34" charset="0"/>
              </a:rPr>
              <a:t>37 </a:t>
            </a:r>
            <a:r>
              <a:rPr lang="en-US" dirty="0">
                <a:solidFill>
                  <a:schemeClr val="bg1"/>
                </a:solidFill>
                <a:latin typeface="Arial" panose="020B0604020202020204" pitchFamily="34" charset="0"/>
                <a:cs typeface="Arial" panose="020B0604020202020204" pitchFamily="34" charset="0"/>
              </a:rPr>
              <a:t>Now I Nebuchadnezzar praise and extol and honour the King of heaven, all whose works are truth, and his ways judgment: and those that walk in pride he is able to abase.</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4033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146</a:t>
            </a:r>
          </a:p>
        </p:txBody>
      </p:sp>
      <p:sp>
        <p:nvSpPr>
          <p:cNvPr id="2" name="Rectángulo 1">
            <a:extLst>
              <a:ext uri="{FF2B5EF4-FFF2-40B4-BE49-F238E27FC236}">
                <a16:creationId xmlns:a16="http://schemas.microsoft.com/office/drawing/2014/main" id="{69A5D72D-4659-47A6-B412-E356EA7D9B87}"/>
              </a:ext>
            </a:extLst>
          </p:cNvPr>
          <p:cNvSpPr/>
          <p:nvPr/>
        </p:nvSpPr>
        <p:spPr>
          <a:xfrm>
            <a:off x="1901687" y="1905506"/>
            <a:ext cx="8388626" cy="3046988"/>
          </a:xfrm>
          <a:prstGeom prst="rect">
            <a:avLst/>
          </a:prstGeom>
        </p:spPr>
        <p:txBody>
          <a:bodyPr wrap="square">
            <a:spAutoFit/>
          </a:bodyPr>
          <a:lstStyle/>
          <a:p>
            <a:pPr algn="ctr"/>
            <a:r>
              <a:rPr lang="en-US" sz="4800" dirty="0">
                <a:solidFill>
                  <a:schemeClr val="accent2"/>
                </a:solidFill>
                <a:latin typeface="Yu Gothic UI" panose="020B0500000000000000" pitchFamily="34" charset="-128"/>
                <a:ea typeface="Yu Gothic UI" panose="020B0500000000000000" pitchFamily="34" charset="-128"/>
              </a:rPr>
              <a:t>“Daniel interprets writing on a wall, and Babylon is conquered by the Medes and the Persians”</a:t>
            </a:r>
          </a:p>
        </p:txBody>
      </p:sp>
      <p:sp>
        <p:nvSpPr>
          <p:cNvPr id="4" name="Rectángulo 3">
            <a:extLst>
              <a:ext uri="{FF2B5EF4-FFF2-40B4-BE49-F238E27FC236}">
                <a16:creationId xmlns:a16="http://schemas.microsoft.com/office/drawing/2014/main" id="{DE103BC8-6DA8-4F44-80B6-9C64500DA6C7}"/>
              </a:ext>
            </a:extLst>
          </p:cNvPr>
          <p:cNvSpPr/>
          <p:nvPr/>
        </p:nvSpPr>
        <p:spPr>
          <a:xfrm>
            <a:off x="1113183" y="975225"/>
            <a:ext cx="1069524"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Daniel 5</a:t>
            </a:r>
            <a:endParaRPr lang="en-US"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765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6AFFCDF-4C26-4836-B57E-A8C28717F7A0}"/>
              </a:ext>
            </a:extLst>
          </p:cNvPr>
          <p:cNvSpPr/>
          <p:nvPr/>
        </p:nvSpPr>
        <p:spPr>
          <a:xfrm>
            <a:off x="1113183" y="968273"/>
            <a:ext cx="1749287" cy="8878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937FFFF7-B5AC-4835-BDD8-CADA6CE50295}"/>
              </a:ext>
            </a:extLst>
          </p:cNvPr>
          <p:cNvSpPr/>
          <p:nvPr/>
        </p:nvSpPr>
        <p:spPr>
          <a:xfrm>
            <a:off x="1113183" y="1337605"/>
            <a:ext cx="9753600" cy="175432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146</a:t>
            </a:r>
          </a:p>
        </p:txBody>
      </p:sp>
      <p:sp>
        <p:nvSpPr>
          <p:cNvPr id="2" name="Rectángulo 1">
            <a:extLst>
              <a:ext uri="{FF2B5EF4-FFF2-40B4-BE49-F238E27FC236}">
                <a16:creationId xmlns:a16="http://schemas.microsoft.com/office/drawing/2014/main" id="{78399707-33B2-42CE-97F6-A5BB88108794}"/>
              </a:ext>
            </a:extLst>
          </p:cNvPr>
          <p:cNvSpPr/>
          <p:nvPr/>
        </p:nvSpPr>
        <p:spPr>
          <a:xfrm>
            <a:off x="1113183" y="968273"/>
            <a:ext cx="1851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Daniel 5:22–23 </a:t>
            </a:r>
          </a:p>
        </p:txBody>
      </p:sp>
      <p:sp>
        <p:nvSpPr>
          <p:cNvPr id="4" name="Rectángulo 3">
            <a:extLst>
              <a:ext uri="{FF2B5EF4-FFF2-40B4-BE49-F238E27FC236}">
                <a16:creationId xmlns:a16="http://schemas.microsoft.com/office/drawing/2014/main" id="{DA4B191A-12A6-4BDD-9030-D867F628E961}"/>
              </a:ext>
            </a:extLst>
          </p:cNvPr>
          <p:cNvSpPr/>
          <p:nvPr/>
        </p:nvSpPr>
        <p:spPr>
          <a:xfrm>
            <a:off x="1113183" y="1337605"/>
            <a:ext cx="9753600"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thou his son, O Belshazzar, hast not humbled thine heart, though thou knewest all this;</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But hast lifted up thyself against the Lord of heaven; and they have brought the vessels of his house before thee, and thou, and thy lords, thy wives, and thy concubines, have drunk wine in them; and thou hast praised the gods of silver, and gold, of brass, iron, wood, and stone, which see not, nor hear, nor know: and the God in whose hand thy breath is, and whose are all thy ways, hast thou not glorified: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518ACAF5-AC34-4D2F-BFEE-99FAC4154C0B}"/>
              </a:ext>
            </a:extLst>
          </p:cNvPr>
          <p:cNvSpPr/>
          <p:nvPr/>
        </p:nvSpPr>
        <p:spPr>
          <a:xfrm>
            <a:off x="1113183" y="3244334"/>
            <a:ext cx="39292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had Belshazzar failed to do?</a:t>
            </a:r>
          </a:p>
        </p:txBody>
      </p:sp>
    </p:spTree>
    <p:extLst>
      <p:ext uri="{BB962C8B-B14F-4D97-AF65-F5344CB8AC3E}">
        <p14:creationId xmlns:p14="http://schemas.microsoft.com/office/powerpoint/2010/main" val="1155597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146</a:t>
            </a:r>
          </a:p>
        </p:txBody>
      </p:sp>
      <p:pic>
        <p:nvPicPr>
          <p:cNvPr id="2" name="Elementos multimedia en línea 1" title="The Sting of the Scorpion">
            <a:hlinkClick r:id="" action="ppaction://media"/>
            <a:extLst>
              <a:ext uri="{FF2B5EF4-FFF2-40B4-BE49-F238E27FC236}">
                <a16:creationId xmlns:a16="http://schemas.microsoft.com/office/drawing/2014/main" id="{8147781B-FCD9-4789-99C1-C34D5ED4C4BC}"/>
              </a:ext>
            </a:extLst>
          </p:cNvPr>
          <p:cNvPicPr>
            <a:picLocks noRot="1" noChangeAspect="1"/>
          </p:cNvPicPr>
          <p:nvPr>
            <a:videoFile r:link="rId1"/>
          </p:nvPr>
        </p:nvPicPr>
        <p:blipFill>
          <a:blip r:embed="rId3"/>
          <a:stretch>
            <a:fillRect/>
          </a:stretch>
        </p:blipFill>
        <p:spPr>
          <a:xfrm>
            <a:off x="2330173" y="1205119"/>
            <a:ext cx="7907131" cy="4447761"/>
          </a:xfrm>
          <a:prstGeom prst="rect">
            <a:avLst/>
          </a:prstGeom>
          <a:ln w="228600" cap="sq">
            <a:gradFill>
              <a:gsLst>
                <a:gs pos="0">
                  <a:srgbClr val="DDDDDD"/>
                </a:gs>
                <a:gs pos="100000">
                  <a:srgbClr val="FFFFFF"/>
                </a:gs>
              </a:gsLst>
              <a:lin ang="5400000" scaled="1"/>
            </a:gradFill>
            <a:miter lim="800000"/>
          </a:ln>
          <a:effectLst>
            <a:outerShdw blurRad="177800" dist="127000" dir="9600000" sx="102000" sy="102000" kx="195000" ky="145000" algn="tl" rotWithShape="0">
              <a:srgbClr val="000000">
                <a:alpha val="30000"/>
              </a:srgbClr>
            </a:outerShdw>
          </a:effectLst>
          <a:scene3d>
            <a:camera prst="orthographicFront">
              <a:rot lat="0" lon="0" rev="21240000"/>
            </a:camera>
            <a:lightRig rig="twoPt" dir="t">
              <a:rot lat="0" lon="0" rev="7200000"/>
            </a:lightRig>
          </a:scene3d>
          <a:sp3d extrusionH="38100">
            <a:extrusionClr>
              <a:srgbClr val="FFFFFF"/>
            </a:extrusionClr>
          </a:sp3d>
        </p:spPr>
      </p:pic>
    </p:spTree>
    <p:extLst>
      <p:ext uri="{BB962C8B-B14F-4D97-AF65-F5344CB8AC3E}">
        <p14:creationId xmlns:p14="http://schemas.microsoft.com/office/powerpoint/2010/main" val="994871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146</a:t>
            </a:r>
          </a:p>
        </p:txBody>
      </p:sp>
      <p:sp>
        <p:nvSpPr>
          <p:cNvPr id="4" name="Rectángulo 3">
            <a:extLst>
              <a:ext uri="{FF2B5EF4-FFF2-40B4-BE49-F238E27FC236}">
                <a16:creationId xmlns:a16="http://schemas.microsoft.com/office/drawing/2014/main" id="{54C0772F-103D-4535-9CA8-AD9758162500}"/>
              </a:ext>
            </a:extLst>
          </p:cNvPr>
          <p:cNvSpPr/>
          <p:nvPr/>
        </p:nvSpPr>
        <p:spPr>
          <a:xfrm>
            <a:off x="4143382" y="2875002"/>
            <a:ext cx="3743332" cy="1107996"/>
          </a:xfrm>
          <a:prstGeom prst="rect">
            <a:avLst/>
          </a:prstGeom>
        </p:spPr>
        <p:txBody>
          <a:bodyPr wrap="none">
            <a:spAutoFit/>
          </a:bodyPr>
          <a:lstStyle/>
          <a:p>
            <a:pPr fontAlgn="base"/>
            <a:r>
              <a:rPr lang="en-US" sz="6600" b="1" dirty="0">
                <a:solidFill>
                  <a:schemeClr val="bg1"/>
                </a:solidFill>
                <a:latin typeface="ZoramldsLat-Bold"/>
              </a:rPr>
              <a:t>Daniel 3-5</a:t>
            </a:r>
            <a:endParaRPr lang="en-US" sz="6600" b="1" i="0" dirty="0">
              <a:solidFill>
                <a:schemeClr val="bg1"/>
              </a:solidFill>
              <a:effectLst/>
              <a:latin typeface="ZoramldsLat-Bold"/>
            </a:endParaRPr>
          </a:p>
        </p:txBody>
      </p:sp>
    </p:spTree>
    <p:extLst>
      <p:ext uri="{BB962C8B-B14F-4D97-AF65-F5344CB8AC3E}">
        <p14:creationId xmlns:p14="http://schemas.microsoft.com/office/powerpoint/2010/main" val="2946168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146</a:t>
            </a:r>
          </a:p>
        </p:txBody>
      </p:sp>
      <p:sp>
        <p:nvSpPr>
          <p:cNvPr id="2" name="Rectángulo 1">
            <a:extLst>
              <a:ext uri="{FF2B5EF4-FFF2-40B4-BE49-F238E27FC236}">
                <a16:creationId xmlns:a16="http://schemas.microsoft.com/office/drawing/2014/main" id="{F622E1CF-36C0-4204-848F-86A90E018309}"/>
              </a:ext>
            </a:extLst>
          </p:cNvPr>
          <p:cNvSpPr/>
          <p:nvPr/>
        </p:nvSpPr>
        <p:spPr>
          <a:xfrm>
            <a:off x="1226866" y="783607"/>
            <a:ext cx="106952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Daniel 3</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07B7856B-F0EA-459C-B699-4EE10949E832}"/>
              </a:ext>
            </a:extLst>
          </p:cNvPr>
          <p:cNvSpPr/>
          <p:nvPr/>
        </p:nvSpPr>
        <p:spPr>
          <a:xfrm>
            <a:off x="1761628" y="2274838"/>
            <a:ext cx="8560904" cy="2308324"/>
          </a:xfrm>
          <a:prstGeom prst="rect">
            <a:avLst/>
          </a:prstGeom>
        </p:spPr>
        <p:txBody>
          <a:bodyPr wrap="square">
            <a:spAutoFit/>
          </a:bodyPr>
          <a:lstStyle/>
          <a:p>
            <a:pPr algn="ctr"/>
            <a:r>
              <a:rPr lang="en-US" sz="4800" dirty="0">
                <a:solidFill>
                  <a:srgbClr val="212225"/>
                </a:solidFill>
                <a:latin typeface="Times New Roman" panose="02020603050405020304" pitchFamily="18" charset="0"/>
                <a:cs typeface="Times New Roman" panose="02020603050405020304" pitchFamily="18" charset="0"/>
              </a:rPr>
              <a:t>“The Lord miraculously delivers Shadrach, Meshach, and Abednego from the fiery furnace”</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796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0B2B5ED7-6C3D-40C9-8683-650641FB83AC}"/>
              </a:ext>
            </a:extLst>
          </p:cNvPr>
          <p:cNvSpPr/>
          <p:nvPr/>
        </p:nvSpPr>
        <p:spPr>
          <a:xfrm>
            <a:off x="1139683" y="3370413"/>
            <a:ext cx="1592733" cy="8878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EF744E07-C0FB-48CB-BF95-AFF1946D5566}"/>
              </a:ext>
            </a:extLst>
          </p:cNvPr>
          <p:cNvSpPr/>
          <p:nvPr/>
        </p:nvSpPr>
        <p:spPr>
          <a:xfrm>
            <a:off x="1113183" y="768624"/>
            <a:ext cx="1619233" cy="8878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2CABAFF6-7FF3-4ECF-ABB3-CB72F237D61E}"/>
              </a:ext>
            </a:extLst>
          </p:cNvPr>
          <p:cNvSpPr/>
          <p:nvPr/>
        </p:nvSpPr>
        <p:spPr>
          <a:xfrm>
            <a:off x="1139683" y="3720156"/>
            <a:ext cx="9753600" cy="8771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3DC21B70-16E3-48E1-BDC2-5B05CB208C09}"/>
              </a:ext>
            </a:extLst>
          </p:cNvPr>
          <p:cNvSpPr/>
          <p:nvPr/>
        </p:nvSpPr>
        <p:spPr>
          <a:xfrm>
            <a:off x="1113183" y="1156862"/>
            <a:ext cx="9753600" cy="141280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146</a:t>
            </a:r>
          </a:p>
        </p:txBody>
      </p:sp>
      <p:sp>
        <p:nvSpPr>
          <p:cNvPr id="4" name="Rectángulo 3">
            <a:extLst>
              <a:ext uri="{FF2B5EF4-FFF2-40B4-BE49-F238E27FC236}">
                <a16:creationId xmlns:a16="http://schemas.microsoft.com/office/drawing/2014/main" id="{30CCD595-9EC7-40E3-A0BB-F1D9388DFEAF}"/>
              </a:ext>
            </a:extLst>
          </p:cNvPr>
          <p:cNvSpPr/>
          <p:nvPr/>
        </p:nvSpPr>
        <p:spPr>
          <a:xfrm>
            <a:off x="1252524" y="779683"/>
            <a:ext cx="147989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Daniel 3:6-7</a:t>
            </a:r>
          </a:p>
        </p:txBody>
      </p:sp>
      <p:sp>
        <p:nvSpPr>
          <p:cNvPr id="5" name="Rectángulo 4">
            <a:extLst>
              <a:ext uri="{FF2B5EF4-FFF2-40B4-BE49-F238E27FC236}">
                <a16:creationId xmlns:a16="http://schemas.microsoft.com/office/drawing/2014/main" id="{296E8078-C45B-41CF-B61A-5817E27090C5}"/>
              </a:ext>
            </a:extLst>
          </p:cNvPr>
          <p:cNvSpPr/>
          <p:nvPr/>
        </p:nvSpPr>
        <p:spPr>
          <a:xfrm>
            <a:off x="1252522" y="2811009"/>
            <a:ext cx="763968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the consequence for not worshipping the golden image?</a:t>
            </a:r>
          </a:p>
        </p:txBody>
      </p:sp>
      <p:sp>
        <p:nvSpPr>
          <p:cNvPr id="6" name="Rectángulo 5">
            <a:extLst>
              <a:ext uri="{FF2B5EF4-FFF2-40B4-BE49-F238E27FC236}">
                <a16:creationId xmlns:a16="http://schemas.microsoft.com/office/drawing/2014/main" id="{5F7CFDC4-CC4D-4C5E-9330-E56B64EE7659}"/>
              </a:ext>
            </a:extLst>
          </p:cNvPr>
          <p:cNvSpPr/>
          <p:nvPr/>
        </p:nvSpPr>
        <p:spPr>
          <a:xfrm>
            <a:off x="1252522" y="1149015"/>
            <a:ext cx="9587755"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whoso falleth not down and worshippeth shall the same hour be cast into the midst of a burning fiery furnace.</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Therefore at that time, when all the people heard the sound of the cornet, flute, harp, sackbut, psaltery, and all kinds of musick, all the people, the nations, and the languages, fell down and worshipped the golden image that Nebuchadnezzar the king had set up.</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C51076B6-087D-4BB6-B128-C8D692C8FDDC}"/>
              </a:ext>
            </a:extLst>
          </p:cNvPr>
          <p:cNvSpPr/>
          <p:nvPr/>
        </p:nvSpPr>
        <p:spPr>
          <a:xfrm>
            <a:off x="1252522" y="3348084"/>
            <a:ext cx="140294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Daniel 3:12</a:t>
            </a:r>
          </a:p>
        </p:txBody>
      </p:sp>
      <p:sp>
        <p:nvSpPr>
          <p:cNvPr id="8" name="Rectángulo 7">
            <a:extLst>
              <a:ext uri="{FF2B5EF4-FFF2-40B4-BE49-F238E27FC236}">
                <a16:creationId xmlns:a16="http://schemas.microsoft.com/office/drawing/2014/main" id="{BE51AA5D-39C5-4626-902D-4B7DFB0C1A2F}"/>
              </a:ext>
            </a:extLst>
          </p:cNvPr>
          <p:cNvSpPr/>
          <p:nvPr/>
        </p:nvSpPr>
        <p:spPr>
          <a:xfrm>
            <a:off x="1252522" y="3677660"/>
            <a:ext cx="9587754"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There are certain Jews whom thou hast set over the affairs of the province of Babylon, Shadrach, Meshach, and Abed-</a:t>
            </a:r>
            <a:r>
              <a:rPr lang="en-US" dirty="0" err="1">
                <a:solidFill>
                  <a:schemeClr val="bg1"/>
                </a:solidFill>
                <a:latin typeface="Arial" panose="020B0604020202020204" pitchFamily="34" charset="0"/>
                <a:cs typeface="Arial" panose="020B0604020202020204" pitchFamily="34" charset="0"/>
              </a:rPr>
              <a:t>nego</a:t>
            </a:r>
            <a:r>
              <a:rPr lang="en-US" dirty="0">
                <a:solidFill>
                  <a:schemeClr val="bg1"/>
                </a:solidFill>
                <a:latin typeface="Arial" panose="020B0604020202020204" pitchFamily="34" charset="0"/>
                <a:cs typeface="Arial" panose="020B0604020202020204" pitchFamily="34" charset="0"/>
              </a:rPr>
              <a:t>; these men, O king, have not regarded thee: they serve not thy gods, nor worship the golden image which thou hast set up.</a:t>
            </a:r>
          </a:p>
        </p:txBody>
      </p:sp>
      <p:sp>
        <p:nvSpPr>
          <p:cNvPr id="9" name="Rectángulo 8">
            <a:extLst>
              <a:ext uri="{FF2B5EF4-FFF2-40B4-BE49-F238E27FC236}">
                <a16:creationId xmlns:a16="http://schemas.microsoft.com/office/drawing/2014/main" id="{81A5EB8A-0160-46AB-ADCC-B43C8291E882}"/>
              </a:ext>
            </a:extLst>
          </p:cNvPr>
          <p:cNvSpPr/>
          <p:nvPr/>
        </p:nvSpPr>
        <p:spPr>
          <a:xfrm>
            <a:off x="1252522" y="4656272"/>
            <a:ext cx="970702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Shadrach, Meshach, and Abednego refuse to do when the music sounded?</a:t>
            </a:r>
          </a:p>
        </p:txBody>
      </p:sp>
      <p:sp>
        <p:nvSpPr>
          <p:cNvPr id="10" name="Rectángulo 9">
            <a:extLst>
              <a:ext uri="{FF2B5EF4-FFF2-40B4-BE49-F238E27FC236}">
                <a16:creationId xmlns:a16="http://schemas.microsoft.com/office/drawing/2014/main" id="{491FDC6E-8344-4665-83E5-9D457144CCFA}"/>
              </a:ext>
            </a:extLst>
          </p:cNvPr>
          <p:cNvSpPr/>
          <p:nvPr/>
        </p:nvSpPr>
        <p:spPr>
          <a:xfrm>
            <a:off x="1252521" y="5098309"/>
            <a:ext cx="958775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imagine less faithful Jews might have said to Shadrach, Meshach, and Abednego for refusing to fall down and worship the image?</a:t>
            </a:r>
          </a:p>
        </p:txBody>
      </p:sp>
    </p:spTree>
    <p:extLst>
      <p:ext uri="{BB962C8B-B14F-4D97-AF65-F5344CB8AC3E}">
        <p14:creationId xmlns:p14="http://schemas.microsoft.com/office/powerpoint/2010/main" val="2210607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set>
                                      <p:cBhvr>
                                        <p:cTn id="7" dur="68" fill="hold">
                                          <p:stCondLst>
                                            <p:cond delay="0"/>
                                          </p:stCondLst>
                                        </p:cTn>
                                        <p:tgtEl>
                                          <p:spTgt spid="5">
                                            <p:txEl>
                                              <p:pRg st="0" end="0"/>
                                            </p:txEl>
                                          </p:spTgt>
                                        </p:tgtEl>
                                        <p:attrNameLst>
                                          <p:attrName>style.rotation</p:attrName>
                                        </p:attrNameLst>
                                      </p:cBhvr>
                                      <p:to>
                                        <p:strVal val="-45.0"/>
                                      </p:to>
                                    </p:set>
                                    <p:anim calcmode="lin" valueType="num">
                                      <p:cBhvr>
                                        <p:cTn id="8" dur="68" fill="hold">
                                          <p:stCondLst>
                                            <p:cond delay="68"/>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68"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0" dur="23" decel="50000" autoRev="1" fill="hold">
                                          <p:stCondLst>
                                            <p:cond delay="68"/>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20" fill="hold">
                                          <p:stCondLst>
                                            <p:cond delay="130"/>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1250" fill="hold"/>
                                        <p:tgtEl>
                                          <p:spTgt spid="9"/>
                                        </p:tgtEl>
                                        <p:attrNameLst>
                                          <p:attrName>ppt_x</p:attrName>
                                        </p:attrNameLst>
                                      </p:cBhvr>
                                      <p:tavLst>
                                        <p:tav tm="0">
                                          <p:val>
                                            <p:strVal val="0-#ppt_w/2"/>
                                          </p:val>
                                        </p:tav>
                                        <p:tav tm="100000">
                                          <p:val>
                                            <p:strVal val="#ppt_x"/>
                                          </p:val>
                                        </p:tav>
                                      </p:tavLst>
                                    </p:anim>
                                    <p:anim calcmode="lin" valueType="num">
                                      <p:cBhvr additive="base">
                                        <p:cTn id="39" dur="12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5" grpId="0" build="p"/>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8CAF3A2B-DF17-431F-BAAD-E432FF939128}"/>
              </a:ext>
            </a:extLst>
          </p:cNvPr>
          <p:cNvSpPr/>
          <p:nvPr/>
        </p:nvSpPr>
        <p:spPr>
          <a:xfrm>
            <a:off x="993913" y="967986"/>
            <a:ext cx="1855643" cy="8878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0D755B4E-476B-44DE-8974-31FFD7FBAC2F}"/>
              </a:ext>
            </a:extLst>
          </p:cNvPr>
          <p:cNvSpPr/>
          <p:nvPr/>
        </p:nvSpPr>
        <p:spPr>
          <a:xfrm>
            <a:off x="993913" y="1337604"/>
            <a:ext cx="9872870" cy="23530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146</a:t>
            </a:r>
          </a:p>
        </p:txBody>
      </p:sp>
      <p:sp>
        <p:nvSpPr>
          <p:cNvPr id="2" name="Rectángulo 1">
            <a:extLst>
              <a:ext uri="{FF2B5EF4-FFF2-40B4-BE49-F238E27FC236}">
                <a16:creationId xmlns:a16="http://schemas.microsoft.com/office/drawing/2014/main" id="{45D04B0A-443C-48C2-967D-B3F609C8CCF1}"/>
              </a:ext>
            </a:extLst>
          </p:cNvPr>
          <p:cNvSpPr/>
          <p:nvPr/>
        </p:nvSpPr>
        <p:spPr>
          <a:xfrm>
            <a:off x="1113183" y="1337318"/>
            <a:ext cx="963433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 Then Nebuchadnezzar in </a:t>
            </a:r>
            <a:r>
              <a:rPr lang="en-US" dirty="0" err="1">
                <a:solidFill>
                  <a:schemeClr val="bg1"/>
                </a:solidFill>
                <a:latin typeface="Arial" panose="020B0604020202020204" pitchFamily="34" charset="0"/>
                <a:cs typeface="Arial" panose="020B0604020202020204" pitchFamily="34" charset="0"/>
              </a:rPr>
              <a:t>hisrage</a:t>
            </a:r>
            <a:r>
              <a:rPr lang="en-US" dirty="0">
                <a:solidFill>
                  <a:schemeClr val="bg1"/>
                </a:solidFill>
                <a:latin typeface="Arial" panose="020B0604020202020204" pitchFamily="34" charset="0"/>
                <a:cs typeface="Arial" panose="020B0604020202020204" pitchFamily="34" charset="0"/>
              </a:rPr>
              <a:t> and fury commanded to bring Shadrach, Meshach, and Abed-</a:t>
            </a:r>
            <a:r>
              <a:rPr lang="en-US" dirty="0" err="1">
                <a:solidFill>
                  <a:schemeClr val="bg1"/>
                </a:solidFill>
                <a:latin typeface="Arial" panose="020B0604020202020204" pitchFamily="34" charset="0"/>
                <a:cs typeface="Arial" panose="020B0604020202020204" pitchFamily="34" charset="0"/>
              </a:rPr>
              <a:t>nego</a:t>
            </a:r>
            <a:r>
              <a:rPr lang="en-US" dirty="0">
                <a:solidFill>
                  <a:schemeClr val="bg1"/>
                </a:solidFill>
                <a:latin typeface="Arial" panose="020B0604020202020204" pitchFamily="34" charset="0"/>
                <a:cs typeface="Arial" panose="020B0604020202020204" pitchFamily="34" charset="0"/>
              </a:rPr>
              <a:t>. Then they brought these men before the king.</a:t>
            </a:r>
          </a:p>
        </p:txBody>
      </p:sp>
      <p:sp>
        <p:nvSpPr>
          <p:cNvPr id="4" name="Rectángulo 3">
            <a:extLst>
              <a:ext uri="{FF2B5EF4-FFF2-40B4-BE49-F238E27FC236}">
                <a16:creationId xmlns:a16="http://schemas.microsoft.com/office/drawing/2014/main" id="{4A977471-58CD-4FB0-814D-A24D00145A6C}"/>
              </a:ext>
            </a:extLst>
          </p:cNvPr>
          <p:cNvSpPr/>
          <p:nvPr/>
        </p:nvSpPr>
        <p:spPr>
          <a:xfrm>
            <a:off x="1113183" y="967986"/>
            <a:ext cx="173637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Daniel 3:13-14</a:t>
            </a:r>
          </a:p>
        </p:txBody>
      </p:sp>
      <p:sp>
        <p:nvSpPr>
          <p:cNvPr id="5" name="Rectángulo 4">
            <a:extLst>
              <a:ext uri="{FF2B5EF4-FFF2-40B4-BE49-F238E27FC236}">
                <a16:creationId xmlns:a16="http://schemas.microsoft.com/office/drawing/2014/main" id="{46611485-5332-4F1A-B490-5F17B638A01E}"/>
              </a:ext>
            </a:extLst>
          </p:cNvPr>
          <p:cNvSpPr/>
          <p:nvPr/>
        </p:nvSpPr>
        <p:spPr>
          <a:xfrm>
            <a:off x="1113182" y="1874679"/>
            <a:ext cx="963432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Nebuchadnezzar spake and said unto them, Is it true, O Shadrach, Meshach, and Abed-</a:t>
            </a:r>
            <a:r>
              <a:rPr lang="en-US" dirty="0" err="1">
                <a:solidFill>
                  <a:schemeClr val="bg1"/>
                </a:solidFill>
                <a:latin typeface="Arial" panose="020B0604020202020204" pitchFamily="34" charset="0"/>
                <a:cs typeface="Arial" panose="020B0604020202020204" pitchFamily="34" charset="0"/>
              </a:rPr>
              <a:t>nego</a:t>
            </a:r>
            <a:r>
              <a:rPr lang="en-US" dirty="0">
                <a:solidFill>
                  <a:schemeClr val="bg1"/>
                </a:solidFill>
                <a:latin typeface="Arial" panose="020B0604020202020204" pitchFamily="34" charset="0"/>
                <a:cs typeface="Arial" panose="020B0604020202020204" pitchFamily="34" charset="0"/>
              </a:rPr>
              <a:t>, do not ye serve my gods, nor worship the golden image which I have set up?</a:t>
            </a:r>
          </a:p>
        </p:txBody>
      </p:sp>
      <p:sp>
        <p:nvSpPr>
          <p:cNvPr id="6" name="Rectángulo 5">
            <a:extLst>
              <a:ext uri="{FF2B5EF4-FFF2-40B4-BE49-F238E27FC236}">
                <a16:creationId xmlns:a16="http://schemas.microsoft.com/office/drawing/2014/main" id="{B8AD2C1F-23CC-475B-B915-DBA6ACC7D5C1}"/>
              </a:ext>
            </a:extLst>
          </p:cNvPr>
          <p:cNvSpPr/>
          <p:nvPr/>
        </p:nvSpPr>
        <p:spPr>
          <a:xfrm>
            <a:off x="1113180" y="2458206"/>
            <a:ext cx="9634328" cy="1200329"/>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Now if ye be ready that at what time ye hear the sound of the cornet, flute, harp, sackbut, psaltery, and dulcimer, and all kinds of musick, ye fall down and worship the image which I have made; well: but if ye worship not, ye shall be cast the same hour into the midst of a burning fiery furnace; and who is that God that shall deliver you out of my hands?</a:t>
            </a:r>
          </a:p>
        </p:txBody>
      </p:sp>
      <p:sp>
        <p:nvSpPr>
          <p:cNvPr id="7" name="Rectángulo 6">
            <a:extLst>
              <a:ext uri="{FF2B5EF4-FFF2-40B4-BE49-F238E27FC236}">
                <a16:creationId xmlns:a16="http://schemas.microsoft.com/office/drawing/2014/main" id="{EE308ADD-BA4E-4554-8CA1-29C1151D24B7}"/>
              </a:ext>
            </a:extLst>
          </p:cNvPr>
          <p:cNvSpPr/>
          <p:nvPr/>
        </p:nvSpPr>
        <p:spPr>
          <a:xfrm>
            <a:off x="1121957" y="3795884"/>
            <a:ext cx="771276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choice did Nebuchadnezzar give to these three Jewish men?</a:t>
            </a:r>
          </a:p>
        </p:txBody>
      </p:sp>
      <p:sp>
        <p:nvSpPr>
          <p:cNvPr id="8" name="Rectángulo 7">
            <a:extLst>
              <a:ext uri="{FF2B5EF4-FFF2-40B4-BE49-F238E27FC236}">
                <a16:creationId xmlns:a16="http://schemas.microsoft.com/office/drawing/2014/main" id="{FB370AA6-1CD9-4C4D-A018-A40CA606D339}"/>
              </a:ext>
            </a:extLst>
          </p:cNvPr>
          <p:cNvSpPr/>
          <p:nvPr/>
        </p:nvSpPr>
        <p:spPr>
          <a:xfrm>
            <a:off x="1113180" y="4425575"/>
            <a:ext cx="386516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he ask about their God?</a:t>
            </a:r>
          </a:p>
        </p:txBody>
      </p:sp>
    </p:spTree>
    <p:extLst>
      <p:ext uri="{BB962C8B-B14F-4D97-AF65-F5344CB8AC3E}">
        <p14:creationId xmlns:p14="http://schemas.microsoft.com/office/powerpoint/2010/main" val="352148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302CB95-04F0-496C-BD9C-5C7675EEA2EB}"/>
              </a:ext>
            </a:extLst>
          </p:cNvPr>
          <p:cNvSpPr/>
          <p:nvPr/>
        </p:nvSpPr>
        <p:spPr>
          <a:xfrm>
            <a:off x="855770" y="3998833"/>
            <a:ext cx="854002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their response to the king in verses 17–18?</a:t>
            </a:r>
          </a:p>
        </p:txBody>
      </p:sp>
      <p:sp>
        <p:nvSpPr>
          <p:cNvPr id="5" name="Rectángulo 4">
            <a:extLst>
              <a:ext uri="{FF2B5EF4-FFF2-40B4-BE49-F238E27FC236}">
                <a16:creationId xmlns:a16="http://schemas.microsoft.com/office/drawing/2014/main" id="{8D4250F6-726B-4D3E-A134-8E5FF178BD32}"/>
              </a:ext>
            </a:extLst>
          </p:cNvPr>
          <p:cNvSpPr/>
          <p:nvPr/>
        </p:nvSpPr>
        <p:spPr>
          <a:xfrm>
            <a:off x="855770" y="2953431"/>
            <a:ext cx="785090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were Shadrach, Meshach, and Abednego confident about?</a:t>
            </a:r>
          </a:p>
        </p:txBody>
      </p:sp>
      <p:sp>
        <p:nvSpPr>
          <p:cNvPr id="11" name="Rectángulo 10">
            <a:extLst>
              <a:ext uri="{FF2B5EF4-FFF2-40B4-BE49-F238E27FC236}">
                <a16:creationId xmlns:a16="http://schemas.microsoft.com/office/drawing/2014/main" id="{743332EF-CE62-44FF-AD97-46C971E868D0}"/>
              </a:ext>
            </a:extLst>
          </p:cNvPr>
          <p:cNvSpPr/>
          <p:nvPr/>
        </p:nvSpPr>
        <p:spPr>
          <a:xfrm>
            <a:off x="781876" y="779683"/>
            <a:ext cx="1915909" cy="8878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A55B6CCB-DD4D-4FA6-AE70-7A77BF9F33C9}"/>
              </a:ext>
            </a:extLst>
          </p:cNvPr>
          <p:cNvSpPr/>
          <p:nvPr/>
        </p:nvSpPr>
        <p:spPr>
          <a:xfrm>
            <a:off x="781877" y="1152939"/>
            <a:ext cx="10084905" cy="175432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146</a:t>
            </a:r>
          </a:p>
        </p:txBody>
      </p:sp>
      <p:sp>
        <p:nvSpPr>
          <p:cNvPr id="2" name="Rectángulo 1">
            <a:extLst>
              <a:ext uri="{FF2B5EF4-FFF2-40B4-BE49-F238E27FC236}">
                <a16:creationId xmlns:a16="http://schemas.microsoft.com/office/drawing/2014/main" id="{3A774B76-B6F9-47E6-8F4A-02E3FA593FF7}"/>
              </a:ext>
            </a:extLst>
          </p:cNvPr>
          <p:cNvSpPr/>
          <p:nvPr/>
        </p:nvSpPr>
        <p:spPr>
          <a:xfrm>
            <a:off x="855771" y="783607"/>
            <a:ext cx="191590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Daniel 3:16–18. </a:t>
            </a:r>
          </a:p>
        </p:txBody>
      </p:sp>
      <p:sp>
        <p:nvSpPr>
          <p:cNvPr id="4" name="Rectángulo 3">
            <a:extLst>
              <a:ext uri="{FF2B5EF4-FFF2-40B4-BE49-F238E27FC236}">
                <a16:creationId xmlns:a16="http://schemas.microsoft.com/office/drawing/2014/main" id="{87F28C8B-7ABD-43E6-B95E-F8FA563E59E6}"/>
              </a:ext>
            </a:extLst>
          </p:cNvPr>
          <p:cNvSpPr/>
          <p:nvPr/>
        </p:nvSpPr>
        <p:spPr>
          <a:xfrm>
            <a:off x="855771" y="1152939"/>
            <a:ext cx="10011012"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Shadrach, Meshach, and Abed-</a:t>
            </a:r>
            <a:r>
              <a:rPr lang="en-US" dirty="0" err="1">
                <a:solidFill>
                  <a:schemeClr val="bg1"/>
                </a:solidFill>
                <a:latin typeface="Arial" panose="020B0604020202020204" pitchFamily="34" charset="0"/>
                <a:cs typeface="Arial" panose="020B0604020202020204" pitchFamily="34" charset="0"/>
              </a:rPr>
              <a:t>nego</a:t>
            </a:r>
            <a:r>
              <a:rPr lang="en-US" dirty="0">
                <a:solidFill>
                  <a:schemeClr val="bg1"/>
                </a:solidFill>
                <a:latin typeface="Arial" panose="020B0604020202020204" pitchFamily="34" charset="0"/>
                <a:cs typeface="Arial" panose="020B0604020202020204" pitchFamily="34" charset="0"/>
              </a:rPr>
              <a:t>, answered and said to the king, O Nebuchadnezzar, we are not caref ul to answer thee in this matter.</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If it be so, our God whom we serve is able to deliver us from the burning fiery furnace, and he will deliver us out of thine hand, O king.</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But if not, be it known unto thee, O king, that we will not serve thy gods, nor worship the golden image which thou hast set up.</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0F7C3943-5A92-49F7-B2B2-4476318CE774}"/>
              </a:ext>
            </a:extLst>
          </p:cNvPr>
          <p:cNvSpPr/>
          <p:nvPr/>
        </p:nvSpPr>
        <p:spPr>
          <a:xfrm>
            <a:off x="855770" y="3469110"/>
            <a:ext cx="291618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they not know?</a:t>
            </a:r>
          </a:p>
        </p:txBody>
      </p:sp>
      <p:sp>
        <p:nvSpPr>
          <p:cNvPr id="8" name="Rectángulo 7">
            <a:extLst>
              <a:ext uri="{FF2B5EF4-FFF2-40B4-BE49-F238E27FC236}">
                <a16:creationId xmlns:a16="http://schemas.microsoft.com/office/drawing/2014/main" id="{53C6BDAA-6467-4EF7-937C-9979C2F11E06}"/>
              </a:ext>
            </a:extLst>
          </p:cNvPr>
          <p:cNvSpPr/>
          <p:nvPr/>
        </p:nvSpPr>
        <p:spPr>
          <a:xfrm>
            <a:off x="855770" y="4569257"/>
            <a:ext cx="594265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stands out to you about their faith in the Lord?</a:t>
            </a:r>
          </a:p>
        </p:txBody>
      </p:sp>
      <p:sp>
        <p:nvSpPr>
          <p:cNvPr id="9" name="Rectángulo 8">
            <a:extLst>
              <a:ext uri="{FF2B5EF4-FFF2-40B4-BE49-F238E27FC236}">
                <a16:creationId xmlns:a16="http://schemas.microsoft.com/office/drawing/2014/main" id="{874BAC5F-798F-45EC-BDEB-C449E70C0943}"/>
              </a:ext>
            </a:extLst>
          </p:cNvPr>
          <p:cNvSpPr/>
          <p:nvPr/>
        </p:nvSpPr>
        <p:spPr>
          <a:xfrm>
            <a:off x="855770" y="5183104"/>
            <a:ext cx="9679708" cy="369332"/>
          </a:xfrm>
          <a:prstGeom prst="rect">
            <a:avLst/>
          </a:prstGeom>
        </p:spPr>
        <p:txBody>
          <a:bodyPr wrap="square">
            <a:spAutoFit/>
          </a:bodyPr>
          <a:lstStyle/>
          <a:p>
            <a:pPr algn="just"/>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show our faith in the Lord by choosing to obey Him, regardless of the consequences.</a:t>
            </a:r>
          </a:p>
        </p:txBody>
      </p:sp>
    </p:spTree>
    <p:extLst>
      <p:ext uri="{BB962C8B-B14F-4D97-AF65-F5344CB8AC3E}">
        <p14:creationId xmlns:p14="http://schemas.microsoft.com/office/powerpoint/2010/main" val="1462061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200" decel="100000"/>
                                        <p:tgtEl>
                                          <p:spTgt spid="7"/>
                                        </p:tgtEl>
                                      </p:cBhvr>
                                    </p:animEffect>
                                    <p:anim calcmode="lin" valueType="num">
                                      <p:cBhvr>
                                        <p:cTn id="19" dur="1200" decel="100000" fill="hold"/>
                                        <p:tgtEl>
                                          <p:spTgt spid="7"/>
                                        </p:tgtEl>
                                        <p:attrNameLst>
                                          <p:attrName>style.rotation</p:attrName>
                                        </p:attrNameLst>
                                      </p:cBhvr>
                                      <p:tavLst>
                                        <p:tav tm="0">
                                          <p:val>
                                            <p:fltVal val="-90"/>
                                          </p:val>
                                        </p:tav>
                                        <p:tav tm="100000">
                                          <p:val>
                                            <p:fltVal val="0"/>
                                          </p:val>
                                        </p:tav>
                                      </p:tavLst>
                                    </p:anim>
                                    <p:anim calcmode="lin" valueType="num">
                                      <p:cBhvr>
                                        <p:cTn id="20" dur="1200" decel="100000" fill="hold"/>
                                        <p:tgtEl>
                                          <p:spTgt spid="7"/>
                                        </p:tgtEl>
                                        <p:attrNameLst>
                                          <p:attrName>ppt_x</p:attrName>
                                        </p:attrNameLst>
                                      </p:cBhvr>
                                      <p:tavLst>
                                        <p:tav tm="0">
                                          <p:val>
                                            <p:strVal val="#ppt_x+0.4"/>
                                          </p:val>
                                        </p:tav>
                                        <p:tav tm="100000">
                                          <p:val>
                                            <p:strVal val="#ppt_x-0.05"/>
                                          </p:val>
                                        </p:tav>
                                      </p:tavLst>
                                    </p:anim>
                                    <p:anim calcmode="lin" valueType="num">
                                      <p:cBhvr>
                                        <p:cTn id="21" dur="1200" decel="100000" fill="hold"/>
                                        <p:tgtEl>
                                          <p:spTgt spid="7"/>
                                        </p:tgtEl>
                                        <p:attrNameLst>
                                          <p:attrName>ppt_y</p:attrName>
                                        </p:attrNameLst>
                                      </p:cBhvr>
                                      <p:tavLst>
                                        <p:tav tm="0">
                                          <p:val>
                                            <p:strVal val="#ppt_y-0.4"/>
                                          </p:val>
                                        </p:tav>
                                        <p:tav tm="100000">
                                          <p:val>
                                            <p:strVal val="#ppt_y+0.1"/>
                                          </p:val>
                                        </p:tav>
                                      </p:tavLst>
                                    </p:anim>
                                    <p:anim calcmode="lin" valueType="num">
                                      <p:cBhvr>
                                        <p:cTn id="22" dur="300" accel="100000" fill="hold">
                                          <p:stCondLst>
                                            <p:cond delay="1200"/>
                                          </p:stCondLst>
                                        </p:cTn>
                                        <p:tgtEl>
                                          <p:spTgt spid="7"/>
                                        </p:tgtEl>
                                        <p:attrNameLst>
                                          <p:attrName>ppt_x</p:attrName>
                                        </p:attrNameLst>
                                      </p:cBhvr>
                                      <p:tavLst>
                                        <p:tav tm="0">
                                          <p:val>
                                            <p:strVal val="#ppt_x-0.05"/>
                                          </p:val>
                                        </p:tav>
                                        <p:tav tm="100000">
                                          <p:val>
                                            <p:strVal val="#ppt_x"/>
                                          </p:val>
                                        </p:tav>
                                      </p:tavLst>
                                    </p:anim>
                                    <p:anim calcmode="lin" valueType="num">
                                      <p:cBhvr>
                                        <p:cTn id="23" dur="300" accel="100000" fill="hold">
                                          <p:stCondLst>
                                            <p:cond delay="12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grama de flujo: proceso alternativo 5">
            <a:extLst>
              <a:ext uri="{FF2B5EF4-FFF2-40B4-BE49-F238E27FC236}">
                <a16:creationId xmlns:a16="http://schemas.microsoft.com/office/drawing/2014/main" id="{8AA497E6-813B-4693-9C8B-D20D5C0FC75F}"/>
              </a:ext>
            </a:extLst>
          </p:cNvPr>
          <p:cNvSpPr/>
          <p:nvPr/>
        </p:nvSpPr>
        <p:spPr>
          <a:xfrm>
            <a:off x="1113184" y="1351042"/>
            <a:ext cx="9965634" cy="3420244"/>
          </a:xfrm>
          <a:prstGeom prst="flowChartAlternateProces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146</a:t>
            </a:r>
          </a:p>
        </p:txBody>
      </p:sp>
      <p:sp>
        <p:nvSpPr>
          <p:cNvPr id="2" name="Rectángulo 1">
            <a:extLst>
              <a:ext uri="{FF2B5EF4-FFF2-40B4-BE49-F238E27FC236}">
                <a16:creationId xmlns:a16="http://schemas.microsoft.com/office/drawing/2014/main" id="{E51AE2B8-D4DB-4214-9CDE-C6B2DC65EB0C}"/>
              </a:ext>
            </a:extLst>
          </p:cNvPr>
          <p:cNvSpPr/>
          <p:nvPr/>
        </p:nvSpPr>
        <p:spPr>
          <a:xfrm>
            <a:off x="1232452" y="1354966"/>
            <a:ext cx="9727096" cy="3416320"/>
          </a:xfrm>
          <a:prstGeom prst="rect">
            <a:avLst/>
          </a:prstGeom>
        </p:spPr>
        <p:txBody>
          <a:bodyPr wrap="square">
            <a:spAutoFit/>
          </a:bodyPr>
          <a:lstStyle/>
          <a:p>
            <a:pPr algn="ctr" fontAlgn="base"/>
            <a:r>
              <a:rPr lang="en-US" dirty="0">
                <a:solidFill>
                  <a:schemeClr val="bg1"/>
                </a:solidFill>
                <a:latin typeface="ZoramldsLat-Light"/>
              </a:rPr>
              <a:t>“Our scriptures and our history are replete with accounts of God’s great men and women who believed that He would deliver them, </a:t>
            </a:r>
            <a:r>
              <a:rPr lang="en-US" i="1" dirty="0">
                <a:solidFill>
                  <a:schemeClr val="bg1"/>
                </a:solidFill>
                <a:latin typeface="ZoramldsLat-LightItalic"/>
              </a:rPr>
              <a:t>but if not,</a:t>
            </a:r>
            <a:r>
              <a:rPr lang="en-US" dirty="0">
                <a:solidFill>
                  <a:schemeClr val="bg1"/>
                </a:solidFill>
                <a:latin typeface="ZoramldsLat-Light"/>
              </a:rPr>
              <a:t> they demonstrated that they would trust and be true.</a:t>
            </a:r>
          </a:p>
          <a:p>
            <a:pPr algn="ctr" fontAlgn="base"/>
            <a:r>
              <a:rPr lang="en-US" dirty="0">
                <a:solidFill>
                  <a:schemeClr val="bg1"/>
                </a:solidFill>
                <a:latin typeface="ZoramldsLat-Light"/>
              </a:rPr>
              <a:t>“He has the power, but it’s our test.</a:t>
            </a:r>
          </a:p>
          <a:p>
            <a:pPr algn="ctr" fontAlgn="base"/>
            <a:r>
              <a:rPr lang="en-US" dirty="0">
                <a:solidFill>
                  <a:schemeClr val="bg1"/>
                </a:solidFill>
                <a:latin typeface="ZoramldsLat-Light"/>
              </a:rPr>
              <a:t>“What does the Lord expect of us with respect to our challenges? He expects us to do all we can do. …</a:t>
            </a:r>
          </a:p>
          <a:p>
            <a:pPr algn="ctr" fontAlgn="base"/>
            <a:r>
              <a:rPr lang="en-US" dirty="0">
                <a:solidFill>
                  <a:schemeClr val="bg1"/>
                </a:solidFill>
                <a:latin typeface="ZoramldsLat-Light"/>
              </a:rPr>
              <a:t>“We must have the same faith as Shadrach, Meshach, and Abed-</a:t>
            </a:r>
            <a:r>
              <a:rPr lang="en-US" dirty="0" err="1">
                <a:solidFill>
                  <a:schemeClr val="bg1"/>
                </a:solidFill>
                <a:latin typeface="ZoramldsLat-Light"/>
              </a:rPr>
              <a:t>nego</a:t>
            </a:r>
            <a:r>
              <a:rPr lang="en-US" dirty="0">
                <a:solidFill>
                  <a:schemeClr val="bg1"/>
                </a:solidFill>
                <a:latin typeface="ZoramldsLat-Light"/>
              </a:rPr>
              <a:t>.</a:t>
            </a:r>
          </a:p>
          <a:p>
            <a:pPr algn="ctr" fontAlgn="base"/>
            <a:r>
              <a:rPr lang="en-US" dirty="0">
                <a:solidFill>
                  <a:schemeClr val="bg1"/>
                </a:solidFill>
                <a:latin typeface="ZoramldsLat-Light"/>
              </a:rPr>
              <a:t>“Our God will deliver us from ridicule and persecution, </a:t>
            </a:r>
            <a:r>
              <a:rPr lang="en-US" i="1" dirty="0">
                <a:solidFill>
                  <a:schemeClr val="bg1"/>
                </a:solidFill>
                <a:latin typeface="ZoramldsLat-LightItalic"/>
              </a:rPr>
              <a:t>but if not. …</a:t>
            </a:r>
            <a:r>
              <a:rPr lang="en-US" dirty="0">
                <a:solidFill>
                  <a:schemeClr val="bg1"/>
                </a:solidFill>
                <a:latin typeface="ZoramldsLat-Light"/>
              </a:rPr>
              <a:t> Our God will deliver us from sickness and disease, </a:t>
            </a:r>
            <a:r>
              <a:rPr lang="en-US" i="1" dirty="0">
                <a:solidFill>
                  <a:schemeClr val="bg1"/>
                </a:solidFill>
                <a:latin typeface="ZoramldsLat-LightItalic"/>
              </a:rPr>
              <a:t>but if not. …</a:t>
            </a:r>
            <a:r>
              <a:rPr lang="en-US" dirty="0">
                <a:solidFill>
                  <a:schemeClr val="bg1"/>
                </a:solidFill>
                <a:latin typeface="ZoramldsLat-Light"/>
              </a:rPr>
              <a:t> He will deliver us from loneliness, depression, or fear, </a:t>
            </a:r>
            <a:r>
              <a:rPr lang="en-US" i="1" dirty="0">
                <a:solidFill>
                  <a:schemeClr val="bg1"/>
                </a:solidFill>
                <a:latin typeface="ZoramldsLat-LightItalic"/>
              </a:rPr>
              <a:t>but if not. …</a:t>
            </a:r>
            <a:r>
              <a:rPr lang="en-US" dirty="0">
                <a:solidFill>
                  <a:schemeClr val="bg1"/>
                </a:solidFill>
                <a:latin typeface="ZoramldsLat-Light"/>
              </a:rPr>
              <a:t> Our God will deliver us from threats, accusations, and insecurity, </a:t>
            </a:r>
            <a:r>
              <a:rPr lang="en-US" i="1" dirty="0">
                <a:solidFill>
                  <a:schemeClr val="bg1"/>
                </a:solidFill>
                <a:latin typeface="ZoramldsLat-LightItalic"/>
              </a:rPr>
              <a:t>but if not. …</a:t>
            </a:r>
            <a:r>
              <a:rPr lang="en-US" dirty="0">
                <a:solidFill>
                  <a:schemeClr val="bg1"/>
                </a:solidFill>
                <a:latin typeface="ZoramldsLat-Light"/>
              </a:rPr>
              <a:t> He will deliver us from death or impairment of loved ones, </a:t>
            </a:r>
            <a:r>
              <a:rPr lang="en-US" i="1" dirty="0">
                <a:solidFill>
                  <a:schemeClr val="bg1"/>
                </a:solidFill>
                <a:latin typeface="ZoramldsLat-LightItalic"/>
              </a:rPr>
              <a:t>but if not, … we will trust in the Lord.</a:t>
            </a:r>
            <a:endParaRPr lang="en-US" dirty="0">
              <a:solidFill>
                <a:schemeClr val="bg1"/>
              </a:solidFill>
              <a:latin typeface="ZoramldsLat-Light"/>
            </a:endParaRPr>
          </a:p>
          <a:p>
            <a:pPr algn="ctr" fontAlgn="base"/>
            <a:r>
              <a:rPr lang="en-US" dirty="0">
                <a:solidFill>
                  <a:schemeClr val="bg1"/>
                </a:solidFill>
                <a:latin typeface="ZoramldsLat-Light"/>
              </a:rPr>
              <a:t>“</a:t>
            </a:r>
            <a:r>
              <a:rPr lang="en-US" i="1" dirty="0">
                <a:solidFill>
                  <a:schemeClr val="bg1"/>
                </a:solidFill>
                <a:latin typeface="ZoramldsLat-LightItalic"/>
              </a:rPr>
              <a:t>… We will have faith in the Lord Jesus Christ, knowing that if we do all we can do, we will, in His time and in His way, be delivered and receive all that He has</a:t>
            </a:r>
            <a:r>
              <a:rPr lang="en-US" dirty="0">
                <a:solidFill>
                  <a:schemeClr val="bg1"/>
                </a:solidFill>
                <a:latin typeface="ZoramldsLat-Light"/>
              </a:rPr>
              <a:t>” (“But If Not …”</a:t>
            </a:r>
            <a:r>
              <a:rPr lang="en-US" i="1" dirty="0">
                <a:solidFill>
                  <a:schemeClr val="bg1"/>
                </a:solidFill>
                <a:latin typeface="ZoramldsLat-LightItalic"/>
              </a:rPr>
              <a:t> Ensign</a:t>
            </a:r>
            <a:r>
              <a:rPr lang="en-US" dirty="0">
                <a:solidFill>
                  <a:schemeClr val="bg1"/>
                </a:solidFill>
                <a:latin typeface="ZoramldsLat-Light"/>
              </a:rPr>
              <a:t> or </a:t>
            </a:r>
            <a:r>
              <a:rPr lang="en-US" i="1" dirty="0">
                <a:solidFill>
                  <a:schemeClr val="bg1"/>
                </a:solidFill>
                <a:latin typeface="ZoramldsLat-LightItalic"/>
              </a:rPr>
              <a:t>Liahona,</a:t>
            </a:r>
            <a:r>
              <a:rPr lang="en-US" dirty="0">
                <a:solidFill>
                  <a:schemeClr val="bg1"/>
                </a:solidFill>
                <a:latin typeface="ZoramldsLat-Light"/>
              </a:rPr>
              <a:t> May 2004, 74–75).</a:t>
            </a:r>
            <a:endParaRPr lang="en-US" b="0" i="0" dirty="0">
              <a:solidFill>
                <a:schemeClr val="bg1"/>
              </a:solidFill>
              <a:effectLst/>
              <a:latin typeface="ZoramldsLat-Light"/>
            </a:endParaRPr>
          </a:p>
        </p:txBody>
      </p:sp>
      <p:sp>
        <p:nvSpPr>
          <p:cNvPr id="4" name="Rectángulo 3">
            <a:extLst>
              <a:ext uri="{FF2B5EF4-FFF2-40B4-BE49-F238E27FC236}">
                <a16:creationId xmlns:a16="http://schemas.microsoft.com/office/drawing/2014/main" id="{48CF3FA8-E00F-4380-8CDD-300EA67DD4C3}"/>
              </a:ext>
            </a:extLst>
          </p:cNvPr>
          <p:cNvSpPr/>
          <p:nvPr/>
        </p:nvSpPr>
        <p:spPr>
          <a:xfrm>
            <a:off x="743173" y="779683"/>
            <a:ext cx="4399474" cy="369332"/>
          </a:xfrm>
          <a:prstGeom prst="rect">
            <a:avLst/>
          </a:prstGeom>
        </p:spPr>
        <p:txBody>
          <a:bodyPr wrap="none">
            <a:spAutoFit/>
          </a:bodyPr>
          <a:lstStyle/>
          <a:p>
            <a:r>
              <a:rPr lang="en-US" i="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Dennis E. Simmons of the Seventy.</a:t>
            </a:r>
          </a:p>
        </p:txBody>
      </p:sp>
      <p:sp>
        <p:nvSpPr>
          <p:cNvPr id="5" name="Rectángulo 4">
            <a:extLst>
              <a:ext uri="{FF2B5EF4-FFF2-40B4-BE49-F238E27FC236}">
                <a16:creationId xmlns:a16="http://schemas.microsoft.com/office/drawing/2014/main" id="{FA4EC0D2-4C57-4B2D-A232-967015337CB2}"/>
              </a:ext>
            </a:extLst>
          </p:cNvPr>
          <p:cNvSpPr/>
          <p:nvPr/>
        </p:nvSpPr>
        <p:spPr>
          <a:xfrm>
            <a:off x="757229" y="4973313"/>
            <a:ext cx="6340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can we develop this same kind of faith in the Lord?</a:t>
            </a:r>
          </a:p>
        </p:txBody>
      </p:sp>
    </p:spTree>
    <p:extLst>
      <p:ext uri="{BB962C8B-B14F-4D97-AF65-F5344CB8AC3E}">
        <p14:creationId xmlns:p14="http://schemas.microsoft.com/office/powerpoint/2010/main" val="3750038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59194DA-D569-4B2C-802A-222B95096713}"/>
              </a:ext>
            </a:extLst>
          </p:cNvPr>
          <p:cNvSpPr/>
          <p:nvPr/>
        </p:nvSpPr>
        <p:spPr>
          <a:xfrm>
            <a:off x="1113183" y="768624"/>
            <a:ext cx="1749287" cy="8878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AE486B64-01A3-492B-8C6B-80929607B65F}"/>
              </a:ext>
            </a:extLst>
          </p:cNvPr>
          <p:cNvSpPr/>
          <p:nvPr/>
        </p:nvSpPr>
        <p:spPr>
          <a:xfrm>
            <a:off x="1113182" y="1134512"/>
            <a:ext cx="9753600" cy="147732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146</a:t>
            </a:r>
          </a:p>
        </p:txBody>
      </p:sp>
      <p:sp>
        <p:nvSpPr>
          <p:cNvPr id="2" name="Rectángulo 1">
            <a:extLst>
              <a:ext uri="{FF2B5EF4-FFF2-40B4-BE49-F238E27FC236}">
                <a16:creationId xmlns:a16="http://schemas.microsoft.com/office/drawing/2014/main" id="{C661AC53-5083-4294-BDF1-1A206DDDD8A3}"/>
              </a:ext>
            </a:extLst>
          </p:cNvPr>
          <p:cNvSpPr/>
          <p:nvPr/>
        </p:nvSpPr>
        <p:spPr>
          <a:xfrm>
            <a:off x="1113183" y="779683"/>
            <a:ext cx="18004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Daniel 3:19-20 </a:t>
            </a:r>
          </a:p>
        </p:txBody>
      </p:sp>
      <p:sp>
        <p:nvSpPr>
          <p:cNvPr id="4" name="Rectángulo 3">
            <a:extLst>
              <a:ext uri="{FF2B5EF4-FFF2-40B4-BE49-F238E27FC236}">
                <a16:creationId xmlns:a16="http://schemas.microsoft.com/office/drawing/2014/main" id="{0656B405-2B66-490F-9475-6977CB789283}"/>
              </a:ext>
            </a:extLst>
          </p:cNvPr>
          <p:cNvSpPr/>
          <p:nvPr/>
        </p:nvSpPr>
        <p:spPr>
          <a:xfrm>
            <a:off x="1113183" y="1149015"/>
            <a:ext cx="9766852"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 Then was Nebuchadnezzar full of fury, and the form of his visage was changed against Shadrach, Meshach, and Abed-</a:t>
            </a:r>
            <a:r>
              <a:rPr lang="en-US" dirty="0" err="1">
                <a:solidFill>
                  <a:schemeClr val="bg1"/>
                </a:solidFill>
                <a:latin typeface="Arial" panose="020B0604020202020204" pitchFamily="34" charset="0"/>
                <a:cs typeface="Arial" panose="020B0604020202020204" pitchFamily="34" charset="0"/>
              </a:rPr>
              <a:t>nego</a:t>
            </a:r>
            <a:r>
              <a:rPr lang="en-US" dirty="0">
                <a:solidFill>
                  <a:schemeClr val="bg1"/>
                </a:solidFill>
                <a:latin typeface="Arial" panose="020B0604020202020204" pitchFamily="34" charset="0"/>
                <a:cs typeface="Arial" panose="020B0604020202020204" pitchFamily="34" charset="0"/>
              </a:rPr>
              <a:t>: therefore he spake, and commanded that they should heat the furnace one seven times more than it was wont to be heated.</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he commanded the most mighty men that were in his army to bind Shadrach, Meshach, and Abed-</a:t>
            </a:r>
            <a:r>
              <a:rPr lang="en-US" dirty="0" err="1">
                <a:solidFill>
                  <a:schemeClr val="bg1"/>
                </a:solidFill>
                <a:latin typeface="Arial" panose="020B0604020202020204" pitchFamily="34" charset="0"/>
                <a:cs typeface="Arial" panose="020B0604020202020204" pitchFamily="34" charset="0"/>
              </a:rPr>
              <a:t>nego</a:t>
            </a:r>
            <a:r>
              <a:rPr lang="en-US" dirty="0">
                <a:solidFill>
                  <a:schemeClr val="bg1"/>
                </a:solidFill>
                <a:latin typeface="Arial" panose="020B0604020202020204" pitchFamily="34" charset="0"/>
                <a:cs typeface="Arial" panose="020B0604020202020204" pitchFamily="34" charset="0"/>
              </a:rPr>
              <a:t>, and to cast them into the burning fiery furnace.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E127668A-8BCD-4514-8AEE-55E36F2FFEC7}"/>
              </a:ext>
            </a:extLst>
          </p:cNvPr>
          <p:cNvSpPr/>
          <p:nvPr/>
        </p:nvSpPr>
        <p:spPr>
          <a:xfrm>
            <a:off x="1113182" y="2782669"/>
            <a:ext cx="976685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you have been thinking and feeling as you watched the furnace being heated?</a:t>
            </a:r>
          </a:p>
        </p:txBody>
      </p:sp>
    </p:spTree>
    <p:extLst>
      <p:ext uri="{BB962C8B-B14F-4D97-AF65-F5344CB8AC3E}">
        <p14:creationId xmlns:p14="http://schemas.microsoft.com/office/powerpoint/2010/main" val="36261779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DA7410C-6FD7-4909-BA39-058C15D8268C}"/>
              </a:ext>
            </a:extLst>
          </p:cNvPr>
          <p:cNvSpPr/>
          <p:nvPr/>
        </p:nvSpPr>
        <p:spPr>
          <a:xfrm>
            <a:off x="781876" y="700169"/>
            <a:ext cx="2118976" cy="12081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A4F58303-0D65-4468-BA7D-3FFD0AF0216B}"/>
              </a:ext>
            </a:extLst>
          </p:cNvPr>
          <p:cNvSpPr/>
          <p:nvPr/>
        </p:nvSpPr>
        <p:spPr>
          <a:xfrm>
            <a:off x="781877" y="1110643"/>
            <a:ext cx="10296939" cy="43164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146</a:t>
            </a:r>
          </a:p>
        </p:txBody>
      </p:sp>
      <p:sp>
        <p:nvSpPr>
          <p:cNvPr id="2" name="Rectángulo 1">
            <a:extLst>
              <a:ext uri="{FF2B5EF4-FFF2-40B4-BE49-F238E27FC236}">
                <a16:creationId xmlns:a16="http://schemas.microsoft.com/office/drawing/2014/main" id="{A628DBDD-8856-4385-898E-5ACC86285A11}"/>
              </a:ext>
            </a:extLst>
          </p:cNvPr>
          <p:cNvSpPr/>
          <p:nvPr/>
        </p:nvSpPr>
        <p:spPr>
          <a:xfrm>
            <a:off x="1113183" y="779683"/>
            <a:ext cx="178766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Daniel 3:21–27</a:t>
            </a:r>
          </a:p>
        </p:txBody>
      </p:sp>
      <p:sp>
        <p:nvSpPr>
          <p:cNvPr id="4" name="Rectángulo 3">
            <a:extLst>
              <a:ext uri="{FF2B5EF4-FFF2-40B4-BE49-F238E27FC236}">
                <a16:creationId xmlns:a16="http://schemas.microsoft.com/office/drawing/2014/main" id="{6A7B3508-CAF0-4C23-9841-383480CDEA7F}"/>
              </a:ext>
            </a:extLst>
          </p:cNvPr>
          <p:cNvSpPr/>
          <p:nvPr/>
        </p:nvSpPr>
        <p:spPr>
          <a:xfrm>
            <a:off x="1113183" y="1110644"/>
            <a:ext cx="9607826" cy="427809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Then these men were bound in their coats, their hosen, and their hats, and their other garments, and were cast into the midst of the burning fiery furnace.</a:t>
            </a:r>
          </a:p>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Therefore because the king’s commandment was urgent, and the furnace exceeding hot, the flame of the fire slew those men that took up Shadrach, Meshach, and Abed-</a:t>
            </a:r>
            <a:r>
              <a:rPr lang="en-US" sz="1600" dirty="0" err="1">
                <a:solidFill>
                  <a:schemeClr val="bg1"/>
                </a:solidFill>
                <a:latin typeface="Arial" panose="020B0604020202020204" pitchFamily="34" charset="0"/>
                <a:cs typeface="Arial" panose="020B0604020202020204" pitchFamily="34" charset="0"/>
              </a:rPr>
              <a:t>nego</a:t>
            </a:r>
            <a:r>
              <a:rPr lang="en-US" sz="1600" dirty="0">
                <a:solidFill>
                  <a:schemeClr val="bg1"/>
                </a:solidFill>
                <a:latin typeface="Arial" panose="020B0604020202020204" pitchFamily="34" charset="0"/>
                <a:cs typeface="Arial" panose="020B0604020202020204" pitchFamily="34" charset="0"/>
              </a:rPr>
              <a:t>.</a:t>
            </a:r>
          </a:p>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And these three men, Shadrach, Meshach, and Abed-</a:t>
            </a:r>
            <a:r>
              <a:rPr lang="en-US" sz="1600" dirty="0" err="1">
                <a:solidFill>
                  <a:schemeClr val="bg1"/>
                </a:solidFill>
                <a:latin typeface="Arial" panose="020B0604020202020204" pitchFamily="34" charset="0"/>
                <a:cs typeface="Arial" panose="020B0604020202020204" pitchFamily="34" charset="0"/>
              </a:rPr>
              <a:t>nego</a:t>
            </a:r>
            <a:r>
              <a:rPr lang="en-US" sz="1600" dirty="0">
                <a:solidFill>
                  <a:schemeClr val="bg1"/>
                </a:solidFill>
                <a:latin typeface="Arial" panose="020B0604020202020204" pitchFamily="34" charset="0"/>
                <a:cs typeface="Arial" panose="020B0604020202020204" pitchFamily="34" charset="0"/>
              </a:rPr>
              <a:t>, fell down bound into the midst of the burning fiery furnace.</a:t>
            </a:r>
          </a:p>
          <a:p>
            <a:pPr algn="just" fontAlgn="base"/>
            <a:r>
              <a:rPr lang="en-US" sz="1600" b="1" dirty="0">
                <a:solidFill>
                  <a:schemeClr val="bg1"/>
                </a:solidFill>
                <a:latin typeface="Arial" panose="020B0604020202020204" pitchFamily="34" charset="0"/>
                <a:cs typeface="Arial" panose="020B0604020202020204" pitchFamily="34" charset="0"/>
              </a:rPr>
              <a:t>24 </a:t>
            </a:r>
            <a:r>
              <a:rPr lang="en-US" sz="1600" dirty="0">
                <a:solidFill>
                  <a:schemeClr val="bg1"/>
                </a:solidFill>
                <a:latin typeface="Arial" panose="020B0604020202020204" pitchFamily="34" charset="0"/>
                <a:cs typeface="Arial" panose="020B0604020202020204" pitchFamily="34" charset="0"/>
              </a:rPr>
              <a:t>Then Nebuchadnezzar the king was astonied, and rose up in haste, and spake, and said unto his counsellors, Did not we cast three men bound into the midst of the fire? They answered and said unto the king, True, O king.</a:t>
            </a:r>
          </a:p>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He answered and said, Lo, I see four men loose, walking in the midst of the fire, and they have no hurt; and the form of the fourth is like the Son of God.</a:t>
            </a:r>
          </a:p>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 Then Nebuchadnezzar came near to the mouth of the burning fiery furnace, and spake, and said, Shadrach, Meshach, and Abed-</a:t>
            </a:r>
            <a:r>
              <a:rPr lang="en-US" sz="1600" dirty="0" err="1">
                <a:solidFill>
                  <a:schemeClr val="bg1"/>
                </a:solidFill>
                <a:latin typeface="Arial" panose="020B0604020202020204" pitchFamily="34" charset="0"/>
                <a:cs typeface="Arial" panose="020B0604020202020204" pitchFamily="34" charset="0"/>
              </a:rPr>
              <a:t>nego</a:t>
            </a:r>
            <a:r>
              <a:rPr lang="en-US" sz="1600" dirty="0">
                <a:solidFill>
                  <a:schemeClr val="bg1"/>
                </a:solidFill>
                <a:latin typeface="Arial" panose="020B0604020202020204" pitchFamily="34" charset="0"/>
                <a:cs typeface="Arial" panose="020B0604020202020204" pitchFamily="34" charset="0"/>
              </a:rPr>
              <a:t>, ye servants of the most high God, come forth, and come hither. Then Shadrach, Meshach, and Abed-</a:t>
            </a:r>
            <a:r>
              <a:rPr lang="en-US" sz="1600" dirty="0" err="1">
                <a:solidFill>
                  <a:schemeClr val="bg1"/>
                </a:solidFill>
                <a:latin typeface="Arial" panose="020B0604020202020204" pitchFamily="34" charset="0"/>
                <a:cs typeface="Arial" panose="020B0604020202020204" pitchFamily="34" charset="0"/>
              </a:rPr>
              <a:t>nego</a:t>
            </a:r>
            <a:r>
              <a:rPr lang="en-US" sz="1600" dirty="0">
                <a:solidFill>
                  <a:schemeClr val="bg1"/>
                </a:solidFill>
                <a:latin typeface="Arial" panose="020B0604020202020204" pitchFamily="34" charset="0"/>
                <a:cs typeface="Arial" panose="020B0604020202020204" pitchFamily="34" charset="0"/>
              </a:rPr>
              <a:t>, came forth of the midst of the fire.</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And the princes, governors, and captains, and the king’s counsellors, being gathered together, saw these men, upon whose bodies the fire had no power, nor was an hair of their head singed, neither were their coats changed, nor the smell of fire had passed on them.</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D7736DB-55AD-4C58-B884-4DDDE13467FB}"/>
              </a:ext>
            </a:extLst>
          </p:cNvPr>
          <p:cNvSpPr/>
          <p:nvPr/>
        </p:nvSpPr>
        <p:spPr>
          <a:xfrm>
            <a:off x="1113183" y="5573402"/>
            <a:ext cx="8030817" cy="369332"/>
          </a:xfrm>
          <a:prstGeom prst="rect">
            <a:avLst/>
          </a:prstGeom>
        </p:spPr>
        <p:txBody>
          <a:bodyPr wrap="square">
            <a:spAutoFit/>
          </a:bodyPr>
          <a:lstStyle/>
          <a:p>
            <a:pPr algn="just"/>
            <a:r>
              <a:rPr lang="en-US" b="1" dirty="0">
                <a:solidFill>
                  <a:srgbClr val="212225"/>
                </a:solidFill>
                <a:latin typeface="Arial" panose="020B0604020202020204" pitchFamily="34" charset="0"/>
                <a:cs typeface="Arial" panose="020B0604020202020204" pitchFamily="34" charset="0"/>
              </a:rPr>
              <a:t>What did Nebuchadnezzar see when he looked into the furnace?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367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419</Words>
  <Application>Microsoft Office PowerPoint</Application>
  <PresentationFormat>Panorámica</PresentationFormat>
  <Paragraphs>87</Paragraphs>
  <Slides>16</Slides>
  <Notes>0</Notes>
  <HiddenSlides>0</HiddenSlides>
  <MMClips>1</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16</vt:i4>
      </vt:variant>
    </vt:vector>
  </HeadingPairs>
  <TitlesOfParts>
    <vt:vector size="29" baseType="lpstr">
      <vt:lpstr>Yu Gothic UI</vt:lpstr>
      <vt:lpstr>Yu Gothic UI Semilight</vt:lpstr>
      <vt:lpstr>Arial</vt:lpstr>
      <vt:lpstr>Calibri</vt:lpstr>
      <vt:lpstr>Century Gothic</vt:lpstr>
      <vt:lpstr>Gabriola</vt:lpstr>
      <vt:lpstr>Rockwell</vt:lpstr>
      <vt:lpstr>Times New Roman</vt:lpstr>
      <vt:lpstr>Wingdings 3</vt:lpstr>
      <vt:lpstr>ZoramldsLat-Bold</vt:lpstr>
      <vt:lpstr>ZoramldsLat-Light</vt:lpstr>
      <vt:lpstr>ZoramldsLat-LightItalic</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5226</cp:revision>
  <dcterms:created xsi:type="dcterms:W3CDTF">2018-08-29T04:26:39Z</dcterms:created>
  <dcterms:modified xsi:type="dcterms:W3CDTF">2019-06-18T04:08:30Z</dcterms:modified>
</cp:coreProperties>
</file>