
<file path=[Content_Types].xml><?xml version="1.0" encoding="utf-8"?>
<Types xmlns="http://schemas.openxmlformats.org/package/2006/content-types">
  <Default Extension="bmp" ContentType="image/bmp"/>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952" r:id="rId1"/>
  </p:sldMasterIdLst>
  <p:notesMasterIdLst>
    <p:notesMasterId r:id="rId15"/>
  </p:notesMasterIdLst>
  <p:sldIdLst>
    <p:sldId id="296" r:id="rId2"/>
    <p:sldId id="410" r:id="rId3"/>
    <p:sldId id="411" r:id="rId4"/>
    <p:sldId id="412" r:id="rId5"/>
    <p:sldId id="413" r:id="rId6"/>
    <p:sldId id="414" r:id="rId7"/>
    <p:sldId id="415" r:id="rId8"/>
    <p:sldId id="416" r:id="rId9"/>
    <p:sldId id="417" r:id="rId10"/>
    <p:sldId id="418" r:id="rId11"/>
    <p:sldId id="419" r:id="rId12"/>
    <p:sldId id="420" r:id="rId13"/>
    <p:sldId id="421"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nald Esquerra" initials="RE" lastIdx="2" clrIdx="0">
    <p:extLst>
      <p:ext uri="{19B8F6BF-5375-455C-9EA6-DF929625EA0E}">
        <p15:presenceInfo xmlns:p15="http://schemas.microsoft.com/office/powerpoint/2012/main" userId="cdeda1aeaf90b9f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B9DF63"/>
    <a:srgbClr val="E97159"/>
    <a:srgbClr val="D6E513"/>
    <a:srgbClr val="6372DF"/>
    <a:srgbClr val="4D6F0F"/>
    <a:srgbClr val="FF6600"/>
    <a:srgbClr val="59C7E9"/>
    <a:srgbClr val="FFD757"/>
    <a:srgbClr val="D88028"/>
    <a:srgbClr val="6F7C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notesViewPr>
    <p:cSldViewPr snapToGrid="0">
      <p:cViewPr varScale="1">
        <p:scale>
          <a:sx n="55" d="100"/>
          <a:sy n="55" d="100"/>
        </p:scale>
        <p:origin x="2880"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18E6F4-4A24-4637-903E-B0B1742766B0}" type="datetimeFigureOut">
              <a:rPr lang="en-US" smtClean="0"/>
              <a:t>6/14/2019</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2F80BE-C61D-4FF6-A9D6-85F634C9F475}" type="slidenum">
              <a:rPr lang="en-US" smtClean="0"/>
              <a:t>‹Nº›</a:t>
            </a:fld>
            <a:endParaRPr lang="en-US" dirty="0"/>
          </a:p>
        </p:txBody>
      </p:sp>
    </p:spTree>
    <p:extLst>
      <p:ext uri="{BB962C8B-B14F-4D97-AF65-F5344CB8AC3E}">
        <p14:creationId xmlns:p14="http://schemas.microsoft.com/office/powerpoint/2010/main" val="37851771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6/14/2019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13068962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75640873-EF0B-4AC7-AF11-57FEBA4985EA}" type="datetimeFigureOut">
              <a:rPr lang="en-US" smtClean="0"/>
              <a:t>6/14/2019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8534520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s-ES"/>
              <a:t>Haga clic para modificar el estilo de título del patrón</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5640873-EF0B-4AC7-AF11-57FEBA4985EA}" type="datetimeFigureOut">
              <a:rPr lang="en-US" smtClean="0"/>
              <a:t>6/14/2019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35573465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s-ES"/>
              <a:t>Haga clic para modificar el estilo de título del patrón</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s-ES"/>
              <a:t>Haga clic para modificar los estilos de texto del patrón</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5640873-EF0B-4AC7-AF11-57FEBA4985EA}" type="datetimeFigureOut">
              <a:rPr lang="en-US" smtClean="0"/>
              <a:t>6/14/2019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361970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5640873-EF0B-4AC7-AF11-57FEBA4985EA}" type="datetimeFigureOut">
              <a:rPr lang="en-US" smtClean="0"/>
              <a:t>6/14/2019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9517337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Columna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75640873-EF0B-4AC7-AF11-57FEBA4985EA}" type="datetimeFigureOut">
              <a:rPr lang="en-US" smtClean="0"/>
              <a:t>6/14/2019</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5657491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Columna de imagen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75640873-EF0B-4AC7-AF11-57FEBA4985EA}" type="datetimeFigureOut">
              <a:rPr lang="en-US" smtClean="0"/>
              <a:t>6/14/2019</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2670871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nchorCtr="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6/14/2019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2264895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6/14/2019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41476893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3"/>
          <p:cNvSpPr>
            <a:spLocks noGrp="1"/>
          </p:cNvSpPr>
          <p:nvPr>
            <p:ph type="dt" sz="half" idx="10"/>
          </p:nvPr>
        </p:nvSpPr>
        <p:spPr/>
        <p:txBody>
          <a:bodyPr/>
          <a:lstStyle/>
          <a:p>
            <a:fld id="{75640873-EF0B-4AC7-AF11-57FEBA4985EA}" type="datetimeFigureOut">
              <a:rPr lang="en-US" smtClean="0"/>
              <a:t>6/14/2019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7250195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5640873-EF0B-4AC7-AF11-57FEBA4985EA}" type="datetimeFigureOut">
              <a:rPr lang="en-US" smtClean="0"/>
              <a:t>6/14/2019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21742191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75640873-EF0B-4AC7-AF11-57FEBA4985EA}" type="datetimeFigureOut">
              <a:rPr lang="en-US" smtClean="0"/>
              <a:t>6/14/2019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98543425"/>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75640873-EF0B-4AC7-AF11-57FEBA4985EA}" type="datetimeFigureOut">
              <a:rPr lang="en-US" smtClean="0"/>
              <a:t>6/14/2019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1609540612"/>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7" name="Date Placeholder 2"/>
          <p:cNvSpPr>
            <a:spLocks noGrp="1"/>
          </p:cNvSpPr>
          <p:nvPr>
            <p:ph type="dt" sz="half" idx="10"/>
          </p:nvPr>
        </p:nvSpPr>
        <p:spPr/>
        <p:txBody>
          <a:bodyPr/>
          <a:lstStyle/>
          <a:p>
            <a:fld id="{75640873-EF0B-4AC7-AF11-57FEBA4985EA}" type="datetimeFigureOut">
              <a:rPr lang="en-US" smtClean="0"/>
              <a:t>6/14/2019</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33860600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75640873-EF0B-4AC7-AF11-57FEBA4985EA}" type="datetimeFigureOut">
              <a:rPr lang="en-US" smtClean="0"/>
              <a:t>6/14/2019</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21240128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7" name="Date Placeholder 4"/>
          <p:cNvSpPr>
            <a:spLocks noGrp="1"/>
          </p:cNvSpPr>
          <p:nvPr>
            <p:ph type="dt" sz="half" idx="10"/>
          </p:nvPr>
        </p:nvSpPr>
        <p:spPr/>
        <p:txBody>
          <a:bodyPr/>
          <a:lstStyle/>
          <a:p>
            <a:fld id="{75640873-EF0B-4AC7-AF11-57FEBA4985EA}" type="datetimeFigureOut">
              <a:rPr lang="en-US" smtClean="0"/>
              <a:t>6/14/2019</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1066782423"/>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75640873-EF0B-4AC7-AF11-57FEBA4985EA}" type="datetimeFigureOut">
              <a:rPr lang="en-US" smtClean="0"/>
              <a:t>6/14/2019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20698189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isabelnunez-zbelnu.blogspot.com/2009/07/en-el-foso-de-los-leones.html"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6.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5.png"/><Relationship Id="rId10" Type="http://schemas.openxmlformats.org/officeDocument/2006/relationships/slideLayout" Target="../slideLayouts/slideLayout10.xml"/><Relationship Id="rId19" Type="http://schemas.openxmlformats.org/officeDocument/2006/relationships/image" Target="../media/image2.bmp"/><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alphaModFix amt="26000"/>
            <a:lum/>
            <a:extLst>
              <a:ext uri="{837473B0-CC2E-450A-ABE3-18F120FF3D39}">
                <a1611:picAttrSrcUrl xmlns:a1611="http://schemas.microsoft.com/office/drawing/2016/11/main" r:id="rId20"/>
              </a:ext>
            </a:extLst>
          </a:blip>
          <a:srcRect/>
          <a:stretch>
            <a:fillRect t="-7000" b="-7000"/>
          </a:stretch>
        </a:blip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1">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2">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3">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4">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75640873-EF0B-4AC7-AF11-57FEBA4985EA}" type="datetimeFigureOut">
              <a:rPr lang="en-US" smtClean="0"/>
              <a:t>6/14/2019</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2B93B05A-D8BA-4E04-8927-7D3B765C5B2D}" type="slidenum">
              <a:rPr lang="en-US" smtClean="0"/>
              <a:t>‹Nº›</a:t>
            </a:fld>
            <a:endParaRPr lang="en-US" dirty="0"/>
          </a:p>
        </p:txBody>
      </p:sp>
    </p:spTree>
    <p:extLst>
      <p:ext uri="{BB962C8B-B14F-4D97-AF65-F5344CB8AC3E}">
        <p14:creationId xmlns:p14="http://schemas.microsoft.com/office/powerpoint/2010/main" val="3853667118"/>
      </p:ext>
    </p:extLst>
  </p:cSld>
  <p:clrMap bg1="dk1" tx1="lt1" bg2="dk2" tx2="lt2" accent1="accent1" accent2="accent2" accent3="accent3" accent4="accent4" accent5="accent5" accent6="accent6" hlink="hlink" folHlink="folHlink"/>
  <p:sldLayoutIdLst>
    <p:sldLayoutId id="2147485953" r:id="rId1"/>
    <p:sldLayoutId id="2147485954" r:id="rId2"/>
    <p:sldLayoutId id="2147485955" r:id="rId3"/>
    <p:sldLayoutId id="2147485956" r:id="rId4"/>
    <p:sldLayoutId id="2147485957" r:id="rId5"/>
    <p:sldLayoutId id="2147485958" r:id="rId6"/>
    <p:sldLayoutId id="2147485959" r:id="rId7"/>
    <p:sldLayoutId id="2147485960" r:id="rId8"/>
    <p:sldLayoutId id="2147485961" r:id="rId9"/>
    <p:sldLayoutId id="2147485962" r:id="rId10"/>
    <p:sldLayoutId id="2147485963" r:id="rId11"/>
    <p:sldLayoutId id="2147485964" r:id="rId12"/>
    <p:sldLayoutId id="2147485965" r:id="rId13"/>
    <p:sldLayoutId id="2147485966" r:id="rId14"/>
    <p:sldLayoutId id="2147485967" r:id="rId15"/>
    <p:sldLayoutId id="2147485968" r:id="rId16"/>
    <p:sldLayoutId id="2147485969"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1.xml"/><Relationship Id="rId1" Type="http://schemas.openxmlformats.org/officeDocument/2006/relationships/video" Target="https://www.youtube.com/embed/au9KiwEpyrw?feature=oembed"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Imagen relacionada">
            <a:extLst>
              <a:ext uri="{FF2B5EF4-FFF2-40B4-BE49-F238E27FC236}">
                <a16:creationId xmlns:a16="http://schemas.microsoft.com/office/drawing/2014/main" id="{95994769-E07E-4BCC-9093-02228E6DA4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26828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6CD9B082-3804-4B27-8DBC-DC12E98C296E}"/>
              </a:ext>
            </a:extLst>
          </p:cNvPr>
          <p:cNvSpPr/>
          <p:nvPr/>
        </p:nvSpPr>
        <p:spPr>
          <a:xfrm>
            <a:off x="0" y="5082725"/>
            <a:ext cx="6268281" cy="1050789"/>
          </a:xfrm>
          <a:prstGeom prst="rect">
            <a:avLst/>
          </a:prstGeom>
          <a:solidFill>
            <a:srgbClr val="FFD75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0453D80-1807-47DD-9F91-3E3FDD322FB6}"/>
              </a:ext>
            </a:extLst>
          </p:cNvPr>
          <p:cNvSpPr txBox="1"/>
          <p:nvPr/>
        </p:nvSpPr>
        <p:spPr>
          <a:xfrm>
            <a:off x="2073967" y="5377286"/>
            <a:ext cx="2423082" cy="461665"/>
          </a:xfrm>
          <a:prstGeom prst="rect">
            <a:avLst/>
          </a:prstGeom>
          <a:noFill/>
        </p:spPr>
        <p:txBody>
          <a:bodyPr wrap="square" rtlCol="0">
            <a:spAutoFit/>
          </a:bodyPr>
          <a:lstStyle/>
          <a:p>
            <a:r>
              <a:rPr lang="en-US" sz="2400" b="1" dirty="0">
                <a:solidFill>
                  <a:schemeClr val="bg2">
                    <a:lumMod val="10000"/>
                  </a:schemeClr>
                </a:solidFill>
                <a:latin typeface="Rockwell" panose="02060603020205020403" pitchFamily="18" charset="0"/>
              </a:rPr>
              <a:t>Old Testament</a:t>
            </a:r>
          </a:p>
        </p:txBody>
      </p:sp>
      <p:sp>
        <p:nvSpPr>
          <p:cNvPr id="6" name="TextBox 9">
            <a:extLst>
              <a:ext uri="{FF2B5EF4-FFF2-40B4-BE49-F238E27FC236}">
                <a16:creationId xmlns:a16="http://schemas.microsoft.com/office/drawing/2014/main" id="{292074B7-9427-4CD1-8CA4-1A5617BC6207}"/>
              </a:ext>
            </a:extLst>
          </p:cNvPr>
          <p:cNvSpPr txBox="1"/>
          <p:nvPr/>
        </p:nvSpPr>
        <p:spPr>
          <a:xfrm>
            <a:off x="7043530" y="3013500"/>
            <a:ext cx="3935897" cy="923330"/>
          </a:xfrm>
          <a:prstGeom prst="rect">
            <a:avLst/>
          </a:prstGeom>
          <a:noFill/>
        </p:spPr>
        <p:txBody>
          <a:bodyPr wrap="square" rtlCol="0">
            <a:spAutoFit/>
          </a:bodyPr>
          <a:lstStyle/>
          <a:p>
            <a:pPr algn="ctr"/>
            <a:r>
              <a:rPr lang="en-US" sz="5400" b="1" dirty="0">
                <a:solidFill>
                  <a:schemeClr val="accent5">
                    <a:lumMod val="75000"/>
                  </a:schemeClr>
                </a:solidFill>
                <a:effectLst>
                  <a:outerShdw blurRad="38100" dist="38100" dir="2700000" algn="tl">
                    <a:srgbClr val="000000">
                      <a:alpha val="43137"/>
                    </a:srgbClr>
                  </a:outerShdw>
                </a:effectLst>
                <a:latin typeface="Gabriola" panose="04040605051002020D02" pitchFamily="82" charset="0"/>
                <a:ea typeface="Cambria" panose="02040503050406030204" pitchFamily="18" charset="0"/>
                <a:cs typeface="Calibri" panose="020F0502020204030204" pitchFamily="34" charset="0"/>
              </a:rPr>
              <a:t>SEMINARY</a:t>
            </a:r>
          </a:p>
        </p:txBody>
      </p:sp>
    </p:spTree>
    <p:extLst>
      <p:ext uri="{BB962C8B-B14F-4D97-AF65-F5344CB8AC3E}">
        <p14:creationId xmlns:p14="http://schemas.microsoft.com/office/powerpoint/2010/main" val="1366171026"/>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a:extLst>
              <a:ext uri="{FF2B5EF4-FFF2-40B4-BE49-F238E27FC236}">
                <a16:creationId xmlns:a16="http://schemas.microsoft.com/office/drawing/2014/main" id="{303F6FFE-2CDB-4532-B24F-27FD5FACE2D3}"/>
              </a:ext>
            </a:extLst>
          </p:cNvPr>
          <p:cNvSpPr/>
          <p:nvPr/>
        </p:nvSpPr>
        <p:spPr>
          <a:xfrm>
            <a:off x="954156" y="964095"/>
            <a:ext cx="1959520" cy="810832"/>
          </a:xfrm>
          <a:prstGeom prst="rect">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ángulo: esquinas redondeadas 7">
            <a:extLst>
              <a:ext uri="{FF2B5EF4-FFF2-40B4-BE49-F238E27FC236}">
                <a16:creationId xmlns:a16="http://schemas.microsoft.com/office/drawing/2014/main" id="{90A86309-B7ED-482E-B149-1667F43265B0}"/>
              </a:ext>
            </a:extLst>
          </p:cNvPr>
          <p:cNvSpPr/>
          <p:nvPr/>
        </p:nvSpPr>
        <p:spPr>
          <a:xfrm>
            <a:off x="954156" y="1401417"/>
            <a:ext cx="9886122" cy="2521511"/>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683025"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accent2">
                    <a:lumMod val="75000"/>
                  </a:schemeClr>
                </a:solidFill>
                <a:effectLst>
                  <a:outerShdw blurRad="38100" dist="38100" dir="2700000" algn="tl">
                    <a:srgbClr val="000000">
                      <a:alpha val="43137"/>
                    </a:srgbClr>
                  </a:outerShdw>
                </a:effectLst>
                <a:latin typeface="Calibri" panose="020F0502020204030204" pitchFamily="34" charset="0"/>
                <a:ea typeface="Ebrima" panose="02000000000000000000" pitchFamily="2" charset="0"/>
                <a:cs typeface="Calibri" panose="020F0502020204030204" pitchFamily="34" charset="0"/>
              </a:rPr>
              <a:t>LESSON 145</a:t>
            </a:r>
          </a:p>
        </p:txBody>
      </p:sp>
      <p:sp>
        <p:nvSpPr>
          <p:cNvPr id="2" name="Rectángulo 1">
            <a:extLst>
              <a:ext uri="{FF2B5EF4-FFF2-40B4-BE49-F238E27FC236}">
                <a16:creationId xmlns:a16="http://schemas.microsoft.com/office/drawing/2014/main" id="{3519393A-28B7-4237-A800-5BAE6261C0E0}"/>
              </a:ext>
            </a:extLst>
          </p:cNvPr>
          <p:cNvSpPr/>
          <p:nvPr/>
        </p:nvSpPr>
        <p:spPr>
          <a:xfrm>
            <a:off x="1113183" y="968273"/>
            <a:ext cx="1800493"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Daniel 2:37-40 </a:t>
            </a:r>
          </a:p>
        </p:txBody>
      </p:sp>
      <p:sp>
        <p:nvSpPr>
          <p:cNvPr id="4" name="Rectángulo 3">
            <a:extLst>
              <a:ext uri="{FF2B5EF4-FFF2-40B4-BE49-F238E27FC236}">
                <a16:creationId xmlns:a16="http://schemas.microsoft.com/office/drawing/2014/main" id="{ED157A3F-A5FF-44FC-A28D-0FC3DF014B05}"/>
              </a:ext>
            </a:extLst>
          </p:cNvPr>
          <p:cNvSpPr/>
          <p:nvPr/>
        </p:nvSpPr>
        <p:spPr>
          <a:xfrm>
            <a:off x="1113183" y="1337605"/>
            <a:ext cx="9568069" cy="2585323"/>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37 </a:t>
            </a:r>
            <a:r>
              <a:rPr lang="en-US" dirty="0">
                <a:solidFill>
                  <a:schemeClr val="bg1"/>
                </a:solidFill>
                <a:latin typeface="Arial" panose="020B0604020202020204" pitchFamily="34" charset="0"/>
                <a:cs typeface="Arial" panose="020B0604020202020204" pitchFamily="34" charset="0"/>
              </a:rPr>
              <a:t>Thou, O king, art a king of kings: for the God of heaven hath given thee a kingdom, power, and strength, and glory.</a:t>
            </a:r>
          </a:p>
          <a:p>
            <a:pPr algn="just" fontAlgn="base"/>
            <a:r>
              <a:rPr lang="en-US" b="1" dirty="0">
                <a:solidFill>
                  <a:schemeClr val="bg1"/>
                </a:solidFill>
                <a:latin typeface="Arial" panose="020B0604020202020204" pitchFamily="34" charset="0"/>
                <a:cs typeface="Arial" panose="020B0604020202020204" pitchFamily="34" charset="0"/>
              </a:rPr>
              <a:t>38 </a:t>
            </a:r>
            <a:r>
              <a:rPr lang="en-US" dirty="0">
                <a:solidFill>
                  <a:schemeClr val="bg1"/>
                </a:solidFill>
                <a:latin typeface="Arial" panose="020B0604020202020204" pitchFamily="34" charset="0"/>
                <a:cs typeface="Arial" panose="020B0604020202020204" pitchFamily="34" charset="0"/>
              </a:rPr>
              <a:t>And wheresoever the children of men dwell, the beasts of the field and the fowls of the heaven hath he given into thine hand, and hath made thee ruler over them all. Thou art this head of gold.</a:t>
            </a:r>
            <a:r>
              <a:rPr lang="en-US" b="1" dirty="0">
                <a:solidFill>
                  <a:schemeClr val="bg1"/>
                </a:solidFill>
                <a:latin typeface="Arial" panose="020B0604020202020204" pitchFamily="34" charset="0"/>
                <a:cs typeface="Arial" panose="020B0604020202020204" pitchFamily="34" charset="0"/>
              </a:rPr>
              <a:t> </a:t>
            </a:r>
          </a:p>
          <a:p>
            <a:pPr algn="just" fontAlgn="base"/>
            <a:r>
              <a:rPr lang="en-US" b="1" dirty="0">
                <a:solidFill>
                  <a:schemeClr val="bg1"/>
                </a:solidFill>
                <a:latin typeface="Arial" panose="020B0604020202020204" pitchFamily="34" charset="0"/>
                <a:cs typeface="Arial" panose="020B0604020202020204" pitchFamily="34" charset="0"/>
              </a:rPr>
              <a:t>39 </a:t>
            </a:r>
            <a:r>
              <a:rPr lang="en-US" dirty="0">
                <a:solidFill>
                  <a:schemeClr val="bg1"/>
                </a:solidFill>
                <a:latin typeface="Arial" panose="020B0604020202020204" pitchFamily="34" charset="0"/>
                <a:cs typeface="Arial" panose="020B0604020202020204" pitchFamily="34" charset="0"/>
              </a:rPr>
              <a:t>And after thee shall arise another kingdom inferior to thee, and another third kingdom of brass, which shall bear rule over all the earth.</a:t>
            </a:r>
          </a:p>
          <a:p>
            <a:pPr algn="just" fontAlgn="base"/>
            <a:r>
              <a:rPr lang="en-US" b="1" dirty="0">
                <a:solidFill>
                  <a:schemeClr val="bg1"/>
                </a:solidFill>
                <a:latin typeface="Arial" panose="020B0604020202020204" pitchFamily="34" charset="0"/>
                <a:cs typeface="Arial" panose="020B0604020202020204" pitchFamily="34" charset="0"/>
              </a:rPr>
              <a:t>40 </a:t>
            </a:r>
            <a:r>
              <a:rPr lang="en-US" dirty="0">
                <a:solidFill>
                  <a:schemeClr val="bg1"/>
                </a:solidFill>
                <a:latin typeface="Arial" panose="020B0604020202020204" pitchFamily="34" charset="0"/>
                <a:cs typeface="Arial" panose="020B0604020202020204" pitchFamily="34" charset="0"/>
              </a:rPr>
              <a:t>And the fourth kingdom shall be strong as iron: forasmuch as iron breaketh in pieces and subdueth all things: and as iron that breaketh all these, shall it break in pieces and bruise.</a:t>
            </a:r>
            <a:endParaRPr lang="en-US" b="0" i="0" dirty="0">
              <a:solidFill>
                <a:schemeClr val="bg1"/>
              </a:solidFill>
              <a:effectLst/>
              <a:latin typeface="Arial" panose="020B0604020202020204" pitchFamily="34" charset="0"/>
              <a:cs typeface="Arial" panose="020B0604020202020204" pitchFamily="34" charset="0"/>
            </a:endParaRPr>
          </a:p>
        </p:txBody>
      </p:sp>
      <p:sp>
        <p:nvSpPr>
          <p:cNvPr id="5" name="Rectángulo 4">
            <a:extLst>
              <a:ext uri="{FF2B5EF4-FFF2-40B4-BE49-F238E27FC236}">
                <a16:creationId xmlns:a16="http://schemas.microsoft.com/office/drawing/2014/main" id="{CB140A80-5CF6-4220-A76A-A91559D67674}"/>
              </a:ext>
            </a:extLst>
          </p:cNvPr>
          <p:cNvSpPr/>
          <p:nvPr/>
        </p:nvSpPr>
        <p:spPr>
          <a:xfrm>
            <a:off x="1113183" y="4051272"/>
            <a:ext cx="4903907" cy="369332"/>
          </a:xfrm>
          <a:prstGeom prst="rect">
            <a:avLst/>
          </a:prstGeom>
        </p:spPr>
        <p:txBody>
          <a:bodyPr wrap="none">
            <a:spAutoFit/>
          </a:bodyPr>
          <a:lstStyle/>
          <a:p>
            <a:r>
              <a:rPr lang="en-US" b="1">
                <a:solidFill>
                  <a:schemeClr val="bg1"/>
                </a:solidFill>
                <a:latin typeface="Arial" panose="020B0604020202020204" pitchFamily="34" charset="0"/>
                <a:cs typeface="Arial" panose="020B0604020202020204" pitchFamily="34" charset="0"/>
              </a:rPr>
              <a:t>Who did Daniel say the head represented? </a:t>
            </a:r>
            <a:endParaRPr lang="en-US" b="1" dirty="0">
              <a:solidFill>
                <a:schemeClr val="bg1"/>
              </a:solidFill>
              <a:latin typeface="Arial" panose="020B0604020202020204" pitchFamily="34" charset="0"/>
              <a:cs typeface="Arial" panose="020B0604020202020204" pitchFamily="34" charset="0"/>
            </a:endParaRPr>
          </a:p>
        </p:txBody>
      </p:sp>
      <p:sp>
        <p:nvSpPr>
          <p:cNvPr id="6" name="Rectángulo 5">
            <a:extLst>
              <a:ext uri="{FF2B5EF4-FFF2-40B4-BE49-F238E27FC236}">
                <a16:creationId xmlns:a16="http://schemas.microsoft.com/office/drawing/2014/main" id="{3EC5FAD1-4564-4E00-8946-CC6CF140C023}"/>
              </a:ext>
            </a:extLst>
          </p:cNvPr>
          <p:cNvSpPr/>
          <p:nvPr/>
        </p:nvSpPr>
        <p:spPr>
          <a:xfrm>
            <a:off x="5102087" y="4970499"/>
            <a:ext cx="5882764"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else did Daniel reveal about the king’s dream?</a:t>
            </a:r>
          </a:p>
        </p:txBody>
      </p:sp>
      <p:sp>
        <p:nvSpPr>
          <p:cNvPr id="7" name="Rectángulo 6">
            <a:extLst>
              <a:ext uri="{FF2B5EF4-FFF2-40B4-BE49-F238E27FC236}">
                <a16:creationId xmlns:a16="http://schemas.microsoft.com/office/drawing/2014/main" id="{4FEDA074-BEC9-4EEE-947D-BA1D61F1AEF0}"/>
              </a:ext>
            </a:extLst>
          </p:cNvPr>
          <p:cNvSpPr/>
          <p:nvPr/>
        </p:nvSpPr>
        <p:spPr>
          <a:xfrm>
            <a:off x="1113183" y="5889727"/>
            <a:ext cx="5198859"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did Daniel reveal about the legs of iron?</a:t>
            </a:r>
          </a:p>
        </p:txBody>
      </p:sp>
    </p:spTree>
    <p:extLst>
      <p:ext uri="{BB962C8B-B14F-4D97-AF65-F5344CB8AC3E}">
        <p14:creationId xmlns:p14="http://schemas.microsoft.com/office/powerpoint/2010/main" val="2850632890"/>
      </p:ext>
    </p:extLst>
  </p:cSld>
  <p:clrMapOvr>
    <a:masterClrMapping/>
  </p:clrMapOvr>
  <mc:AlternateContent xmlns:mc="http://schemas.openxmlformats.org/markup-compatibility/2006">
    <mc:Choice xmlns:p14="http://schemas.microsoft.com/office/powerpoint/2010/main" Requires="p14">
      <p:transition spd="slow" p14:dur="4400">
        <p14:honeycomb/>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1000" fill="hold"/>
                                        <p:tgtEl>
                                          <p:spTgt spid="6"/>
                                        </p:tgtEl>
                                        <p:attrNameLst>
                                          <p:attrName>ppt_w</p:attrName>
                                        </p:attrNameLst>
                                      </p:cBhvr>
                                      <p:tavLst>
                                        <p:tav tm="0">
                                          <p:val>
                                            <p:fltVal val="0"/>
                                          </p:val>
                                        </p:tav>
                                        <p:tav tm="100000">
                                          <p:val>
                                            <p:strVal val="#ppt_w"/>
                                          </p:val>
                                        </p:tav>
                                      </p:tavLst>
                                    </p:anim>
                                    <p:anim calcmode="lin" valueType="num">
                                      <p:cBhvr>
                                        <p:cTn id="13" dur="1000" fill="hold"/>
                                        <p:tgtEl>
                                          <p:spTgt spid="6"/>
                                        </p:tgtEl>
                                        <p:attrNameLst>
                                          <p:attrName>ppt_h</p:attrName>
                                        </p:attrNameLst>
                                      </p:cBhvr>
                                      <p:tavLst>
                                        <p:tav tm="0">
                                          <p:val>
                                            <p:fltVal val="0"/>
                                          </p:val>
                                        </p:tav>
                                        <p:tav tm="100000">
                                          <p:val>
                                            <p:strVal val="#ppt_h"/>
                                          </p:val>
                                        </p:tav>
                                      </p:tavLst>
                                    </p:anim>
                                    <p:anim calcmode="lin" valueType="num">
                                      <p:cBhvr>
                                        <p:cTn id="14" dur="1000" fill="hold"/>
                                        <p:tgtEl>
                                          <p:spTgt spid="6"/>
                                        </p:tgtEl>
                                        <p:attrNameLst>
                                          <p:attrName>style.rotation</p:attrName>
                                        </p:attrNameLst>
                                      </p:cBhvr>
                                      <p:tavLst>
                                        <p:tav tm="0">
                                          <p:val>
                                            <p:fltVal val="90"/>
                                          </p:val>
                                        </p:tav>
                                        <p:tav tm="100000">
                                          <p:val>
                                            <p:fltVal val="0"/>
                                          </p:val>
                                        </p:tav>
                                      </p:tavLst>
                                    </p:anim>
                                    <p:animEffect transition="in" filter="fade">
                                      <p:cBhvr>
                                        <p:cTn id="15" dur="10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8" presetClass="entr" presetSubtype="9"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strips(upLeft)">
                                      <p:cBhvr>
                                        <p:cTn id="2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ángulo 11">
            <a:extLst>
              <a:ext uri="{FF2B5EF4-FFF2-40B4-BE49-F238E27FC236}">
                <a16:creationId xmlns:a16="http://schemas.microsoft.com/office/drawing/2014/main" id="{034C98AA-6CB8-44C7-A585-2E3615F5BA4E}"/>
              </a:ext>
            </a:extLst>
          </p:cNvPr>
          <p:cNvSpPr/>
          <p:nvPr/>
        </p:nvSpPr>
        <p:spPr>
          <a:xfrm>
            <a:off x="1013788" y="932189"/>
            <a:ext cx="1800493" cy="810832"/>
          </a:xfrm>
          <a:prstGeom prst="rect">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ángulo: esquinas redondeadas 10">
            <a:extLst>
              <a:ext uri="{FF2B5EF4-FFF2-40B4-BE49-F238E27FC236}">
                <a16:creationId xmlns:a16="http://schemas.microsoft.com/office/drawing/2014/main" id="{51DFDF52-369F-4291-9784-422D125D7DBE}"/>
              </a:ext>
            </a:extLst>
          </p:cNvPr>
          <p:cNvSpPr/>
          <p:nvPr/>
        </p:nvSpPr>
        <p:spPr>
          <a:xfrm>
            <a:off x="1013790" y="1375911"/>
            <a:ext cx="9886122" cy="1993019"/>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683025"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accent2">
                    <a:lumMod val="75000"/>
                  </a:schemeClr>
                </a:solidFill>
                <a:effectLst>
                  <a:outerShdw blurRad="38100" dist="38100" dir="2700000" algn="tl">
                    <a:srgbClr val="000000">
                      <a:alpha val="43137"/>
                    </a:srgbClr>
                  </a:outerShdw>
                </a:effectLst>
                <a:latin typeface="Calibri" panose="020F0502020204030204" pitchFamily="34" charset="0"/>
                <a:ea typeface="Ebrima" panose="02000000000000000000" pitchFamily="2" charset="0"/>
                <a:cs typeface="Calibri" panose="020F0502020204030204" pitchFamily="34" charset="0"/>
              </a:rPr>
              <a:t>LESSON 145</a:t>
            </a:r>
          </a:p>
        </p:txBody>
      </p:sp>
      <p:sp>
        <p:nvSpPr>
          <p:cNvPr id="2" name="Rectángulo 1">
            <a:extLst>
              <a:ext uri="{FF2B5EF4-FFF2-40B4-BE49-F238E27FC236}">
                <a16:creationId xmlns:a16="http://schemas.microsoft.com/office/drawing/2014/main" id="{1E3AB605-5017-4EE2-8139-5FBE1FE792E5}"/>
              </a:ext>
            </a:extLst>
          </p:cNvPr>
          <p:cNvSpPr/>
          <p:nvPr/>
        </p:nvSpPr>
        <p:spPr>
          <a:xfrm>
            <a:off x="1113183" y="968273"/>
            <a:ext cx="1800493"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Daniel 2:44-45 </a:t>
            </a:r>
          </a:p>
        </p:txBody>
      </p:sp>
      <p:sp>
        <p:nvSpPr>
          <p:cNvPr id="4" name="Rectángulo 3">
            <a:extLst>
              <a:ext uri="{FF2B5EF4-FFF2-40B4-BE49-F238E27FC236}">
                <a16:creationId xmlns:a16="http://schemas.microsoft.com/office/drawing/2014/main" id="{C4AAA25A-7A6D-4F20-B6B5-2F74EECAD9EC}"/>
              </a:ext>
            </a:extLst>
          </p:cNvPr>
          <p:cNvSpPr/>
          <p:nvPr/>
        </p:nvSpPr>
        <p:spPr>
          <a:xfrm>
            <a:off x="1113182" y="1337605"/>
            <a:ext cx="9687339" cy="2031325"/>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44 </a:t>
            </a:r>
            <a:r>
              <a:rPr lang="en-US" dirty="0">
                <a:solidFill>
                  <a:schemeClr val="bg1"/>
                </a:solidFill>
                <a:latin typeface="Arial" panose="020B0604020202020204" pitchFamily="34" charset="0"/>
                <a:cs typeface="Arial" panose="020B0604020202020204" pitchFamily="34" charset="0"/>
              </a:rPr>
              <a:t>And in the days of these kings shall the God of heaven set up a kingdom, which shall never be destroyed: and the kingdom shall not be left to other people, but it shall break in pieces and consume all these kingdoms, and it shall stand for ever.</a:t>
            </a:r>
          </a:p>
          <a:p>
            <a:pPr algn="just" fontAlgn="base"/>
            <a:r>
              <a:rPr lang="en-US" b="1" dirty="0">
                <a:solidFill>
                  <a:schemeClr val="bg1"/>
                </a:solidFill>
                <a:latin typeface="Arial" panose="020B0604020202020204" pitchFamily="34" charset="0"/>
                <a:cs typeface="Arial" panose="020B0604020202020204" pitchFamily="34" charset="0"/>
              </a:rPr>
              <a:t>45 </a:t>
            </a:r>
            <a:r>
              <a:rPr lang="en-US" dirty="0">
                <a:solidFill>
                  <a:schemeClr val="bg1"/>
                </a:solidFill>
                <a:latin typeface="Arial" panose="020B0604020202020204" pitchFamily="34" charset="0"/>
                <a:cs typeface="Arial" panose="020B0604020202020204" pitchFamily="34" charset="0"/>
              </a:rPr>
              <a:t>Forasmuch as thou sawest that the stone was cut out of the mountain without hands, and that it brake in pieces the iron, the brass, the clay, the silver, and the gold; the great God hath made known to the king what shall come to pass hereafter: and the dream is certain, and the interpretation thereof sure.</a:t>
            </a:r>
            <a:endParaRPr lang="en-US" b="0" i="0" dirty="0">
              <a:solidFill>
                <a:schemeClr val="bg1"/>
              </a:solidFill>
              <a:effectLst/>
              <a:latin typeface="Arial" panose="020B0604020202020204" pitchFamily="34" charset="0"/>
              <a:cs typeface="Arial" panose="020B0604020202020204" pitchFamily="34" charset="0"/>
            </a:endParaRPr>
          </a:p>
        </p:txBody>
      </p:sp>
      <p:sp>
        <p:nvSpPr>
          <p:cNvPr id="5" name="Rectángulo 4">
            <a:extLst>
              <a:ext uri="{FF2B5EF4-FFF2-40B4-BE49-F238E27FC236}">
                <a16:creationId xmlns:a16="http://schemas.microsoft.com/office/drawing/2014/main" id="{D2406B90-BC04-435D-AED4-C3C23ACF432B}"/>
              </a:ext>
            </a:extLst>
          </p:cNvPr>
          <p:cNvSpPr/>
          <p:nvPr/>
        </p:nvSpPr>
        <p:spPr>
          <a:xfrm>
            <a:off x="1113181" y="3553596"/>
            <a:ext cx="9037983"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did Daniel prophesy that God would do during the time of many kingdoms?</a:t>
            </a:r>
          </a:p>
        </p:txBody>
      </p:sp>
      <p:sp>
        <p:nvSpPr>
          <p:cNvPr id="6" name="Rectángulo 5">
            <a:extLst>
              <a:ext uri="{FF2B5EF4-FFF2-40B4-BE49-F238E27FC236}">
                <a16:creationId xmlns:a16="http://schemas.microsoft.com/office/drawing/2014/main" id="{EE3C4EC1-F43B-4404-B049-A192E21A4697}"/>
              </a:ext>
            </a:extLst>
          </p:cNvPr>
          <p:cNvSpPr/>
          <p:nvPr/>
        </p:nvSpPr>
        <p:spPr>
          <a:xfrm>
            <a:off x="1113181" y="4079645"/>
            <a:ext cx="8282611"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does the stone cut out of the mountain without hands represent?</a:t>
            </a:r>
          </a:p>
        </p:txBody>
      </p:sp>
      <p:sp>
        <p:nvSpPr>
          <p:cNvPr id="7" name="Rectángulo 6">
            <a:extLst>
              <a:ext uri="{FF2B5EF4-FFF2-40B4-BE49-F238E27FC236}">
                <a16:creationId xmlns:a16="http://schemas.microsoft.com/office/drawing/2014/main" id="{4749ACB5-FCD1-4411-BE2A-3C694F9E7973}"/>
              </a:ext>
            </a:extLst>
          </p:cNvPr>
          <p:cNvSpPr/>
          <p:nvPr/>
        </p:nvSpPr>
        <p:spPr>
          <a:xfrm>
            <a:off x="1113180" y="4605694"/>
            <a:ext cx="9846367" cy="353943"/>
          </a:xfrm>
          <a:prstGeom prst="rect">
            <a:avLst/>
          </a:prstGeom>
        </p:spPr>
        <p:txBody>
          <a:bodyPr wrap="square">
            <a:spAutoFit/>
          </a:bodyPr>
          <a:lstStyle/>
          <a:p>
            <a:pPr algn="just"/>
            <a:r>
              <a:rPr lang="en-US" sz="1700" b="1" dirty="0">
                <a:solidFill>
                  <a:schemeClr val="bg1"/>
                </a:solidFill>
                <a:latin typeface="Arial" panose="020B0604020202020204" pitchFamily="34" charset="0"/>
                <a:cs typeface="Arial" panose="020B0604020202020204" pitchFamily="34" charset="0"/>
              </a:rPr>
              <a:t>What has the Lord “committed unto man” that enables the gospel to fill the whole earth?</a:t>
            </a:r>
          </a:p>
        </p:txBody>
      </p:sp>
      <p:sp>
        <p:nvSpPr>
          <p:cNvPr id="8" name="Rectángulo 7">
            <a:extLst>
              <a:ext uri="{FF2B5EF4-FFF2-40B4-BE49-F238E27FC236}">
                <a16:creationId xmlns:a16="http://schemas.microsoft.com/office/drawing/2014/main" id="{93013B1D-C138-4635-9DCB-2590A9CF7AF5}"/>
              </a:ext>
            </a:extLst>
          </p:cNvPr>
          <p:cNvSpPr/>
          <p:nvPr/>
        </p:nvSpPr>
        <p:spPr>
          <a:xfrm>
            <a:off x="3518108" y="968273"/>
            <a:ext cx="4732706" cy="369332"/>
          </a:xfrm>
          <a:prstGeom prst="rect">
            <a:avLst/>
          </a:prstGeom>
        </p:spPr>
        <p:txBody>
          <a:bodyPr wrap="none">
            <a:spAutoFit/>
          </a:bodyPr>
          <a:lstStyle/>
          <a:p>
            <a:r>
              <a:rPr lang="en-US" i="1" dirty="0">
                <a:solidFill>
                  <a:schemeClr val="accent3">
                    <a:lumMod val="75000"/>
                  </a:schemeClr>
                </a:solidFill>
                <a:latin typeface="Franklin Gothic Medium" panose="020B0603020102020204" pitchFamily="34" charset="0"/>
              </a:rPr>
              <a:t>The Church of Jesus Christ of Latter-day Saints</a:t>
            </a:r>
            <a:endParaRPr lang="en-US" dirty="0">
              <a:solidFill>
                <a:schemeClr val="accent3">
                  <a:lumMod val="75000"/>
                </a:schemeClr>
              </a:solidFill>
              <a:latin typeface="Franklin Gothic Medium" panose="020B0603020102020204" pitchFamily="34" charset="0"/>
            </a:endParaRPr>
          </a:p>
        </p:txBody>
      </p:sp>
      <p:sp>
        <p:nvSpPr>
          <p:cNvPr id="9" name="Rectángulo 8">
            <a:extLst>
              <a:ext uri="{FF2B5EF4-FFF2-40B4-BE49-F238E27FC236}">
                <a16:creationId xmlns:a16="http://schemas.microsoft.com/office/drawing/2014/main" id="{0DD7247A-FDBB-4874-9169-0E989EFE8DD1}"/>
              </a:ext>
            </a:extLst>
          </p:cNvPr>
          <p:cNvSpPr/>
          <p:nvPr/>
        </p:nvSpPr>
        <p:spPr>
          <a:xfrm>
            <a:off x="1113179" y="5116354"/>
            <a:ext cx="9316281"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might the phrase “cut out of the mountain without hands” mean in verse 45?</a:t>
            </a:r>
          </a:p>
        </p:txBody>
      </p:sp>
      <p:sp>
        <p:nvSpPr>
          <p:cNvPr id="10" name="Rectángulo 9">
            <a:extLst>
              <a:ext uri="{FF2B5EF4-FFF2-40B4-BE49-F238E27FC236}">
                <a16:creationId xmlns:a16="http://schemas.microsoft.com/office/drawing/2014/main" id="{DFD51E33-BF95-4807-B542-F534C2C5253D}"/>
              </a:ext>
            </a:extLst>
          </p:cNvPr>
          <p:cNvSpPr/>
          <p:nvPr/>
        </p:nvSpPr>
        <p:spPr>
          <a:xfrm>
            <a:off x="1113178" y="5627014"/>
            <a:ext cx="8627169"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do you think the phrase “it shall stand for ever” means in verse 44?</a:t>
            </a:r>
          </a:p>
        </p:txBody>
      </p:sp>
    </p:spTree>
    <p:extLst>
      <p:ext uri="{BB962C8B-B14F-4D97-AF65-F5344CB8AC3E}">
        <p14:creationId xmlns:p14="http://schemas.microsoft.com/office/powerpoint/2010/main" val="88752317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1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1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1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barn(inVertical)">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B18FFAB6-73A7-4130-8B58-0C70E4A9CE65}"/>
              </a:ext>
            </a:extLst>
          </p:cNvPr>
          <p:cNvSpPr/>
          <p:nvPr/>
        </p:nvSpPr>
        <p:spPr>
          <a:xfrm>
            <a:off x="980660" y="783606"/>
            <a:ext cx="1984311" cy="678673"/>
          </a:xfrm>
          <a:prstGeom prst="rect">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ángulo: esquinas redondeadas 5">
            <a:extLst>
              <a:ext uri="{FF2B5EF4-FFF2-40B4-BE49-F238E27FC236}">
                <a16:creationId xmlns:a16="http://schemas.microsoft.com/office/drawing/2014/main" id="{70EEC910-F89B-4BA5-B0BA-53BF488E0DE5}"/>
              </a:ext>
            </a:extLst>
          </p:cNvPr>
          <p:cNvSpPr/>
          <p:nvPr/>
        </p:nvSpPr>
        <p:spPr>
          <a:xfrm>
            <a:off x="980661" y="1152939"/>
            <a:ext cx="9886122" cy="2027583"/>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683025"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accent2">
                    <a:lumMod val="75000"/>
                  </a:schemeClr>
                </a:solidFill>
                <a:effectLst>
                  <a:outerShdw blurRad="38100" dist="38100" dir="2700000" algn="tl">
                    <a:srgbClr val="000000">
                      <a:alpha val="43137"/>
                    </a:srgbClr>
                  </a:outerShdw>
                </a:effectLst>
                <a:latin typeface="Calibri" panose="020F0502020204030204" pitchFamily="34" charset="0"/>
                <a:ea typeface="Ebrima" panose="02000000000000000000" pitchFamily="2" charset="0"/>
                <a:cs typeface="Calibri" panose="020F0502020204030204" pitchFamily="34" charset="0"/>
              </a:rPr>
              <a:t>LESSON 145</a:t>
            </a:r>
          </a:p>
        </p:txBody>
      </p:sp>
      <p:sp>
        <p:nvSpPr>
          <p:cNvPr id="2" name="Rectángulo 1">
            <a:extLst>
              <a:ext uri="{FF2B5EF4-FFF2-40B4-BE49-F238E27FC236}">
                <a16:creationId xmlns:a16="http://schemas.microsoft.com/office/drawing/2014/main" id="{DDD68AE7-CCB2-4A87-A028-75D62D34BD4C}"/>
              </a:ext>
            </a:extLst>
          </p:cNvPr>
          <p:cNvSpPr/>
          <p:nvPr/>
        </p:nvSpPr>
        <p:spPr>
          <a:xfrm>
            <a:off x="1113183" y="783607"/>
            <a:ext cx="1851789"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Daniel 2:46–49 </a:t>
            </a:r>
          </a:p>
        </p:txBody>
      </p:sp>
      <p:sp>
        <p:nvSpPr>
          <p:cNvPr id="4" name="Rectángulo 3">
            <a:extLst>
              <a:ext uri="{FF2B5EF4-FFF2-40B4-BE49-F238E27FC236}">
                <a16:creationId xmlns:a16="http://schemas.microsoft.com/office/drawing/2014/main" id="{8904F4E0-F1CA-4D4B-AFB0-17D92CCAEA22}"/>
              </a:ext>
            </a:extLst>
          </p:cNvPr>
          <p:cNvSpPr/>
          <p:nvPr/>
        </p:nvSpPr>
        <p:spPr>
          <a:xfrm>
            <a:off x="1113183" y="1152939"/>
            <a:ext cx="9753600" cy="2123658"/>
          </a:xfrm>
          <a:prstGeom prst="rect">
            <a:avLst/>
          </a:prstGeom>
        </p:spPr>
        <p:txBody>
          <a:bodyPr wrap="square">
            <a:spAutoFit/>
          </a:bodyPr>
          <a:lstStyle/>
          <a:p>
            <a:pPr algn="just" fontAlgn="base"/>
            <a:r>
              <a:rPr lang="en-US" sz="1600" b="1" dirty="0">
                <a:solidFill>
                  <a:schemeClr val="bg1"/>
                </a:solidFill>
                <a:latin typeface="Arial" panose="020B0604020202020204" pitchFamily="34" charset="0"/>
                <a:cs typeface="Arial" panose="020B0604020202020204" pitchFamily="34" charset="0"/>
              </a:rPr>
              <a:t>46 </a:t>
            </a:r>
            <a:r>
              <a:rPr lang="en-US" sz="1600" dirty="0">
                <a:solidFill>
                  <a:schemeClr val="bg1"/>
                </a:solidFill>
                <a:latin typeface="Arial" panose="020B0604020202020204" pitchFamily="34" charset="0"/>
                <a:cs typeface="Arial" panose="020B0604020202020204" pitchFamily="34" charset="0"/>
              </a:rPr>
              <a:t>¶ Then the king Nebuchadnezzar fell upon his face, and worshipped Daniel, and commanded that they should offer an oblation and sweet odours unto him.</a:t>
            </a:r>
          </a:p>
          <a:p>
            <a:pPr algn="just" fontAlgn="base"/>
            <a:r>
              <a:rPr lang="en-US" sz="1600" b="1" dirty="0">
                <a:solidFill>
                  <a:schemeClr val="bg1"/>
                </a:solidFill>
                <a:latin typeface="Arial" panose="020B0604020202020204" pitchFamily="34" charset="0"/>
                <a:cs typeface="Arial" panose="020B0604020202020204" pitchFamily="34" charset="0"/>
              </a:rPr>
              <a:t>47 </a:t>
            </a:r>
            <a:r>
              <a:rPr lang="en-US" sz="1600" dirty="0">
                <a:solidFill>
                  <a:schemeClr val="bg1"/>
                </a:solidFill>
                <a:latin typeface="Arial" panose="020B0604020202020204" pitchFamily="34" charset="0"/>
                <a:cs typeface="Arial" panose="020B0604020202020204" pitchFamily="34" charset="0"/>
              </a:rPr>
              <a:t>The king answered unto Daniel, and said, Of a truth it is, that your God is a God of gods, and a Lord of kings, and a revealer of secrets, seeing thou </a:t>
            </a:r>
            <a:r>
              <a:rPr lang="en-US" sz="1600" dirty="0" err="1">
                <a:solidFill>
                  <a:schemeClr val="bg1"/>
                </a:solidFill>
                <a:latin typeface="Arial" panose="020B0604020202020204" pitchFamily="34" charset="0"/>
                <a:cs typeface="Arial" panose="020B0604020202020204" pitchFamily="34" charset="0"/>
              </a:rPr>
              <a:t>couldest</a:t>
            </a:r>
            <a:r>
              <a:rPr lang="en-US" sz="1600" dirty="0">
                <a:solidFill>
                  <a:schemeClr val="bg1"/>
                </a:solidFill>
                <a:latin typeface="Arial" panose="020B0604020202020204" pitchFamily="34" charset="0"/>
                <a:cs typeface="Arial" panose="020B0604020202020204" pitchFamily="34" charset="0"/>
              </a:rPr>
              <a:t> reveal this secret.</a:t>
            </a:r>
          </a:p>
          <a:p>
            <a:pPr algn="just" fontAlgn="base"/>
            <a:r>
              <a:rPr lang="en-US" sz="1600" b="1" dirty="0">
                <a:solidFill>
                  <a:schemeClr val="bg1"/>
                </a:solidFill>
                <a:latin typeface="Arial" panose="020B0604020202020204" pitchFamily="34" charset="0"/>
                <a:cs typeface="Arial" panose="020B0604020202020204" pitchFamily="34" charset="0"/>
              </a:rPr>
              <a:t>48 </a:t>
            </a:r>
            <a:r>
              <a:rPr lang="en-US" sz="1600" dirty="0">
                <a:solidFill>
                  <a:schemeClr val="bg1"/>
                </a:solidFill>
                <a:latin typeface="Arial" panose="020B0604020202020204" pitchFamily="34" charset="0"/>
                <a:cs typeface="Arial" panose="020B0604020202020204" pitchFamily="34" charset="0"/>
              </a:rPr>
              <a:t>Then the king made Daniel a great man, and gave him many great gifts, and made him ruler over the whole province of Babylon, and chief of the governors over all the wise men of Babylon.</a:t>
            </a:r>
          </a:p>
          <a:p>
            <a:pPr algn="just" fontAlgn="base"/>
            <a:r>
              <a:rPr lang="en-US" sz="1600" b="1" dirty="0">
                <a:solidFill>
                  <a:schemeClr val="bg1"/>
                </a:solidFill>
                <a:latin typeface="Arial" panose="020B0604020202020204" pitchFamily="34" charset="0"/>
                <a:cs typeface="Arial" panose="020B0604020202020204" pitchFamily="34" charset="0"/>
              </a:rPr>
              <a:t>49 </a:t>
            </a:r>
            <a:r>
              <a:rPr lang="en-US" sz="1600" dirty="0">
                <a:solidFill>
                  <a:schemeClr val="bg1"/>
                </a:solidFill>
                <a:latin typeface="Arial" panose="020B0604020202020204" pitchFamily="34" charset="0"/>
                <a:cs typeface="Arial" panose="020B0604020202020204" pitchFamily="34" charset="0"/>
              </a:rPr>
              <a:t>Then Daniel requested of the king, and he set Shadrach, Meshach, and Abed-</a:t>
            </a:r>
            <a:r>
              <a:rPr lang="en-US" sz="1600" dirty="0" err="1">
                <a:solidFill>
                  <a:schemeClr val="bg1"/>
                </a:solidFill>
                <a:latin typeface="Arial" panose="020B0604020202020204" pitchFamily="34" charset="0"/>
                <a:cs typeface="Arial" panose="020B0604020202020204" pitchFamily="34" charset="0"/>
              </a:rPr>
              <a:t>nego</a:t>
            </a:r>
            <a:r>
              <a:rPr lang="en-US" sz="1600" dirty="0">
                <a:solidFill>
                  <a:schemeClr val="bg1"/>
                </a:solidFill>
                <a:latin typeface="Arial" panose="020B0604020202020204" pitchFamily="34" charset="0"/>
                <a:cs typeface="Arial" panose="020B0604020202020204" pitchFamily="34" charset="0"/>
              </a:rPr>
              <a:t>, over the affairs of the province of Babylon: but Daniel sat in the gate of the king.</a:t>
            </a:r>
            <a:endParaRPr lang="en-US" sz="1600" b="0" i="0" dirty="0">
              <a:solidFill>
                <a:schemeClr val="bg1"/>
              </a:solidFill>
              <a:effectLst/>
              <a:latin typeface="Arial" panose="020B0604020202020204" pitchFamily="34" charset="0"/>
              <a:cs typeface="Arial" panose="020B0604020202020204" pitchFamily="34" charset="0"/>
            </a:endParaRPr>
          </a:p>
        </p:txBody>
      </p:sp>
      <p:sp>
        <p:nvSpPr>
          <p:cNvPr id="5" name="Rectángulo 4">
            <a:extLst>
              <a:ext uri="{FF2B5EF4-FFF2-40B4-BE49-F238E27FC236}">
                <a16:creationId xmlns:a16="http://schemas.microsoft.com/office/drawing/2014/main" id="{63468118-54C2-4832-BA9D-6A6D44C97ACC}"/>
              </a:ext>
            </a:extLst>
          </p:cNvPr>
          <p:cNvSpPr/>
          <p:nvPr/>
        </p:nvSpPr>
        <p:spPr>
          <a:xfrm>
            <a:off x="12836610" y="3567454"/>
            <a:ext cx="6378669" cy="369332"/>
          </a:xfrm>
          <a:prstGeom prst="rect">
            <a:avLst/>
          </a:prstGeom>
        </p:spPr>
        <p:txBody>
          <a:bodyPr wrap="none">
            <a:spAutoFit/>
          </a:bodyPr>
          <a:lstStyle/>
          <a:p>
            <a:pPr algn="just"/>
            <a:r>
              <a:rPr lang="en-US" b="1" dirty="0">
                <a:solidFill>
                  <a:srgbClr val="212225"/>
                </a:solidFill>
                <a:latin typeface="Arial" panose="020B0604020202020204" pitchFamily="34" charset="0"/>
                <a:cs typeface="Arial" panose="020B0604020202020204" pitchFamily="34" charset="0"/>
              </a:rPr>
              <a:t>What did Nebuchadnezzar do for Daniel and his friends?</a:t>
            </a:r>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4627318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airplan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9" presetClass="path" presetSubtype="0" accel="50000" decel="50000" fill="hold" grpId="0" nodeType="clickEffect">
                                  <p:stCondLst>
                                    <p:cond delay="0"/>
                                  </p:stCondLst>
                                  <p:childTnLst>
                                    <p:animMotion origin="layout" path="M -3.125E-6 -7.40741E-7 C -3.125E-6 -0.03495 -0.10768 -0.06204 -0.23802 -0.06204 C -0.37252 -0.06204 -0.47981 -0.03495 -0.47981 -7.40741E-7 C -0.47981 0.03495 -0.5875 0.06204 -0.72213 0.06204 C -0.85234 0.06204 -0.95963 0.03495 -0.95963 -7.40741E-7 " pathEditMode="relative" rAng="0" ptsTypes="AAAAA">
                                      <p:cBhvr>
                                        <p:cTn id="6" dur="2000" fill="hold"/>
                                        <p:tgtEl>
                                          <p:spTgt spid="5"/>
                                        </p:tgtEl>
                                        <p:attrNameLst>
                                          <p:attrName>ppt_x</p:attrName>
                                          <p:attrName>ppt_y</p:attrName>
                                        </p:attrNameLst>
                                      </p:cBhvr>
                                      <p:rCtr x="-47982"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683025"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accent2">
                    <a:lumMod val="75000"/>
                  </a:schemeClr>
                </a:solidFill>
                <a:effectLst>
                  <a:outerShdw blurRad="38100" dist="38100" dir="2700000" algn="tl">
                    <a:srgbClr val="000000">
                      <a:alpha val="43137"/>
                    </a:srgbClr>
                  </a:outerShdw>
                </a:effectLst>
                <a:latin typeface="Calibri" panose="020F0502020204030204" pitchFamily="34" charset="0"/>
                <a:ea typeface="Ebrima" panose="02000000000000000000" pitchFamily="2" charset="0"/>
                <a:cs typeface="Calibri" panose="020F0502020204030204" pitchFamily="34" charset="0"/>
              </a:rPr>
              <a:t>LESSON 145</a:t>
            </a:r>
          </a:p>
        </p:txBody>
      </p:sp>
      <p:pic>
        <p:nvPicPr>
          <p:cNvPr id="2" name="Elementos multimedia en línea 1" title="LDS Mormon Church growth by stake">
            <a:hlinkClick r:id="" action="ppaction://media"/>
            <a:extLst>
              <a:ext uri="{FF2B5EF4-FFF2-40B4-BE49-F238E27FC236}">
                <a16:creationId xmlns:a16="http://schemas.microsoft.com/office/drawing/2014/main" id="{7DAB7778-AE80-4F2F-A13E-0D69BFA27E1B}"/>
              </a:ext>
            </a:extLst>
          </p:cNvPr>
          <p:cNvPicPr>
            <a:picLocks noRot="1" noChangeAspect="1"/>
          </p:cNvPicPr>
          <p:nvPr>
            <a:videoFile r:link="rId1"/>
          </p:nvPr>
        </p:nvPicPr>
        <p:blipFill>
          <a:blip r:embed="rId3"/>
          <a:stretch>
            <a:fillRect/>
          </a:stretch>
        </p:blipFill>
        <p:spPr>
          <a:xfrm>
            <a:off x="1948483" y="1284356"/>
            <a:ext cx="8295033" cy="4985199"/>
          </a:xfrm>
          <a:prstGeom prst="snip2DiagRect">
            <a:avLst>
              <a:gd name="adj1" fmla="val 0"/>
              <a:gd name="adj2" fmla="val 6620"/>
            </a:avLst>
          </a:prstGeom>
          <a:ln w="31750" cap="flat">
            <a:gradFill>
              <a:gsLst>
                <a:gs pos="0">
                  <a:srgbClr val="7F7F7F"/>
                </a:gs>
                <a:gs pos="100000">
                  <a:srgbClr val="F2F2F2"/>
                </a:gs>
              </a:gsLst>
              <a:lin ang="2700000" scaled="1"/>
            </a:gradFill>
          </a:ln>
          <a:effectLst>
            <a:glow rad="101600">
              <a:srgbClr val="969696">
                <a:alpha val="40000"/>
              </a:srgbClr>
            </a:glow>
          </a:effectLst>
          <a:scene3d>
            <a:camera prst="orthographicFront"/>
            <a:lightRig rig="twoPt" dir="t"/>
          </a:scene3d>
          <a:sp3d contourW="25400">
            <a:contourClr>
              <a:srgbClr val="262626"/>
            </a:contourClr>
          </a:sp3d>
        </p:spPr>
      </p:pic>
    </p:spTree>
    <p:extLst>
      <p:ext uri="{BB962C8B-B14F-4D97-AF65-F5344CB8AC3E}">
        <p14:creationId xmlns:p14="http://schemas.microsoft.com/office/powerpoint/2010/main" val="426374117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683025"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accent2">
                    <a:lumMod val="75000"/>
                  </a:schemeClr>
                </a:solidFill>
                <a:effectLst>
                  <a:outerShdw blurRad="38100" dist="38100" dir="2700000" algn="tl">
                    <a:srgbClr val="000000">
                      <a:alpha val="43137"/>
                    </a:srgbClr>
                  </a:outerShdw>
                </a:effectLst>
                <a:latin typeface="Calibri" panose="020F0502020204030204" pitchFamily="34" charset="0"/>
                <a:ea typeface="Ebrima" panose="02000000000000000000" pitchFamily="2" charset="0"/>
                <a:cs typeface="Calibri" panose="020F0502020204030204" pitchFamily="34" charset="0"/>
              </a:rPr>
              <a:t>LESSON 145</a:t>
            </a:r>
          </a:p>
        </p:txBody>
      </p:sp>
      <p:sp>
        <p:nvSpPr>
          <p:cNvPr id="2" name="Rectángulo 1">
            <a:extLst>
              <a:ext uri="{FF2B5EF4-FFF2-40B4-BE49-F238E27FC236}">
                <a16:creationId xmlns:a16="http://schemas.microsoft.com/office/drawing/2014/main" id="{28C22DA6-DA0A-4C48-A54C-6816D0447A8E}"/>
              </a:ext>
            </a:extLst>
          </p:cNvPr>
          <p:cNvSpPr/>
          <p:nvPr/>
        </p:nvSpPr>
        <p:spPr>
          <a:xfrm>
            <a:off x="4568979" y="2875002"/>
            <a:ext cx="3054041" cy="1107996"/>
          </a:xfrm>
          <a:prstGeom prst="rect">
            <a:avLst/>
          </a:prstGeom>
        </p:spPr>
        <p:txBody>
          <a:bodyPr wrap="none">
            <a:spAutoFit/>
          </a:bodyPr>
          <a:lstStyle/>
          <a:p>
            <a:pPr fontAlgn="base"/>
            <a:r>
              <a:rPr lang="en-US" sz="6600" b="1" dirty="0">
                <a:solidFill>
                  <a:srgbClr val="177C9C"/>
                </a:solidFill>
                <a:latin typeface="ZoramldsLat-Bold"/>
              </a:rPr>
              <a:t>Daniel 2</a:t>
            </a:r>
            <a:endParaRPr lang="en-US" sz="6600" b="1" i="0" dirty="0">
              <a:solidFill>
                <a:srgbClr val="212225"/>
              </a:solidFill>
              <a:effectLst/>
              <a:latin typeface="ZoramldsLat-Bold"/>
            </a:endParaRPr>
          </a:p>
        </p:txBody>
      </p:sp>
    </p:spTree>
    <p:extLst>
      <p:ext uri="{BB962C8B-B14F-4D97-AF65-F5344CB8AC3E}">
        <p14:creationId xmlns:p14="http://schemas.microsoft.com/office/powerpoint/2010/main" val="2946168686"/>
      </p:ext>
    </p:extLst>
  </p:cSld>
  <p:clrMapOvr>
    <a:masterClrMapping/>
  </p:clrMapOvr>
  <p:transition spd="slow">
    <p:push/>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683025"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accent2">
                    <a:lumMod val="75000"/>
                  </a:schemeClr>
                </a:solidFill>
                <a:effectLst>
                  <a:outerShdw blurRad="38100" dist="38100" dir="2700000" algn="tl">
                    <a:srgbClr val="000000">
                      <a:alpha val="43137"/>
                    </a:srgbClr>
                  </a:outerShdw>
                </a:effectLst>
                <a:latin typeface="Calibri" panose="020F0502020204030204" pitchFamily="34" charset="0"/>
                <a:ea typeface="Ebrima" panose="02000000000000000000" pitchFamily="2" charset="0"/>
                <a:cs typeface="Calibri" panose="020F0502020204030204" pitchFamily="34" charset="0"/>
              </a:rPr>
              <a:t>LESSON 145</a:t>
            </a:r>
          </a:p>
        </p:txBody>
      </p:sp>
      <p:sp>
        <p:nvSpPr>
          <p:cNvPr id="2" name="Rectángulo 1">
            <a:extLst>
              <a:ext uri="{FF2B5EF4-FFF2-40B4-BE49-F238E27FC236}">
                <a16:creationId xmlns:a16="http://schemas.microsoft.com/office/drawing/2014/main" id="{836D1D5B-AA97-46F2-88F7-6DA22A711005}"/>
              </a:ext>
            </a:extLst>
          </p:cNvPr>
          <p:cNvSpPr/>
          <p:nvPr/>
        </p:nvSpPr>
        <p:spPr>
          <a:xfrm>
            <a:off x="815796" y="779683"/>
            <a:ext cx="1495922" cy="369332"/>
          </a:xfrm>
          <a:prstGeom prst="rect">
            <a:avLst/>
          </a:prstGeom>
        </p:spPr>
        <p:txBody>
          <a:bodyPr wrap="none">
            <a:spAutoFit/>
          </a:bodyPr>
          <a:lstStyle/>
          <a:p>
            <a:pPr fontAlgn="base"/>
            <a:r>
              <a:rPr lang="en-US" b="1" dirty="0">
                <a:solidFill>
                  <a:srgbClr val="177C9C"/>
                </a:solidFill>
                <a:latin typeface="ZoramldsLat-Bold"/>
              </a:rPr>
              <a:t>Daniel 2:1–23</a:t>
            </a:r>
            <a:endParaRPr lang="en-US" b="1" i="0" dirty="0">
              <a:solidFill>
                <a:srgbClr val="212225"/>
              </a:solidFill>
              <a:effectLst/>
              <a:latin typeface="ZoramldsLat-Bold"/>
            </a:endParaRPr>
          </a:p>
        </p:txBody>
      </p:sp>
      <p:sp>
        <p:nvSpPr>
          <p:cNvPr id="4" name="Rectángulo 3">
            <a:extLst>
              <a:ext uri="{FF2B5EF4-FFF2-40B4-BE49-F238E27FC236}">
                <a16:creationId xmlns:a16="http://schemas.microsoft.com/office/drawing/2014/main" id="{FB682DBC-5787-4278-A75D-3D5502D07031}"/>
              </a:ext>
            </a:extLst>
          </p:cNvPr>
          <p:cNvSpPr/>
          <p:nvPr/>
        </p:nvSpPr>
        <p:spPr>
          <a:xfrm>
            <a:off x="2080591" y="2367171"/>
            <a:ext cx="8030817" cy="2123658"/>
          </a:xfrm>
          <a:prstGeom prst="rect">
            <a:avLst/>
          </a:prstGeom>
        </p:spPr>
        <p:txBody>
          <a:bodyPr wrap="square">
            <a:spAutoFit/>
          </a:bodyPr>
          <a:lstStyle/>
          <a:p>
            <a:pPr algn="ctr"/>
            <a:r>
              <a:rPr lang="en-US" sz="4400" dirty="0">
                <a:solidFill>
                  <a:schemeClr val="bg1"/>
                </a:solidFill>
                <a:latin typeface="Times New Roman" panose="02020603050405020304" pitchFamily="18" charset="0"/>
                <a:cs typeface="Times New Roman" panose="02020603050405020304" pitchFamily="18" charset="0"/>
              </a:rPr>
              <a:t>“Daniel prays about King Nebuchadnezzar’s dream, and Heavenly Father reveals it to him”</a:t>
            </a:r>
          </a:p>
        </p:txBody>
      </p:sp>
    </p:spTree>
    <p:extLst>
      <p:ext uri="{BB962C8B-B14F-4D97-AF65-F5344CB8AC3E}">
        <p14:creationId xmlns:p14="http://schemas.microsoft.com/office/powerpoint/2010/main" val="2466752182"/>
      </p:ext>
    </p:extLst>
  </p:cSld>
  <p:clrMapOvr>
    <a:masterClrMapping/>
  </p:clrMapOvr>
  <p:transition spd="slow">
    <p:push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a:extLst>
              <a:ext uri="{FF2B5EF4-FFF2-40B4-BE49-F238E27FC236}">
                <a16:creationId xmlns:a16="http://schemas.microsoft.com/office/drawing/2014/main" id="{4ED1A7DB-9022-4668-932E-FCA72461CDDC}"/>
              </a:ext>
            </a:extLst>
          </p:cNvPr>
          <p:cNvSpPr/>
          <p:nvPr/>
        </p:nvSpPr>
        <p:spPr>
          <a:xfrm>
            <a:off x="890678" y="1521551"/>
            <a:ext cx="1693496" cy="810832"/>
          </a:xfrm>
          <a:prstGeom prst="rect">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ángulo: esquinas redondeadas 7">
            <a:extLst>
              <a:ext uri="{FF2B5EF4-FFF2-40B4-BE49-F238E27FC236}">
                <a16:creationId xmlns:a16="http://schemas.microsoft.com/office/drawing/2014/main" id="{973EE1DD-A8D0-48E2-89BF-C7F8C4B69F28}"/>
              </a:ext>
            </a:extLst>
          </p:cNvPr>
          <p:cNvSpPr/>
          <p:nvPr/>
        </p:nvSpPr>
        <p:spPr>
          <a:xfrm>
            <a:off x="890678" y="1890884"/>
            <a:ext cx="9886122" cy="1754326"/>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683025"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accent2">
                    <a:lumMod val="75000"/>
                  </a:schemeClr>
                </a:solidFill>
                <a:effectLst>
                  <a:outerShdw blurRad="38100" dist="38100" dir="2700000" algn="tl">
                    <a:srgbClr val="000000">
                      <a:alpha val="43137"/>
                    </a:srgbClr>
                  </a:outerShdw>
                </a:effectLst>
                <a:latin typeface="Calibri" panose="020F0502020204030204" pitchFamily="34" charset="0"/>
                <a:ea typeface="Ebrima" panose="02000000000000000000" pitchFamily="2" charset="0"/>
                <a:cs typeface="Calibri" panose="020F0502020204030204" pitchFamily="34" charset="0"/>
              </a:rPr>
              <a:t>LESSON 145</a:t>
            </a:r>
          </a:p>
        </p:txBody>
      </p:sp>
      <p:sp>
        <p:nvSpPr>
          <p:cNvPr id="2" name="Rectángulo 1">
            <a:extLst>
              <a:ext uri="{FF2B5EF4-FFF2-40B4-BE49-F238E27FC236}">
                <a16:creationId xmlns:a16="http://schemas.microsoft.com/office/drawing/2014/main" id="{44EA4CE4-7B27-4E83-8A42-F069CC4354C3}"/>
              </a:ext>
            </a:extLst>
          </p:cNvPr>
          <p:cNvSpPr/>
          <p:nvPr/>
        </p:nvSpPr>
        <p:spPr>
          <a:xfrm>
            <a:off x="940904" y="932479"/>
            <a:ext cx="8322366"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is an aspect of your life in which you need Heavenly Father’s help?</a:t>
            </a:r>
          </a:p>
        </p:txBody>
      </p:sp>
      <p:sp>
        <p:nvSpPr>
          <p:cNvPr id="4" name="Rectángulo 3">
            <a:extLst>
              <a:ext uri="{FF2B5EF4-FFF2-40B4-BE49-F238E27FC236}">
                <a16:creationId xmlns:a16="http://schemas.microsoft.com/office/drawing/2014/main" id="{72AF58EE-762B-4010-AE36-CD79893C9049}"/>
              </a:ext>
            </a:extLst>
          </p:cNvPr>
          <p:cNvSpPr/>
          <p:nvPr/>
        </p:nvSpPr>
        <p:spPr>
          <a:xfrm>
            <a:off x="940904" y="1521551"/>
            <a:ext cx="1531188"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Daniel 2:1–3</a:t>
            </a:r>
          </a:p>
        </p:txBody>
      </p:sp>
      <p:sp>
        <p:nvSpPr>
          <p:cNvPr id="5" name="Rectángulo 4">
            <a:extLst>
              <a:ext uri="{FF2B5EF4-FFF2-40B4-BE49-F238E27FC236}">
                <a16:creationId xmlns:a16="http://schemas.microsoft.com/office/drawing/2014/main" id="{436D806C-72FB-41E9-BEAC-9A21C77E0981}"/>
              </a:ext>
            </a:extLst>
          </p:cNvPr>
          <p:cNvSpPr/>
          <p:nvPr/>
        </p:nvSpPr>
        <p:spPr>
          <a:xfrm>
            <a:off x="940904" y="1890883"/>
            <a:ext cx="9859618" cy="1754326"/>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1 </a:t>
            </a:r>
            <a:r>
              <a:rPr lang="en-US" dirty="0">
                <a:solidFill>
                  <a:schemeClr val="bg1"/>
                </a:solidFill>
                <a:latin typeface="Arial" panose="020B0604020202020204" pitchFamily="34" charset="0"/>
                <a:cs typeface="Arial" panose="020B0604020202020204" pitchFamily="34" charset="0"/>
              </a:rPr>
              <a:t>And in the second year of the reign of Nebuchadnezzar Nebuchadnezzar dreamed dreams, wherewith his spirit was troubled, and his sleep brake from him.</a:t>
            </a:r>
          </a:p>
          <a:p>
            <a:pPr algn="just" fontAlgn="base"/>
            <a:r>
              <a:rPr lang="en-US" b="1" dirty="0">
                <a:solidFill>
                  <a:schemeClr val="bg1"/>
                </a:solidFill>
                <a:latin typeface="Arial" panose="020B0604020202020204" pitchFamily="34" charset="0"/>
                <a:cs typeface="Arial" panose="020B0604020202020204" pitchFamily="34" charset="0"/>
              </a:rPr>
              <a:t>2 </a:t>
            </a:r>
            <a:r>
              <a:rPr lang="en-US" dirty="0">
                <a:solidFill>
                  <a:schemeClr val="bg1"/>
                </a:solidFill>
                <a:latin typeface="Arial" panose="020B0604020202020204" pitchFamily="34" charset="0"/>
                <a:cs typeface="Arial" panose="020B0604020202020204" pitchFamily="34" charset="0"/>
              </a:rPr>
              <a:t>Then the king commanded to call the magicians, and the astrologers, and the sorcerers, and the Chaldeans, for to shew the king his dreams. So they came and stood before the king.</a:t>
            </a:r>
          </a:p>
          <a:p>
            <a:pPr algn="just" fontAlgn="base"/>
            <a:r>
              <a:rPr lang="en-US" b="1" dirty="0">
                <a:solidFill>
                  <a:schemeClr val="bg1"/>
                </a:solidFill>
                <a:latin typeface="Arial" panose="020B0604020202020204" pitchFamily="34" charset="0"/>
                <a:cs typeface="Arial" panose="020B0604020202020204" pitchFamily="34" charset="0"/>
              </a:rPr>
              <a:t>3 </a:t>
            </a:r>
            <a:r>
              <a:rPr lang="en-US" dirty="0">
                <a:solidFill>
                  <a:schemeClr val="bg1"/>
                </a:solidFill>
                <a:latin typeface="Arial" panose="020B0604020202020204" pitchFamily="34" charset="0"/>
                <a:cs typeface="Arial" panose="020B0604020202020204" pitchFamily="34" charset="0"/>
              </a:rPr>
              <a:t>And the king said unto them, I have dreamed a dream, and my spirit was troubled to know the dream.</a:t>
            </a:r>
            <a:endParaRPr lang="en-US" b="0" i="0" dirty="0">
              <a:solidFill>
                <a:schemeClr val="bg1"/>
              </a:solidFill>
              <a:effectLst/>
              <a:latin typeface="Arial" panose="020B0604020202020204" pitchFamily="34" charset="0"/>
              <a:cs typeface="Arial" panose="020B0604020202020204" pitchFamily="34" charset="0"/>
            </a:endParaRPr>
          </a:p>
        </p:txBody>
      </p:sp>
      <p:sp>
        <p:nvSpPr>
          <p:cNvPr id="6" name="Rectángulo 5">
            <a:extLst>
              <a:ext uri="{FF2B5EF4-FFF2-40B4-BE49-F238E27FC236}">
                <a16:creationId xmlns:a16="http://schemas.microsoft.com/office/drawing/2014/main" id="{4FA1B6D9-F2AE-4605-ADE9-6CA4BB93075B}"/>
              </a:ext>
            </a:extLst>
          </p:cNvPr>
          <p:cNvSpPr/>
          <p:nvPr/>
        </p:nvSpPr>
        <p:spPr>
          <a:xfrm>
            <a:off x="940904" y="3829875"/>
            <a:ext cx="3775393" cy="369332"/>
          </a:xfrm>
          <a:prstGeom prst="rect">
            <a:avLst/>
          </a:prstGeom>
        </p:spPr>
        <p:txBody>
          <a:bodyPr wrap="none">
            <a:spAutoFit/>
          </a:bodyPr>
          <a:lstStyle/>
          <a:p>
            <a:pPr algn="just"/>
            <a:r>
              <a:rPr lang="en-US" b="1" dirty="0">
                <a:solidFill>
                  <a:schemeClr val="bg1"/>
                </a:solidFill>
                <a:latin typeface="Arial" panose="020B0604020202020204" pitchFamily="34" charset="0"/>
                <a:cs typeface="Arial" panose="020B0604020202020204" pitchFamily="34" charset="0"/>
              </a:rPr>
              <a:t>What troubled Nebuchadnezzar?</a:t>
            </a:r>
          </a:p>
        </p:txBody>
      </p:sp>
      <p:sp>
        <p:nvSpPr>
          <p:cNvPr id="7" name="Rectángulo 6">
            <a:extLst>
              <a:ext uri="{FF2B5EF4-FFF2-40B4-BE49-F238E27FC236}">
                <a16:creationId xmlns:a16="http://schemas.microsoft.com/office/drawing/2014/main" id="{C5C71B5B-9E42-423F-A798-9BA96CC28E55}"/>
              </a:ext>
            </a:extLst>
          </p:cNvPr>
          <p:cNvSpPr/>
          <p:nvPr/>
        </p:nvSpPr>
        <p:spPr>
          <a:xfrm>
            <a:off x="6096000" y="4634944"/>
            <a:ext cx="4211409" cy="369332"/>
          </a:xfrm>
          <a:prstGeom prst="rect">
            <a:avLst/>
          </a:prstGeom>
        </p:spPr>
        <p:txBody>
          <a:bodyPr wrap="none">
            <a:spAutoFit/>
          </a:bodyPr>
          <a:lstStyle/>
          <a:p>
            <a:pPr algn="just"/>
            <a:r>
              <a:rPr lang="en-US" b="1" dirty="0">
                <a:solidFill>
                  <a:schemeClr val="bg1"/>
                </a:solidFill>
                <a:latin typeface="Arial" panose="020B0604020202020204" pitchFamily="34" charset="0"/>
                <a:cs typeface="Arial" panose="020B0604020202020204" pitchFamily="34" charset="0"/>
              </a:rPr>
              <a:t>What did he ask his wise men to do?</a:t>
            </a:r>
          </a:p>
        </p:txBody>
      </p:sp>
    </p:spTree>
    <p:extLst>
      <p:ext uri="{BB962C8B-B14F-4D97-AF65-F5344CB8AC3E}">
        <p14:creationId xmlns:p14="http://schemas.microsoft.com/office/powerpoint/2010/main" val="1557329203"/>
      </p:ext>
    </p:extLst>
  </p:cSld>
  <p:clrMapOvr>
    <a:masterClrMapping/>
  </p:clrMapOvr>
  <p:transition spd="slow">
    <p:push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1250"/>
                                        <p:tgtEl>
                                          <p:spTgt spid="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left)">
                                      <p:cBhvr>
                                        <p:cTn id="10" dur="1250"/>
                                        <p:tgtEl>
                                          <p:spTgt spid="8"/>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1250"/>
                                        <p:tgtEl>
                                          <p:spTgt spid="4"/>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left)">
                                      <p:cBhvr>
                                        <p:cTn id="16" dur="125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50" presetClass="entr" presetSubtype="0" decel="10000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1000" fill="hold"/>
                                        <p:tgtEl>
                                          <p:spTgt spid="6"/>
                                        </p:tgtEl>
                                        <p:attrNameLst>
                                          <p:attrName>ppt_w</p:attrName>
                                        </p:attrNameLst>
                                      </p:cBhvr>
                                      <p:tavLst>
                                        <p:tav tm="0">
                                          <p:val>
                                            <p:strVal val="#ppt_w+.3"/>
                                          </p:val>
                                        </p:tav>
                                        <p:tav tm="100000">
                                          <p:val>
                                            <p:strVal val="#ppt_w"/>
                                          </p:val>
                                        </p:tav>
                                      </p:tavLst>
                                    </p:anim>
                                    <p:anim calcmode="lin" valueType="num">
                                      <p:cBhvr>
                                        <p:cTn id="22" dur="1000" fill="hold"/>
                                        <p:tgtEl>
                                          <p:spTgt spid="6"/>
                                        </p:tgtEl>
                                        <p:attrNameLst>
                                          <p:attrName>ppt_h</p:attrName>
                                        </p:attrNameLst>
                                      </p:cBhvr>
                                      <p:tavLst>
                                        <p:tav tm="0">
                                          <p:val>
                                            <p:strVal val="#ppt_h"/>
                                          </p:val>
                                        </p:tav>
                                        <p:tav tm="100000">
                                          <p:val>
                                            <p:strVal val="#ppt_h"/>
                                          </p:val>
                                        </p:tav>
                                      </p:tavLst>
                                    </p:anim>
                                    <p:animEffect transition="in" filter="fade">
                                      <p:cBhvr>
                                        <p:cTn id="23" dur="10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37"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900" decel="100000" fill="hold"/>
                                        <p:tgtEl>
                                          <p:spTgt spid="7"/>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8" grpId="0" animBg="1"/>
      <p:bldP spid="4" grpId="0"/>
      <p:bldP spid="5" grpId="0"/>
      <p:bldP spid="6"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735C8062-8E93-400E-9FB1-76CFA13BE82C}"/>
              </a:ext>
            </a:extLst>
          </p:cNvPr>
          <p:cNvSpPr/>
          <p:nvPr/>
        </p:nvSpPr>
        <p:spPr>
          <a:xfrm>
            <a:off x="980660" y="783607"/>
            <a:ext cx="1843312" cy="978942"/>
          </a:xfrm>
          <a:prstGeom prst="rect">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VE" dirty="0"/>
              <a:t>c</a:t>
            </a:r>
            <a:endParaRPr lang="en-US" dirty="0"/>
          </a:p>
        </p:txBody>
      </p:sp>
      <p:sp>
        <p:nvSpPr>
          <p:cNvPr id="7" name="Rectángulo: esquinas redondeadas 6">
            <a:extLst>
              <a:ext uri="{FF2B5EF4-FFF2-40B4-BE49-F238E27FC236}">
                <a16:creationId xmlns:a16="http://schemas.microsoft.com/office/drawing/2014/main" id="{980DAB42-5DE5-450E-91CA-CC8628AFF950}"/>
              </a:ext>
            </a:extLst>
          </p:cNvPr>
          <p:cNvSpPr/>
          <p:nvPr/>
        </p:nvSpPr>
        <p:spPr>
          <a:xfrm>
            <a:off x="980661" y="1152939"/>
            <a:ext cx="9886122" cy="4247317"/>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683025"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accent2">
                    <a:lumMod val="75000"/>
                  </a:schemeClr>
                </a:solidFill>
                <a:effectLst>
                  <a:outerShdw blurRad="38100" dist="38100" dir="2700000" algn="tl">
                    <a:srgbClr val="000000">
                      <a:alpha val="43137"/>
                    </a:srgbClr>
                  </a:outerShdw>
                </a:effectLst>
                <a:latin typeface="Calibri" panose="020F0502020204030204" pitchFamily="34" charset="0"/>
                <a:ea typeface="Ebrima" panose="02000000000000000000" pitchFamily="2" charset="0"/>
                <a:cs typeface="Calibri" panose="020F0502020204030204" pitchFamily="34" charset="0"/>
              </a:rPr>
              <a:t>LESSON 145</a:t>
            </a:r>
          </a:p>
        </p:txBody>
      </p:sp>
      <p:sp>
        <p:nvSpPr>
          <p:cNvPr id="2" name="Rectángulo 1">
            <a:extLst>
              <a:ext uri="{FF2B5EF4-FFF2-40B4-BE49-F238E27FC236}">
                <a16:creationId xmlns:a16="http://schemas.microsoft.com/office/drawing/2014/main" id="{0ADDD800-D0BC-4966-BC8F-17182F4085E0}"/>
              </a:ext>
            </a:extLst>
          </p:cNvPr>
          <p:cNvSpPr/>
          <p:nvPr/>
        </p:nvSpPr>
        <p:spPr>
          <a:xfrm>
            <a:off x="1113183" y="783607"/>
            <a:ext cx="1710789"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Daniel 2:4–11.</a:t>
            </a:r>
          </a:p>
        </p:txBody>
      </p:sp>
      <p:sp>
        <p:nvSpPr>
          <p:cNvPr id="4" name="Rectángulo 3">
            <a:extLst>
              <a:ext uri="{FF2B5EF4-FFF2-40B4-BE49-F238E27FC236}">
                <a16:creationId xmlns:a16="http://schemas.microsoft.com/office/drawing/2014/main" id="{BD525BC1-B546-4F6D-A5B2-12788E8A1D65}"/>
              </a:ext>
            </a:extLst>
          </p:cNvPr>
          <p:cNvSpPr/>
          <p:nvPr/>
        </p:nvSpPr>
        <p:spPr>
          <a:xfrm>
            <a:off x="1113184" y="1152939"/>
            <a:ext cx="9501808" cy="4247317"/>
          </a:xfrm>
          <a:prstGeom prst="rect">
            <a:avLst/>
          </a:prstGeom>
        </p:spPr>
        <p:txBody>
          <a:bodyPr wrap="square">
            <a:spAutoFit/>
          </a:bodyPr>
          <a:lstStyle/>
          <a:p>
            <a:pPr algn="just" fontAlgn="base"/>
            <a:r>
              <a:rPr lang="en-US" sz="1500" b="1" dirty="0">
                <a:solidFill>
                  <a:schemeClr val="bg1"/>
                </a:solidFill>
                <a:latin typeface="Arial" panose="020B0604020202020204" pitchFamily="34" charset="0"/>
                <a:cs typeface="Arial" panose="020B0604020202020204" pitchFamily="34" charset="0"/>
              </a:rPr>
              <a:t>4 </a:t>
            </a:r>
            <a:r>
              <a:rPr lang="en-US" sz="1500" dirty="0">
                <a:solidFill>
                  <a:schemeClr val="bg1"/>
                </a:solidFill>
                <a:latin typeface="Arial" panose="020B0604020202020204" pitchFamily="34" charset="0"/>
                <a:cs typeface="Arial" panose="020B0604020202020204" pitchFamily="34" charset="0"/>
              </a:rPr>
              <a:t>Then spake the Chaldeans to the king in Syriack, O king, live for ever: tell thy servants the dream, and we will shew the interpretation.</a:t>
            </a:r>
          </a:p>
          <a:p>
            <a:pPr algn="just" fontAlgn="base"/>
            <a:r>
              <a:rPr lang="en-US" sz="1500" b="1" dirty="0">
                <a:solidFill>
                  <a:schemeClr val="bg1"/>
                </a:solidFill>
                <a:latin typeface="Arial" panose="020B0604020202020204" pitchFamily="34" charset="0"/>
                <a:cs typeface="Arial" panose="020B0604020202020204" pitchFamily="34" charset="0"/>
              </a:rPr>
              <a:t>5 </a:t>
            </a:r>
            <a:r>
              <a:rPr lang="en-US" sz="1500" dirty="0">
                <a:solidFill>
                  <a:schemeClr val="bg1"/>
                </a:solidFill>
                <a:latin typeface="Arial" panose="020B0604020202020204" pitchFamily="34" charset="0"/>
                <a:cs typeface="Arial" panose="020B0604020202020204" pitchFamily="34" charset="0"/>
              </a:rPr>
              <a:t>The king answered and said to the Chaldeans, The thing is gone from me: if ye will not make known unto me the dream, with the interpretation thereof, ye shall be cut in pieces, and your houses shall be made a dunghill.</a:t>
            </a:r>
          </a:p>
          <a:p>
            <a:pPr algn="just" fontAlgn="base"/>
            <a:r>
              <a:rPr lang="en-US" sz="1500" b="1" dirty="0">
                <a:solidFill>
                  <a:schemeClr val="bg1"/>
                </a:solidFill>
                <a:latin typeface="Arial" panose="020B0604020202020204" pitchFamily="34" charset="0"/>
                <a:cs typeface="Arial" panose="020B0604020202020204" pitchFamily="34" charset="0"/>
              </a:rPr>
              <a:t>6 </a:t>
            </a:r>
            <a:r>
              <a:rPr lang="en-US" sz="1500" dirty="0">
                <a:solidFill>
                  <a:schemeClr val="bg1"/>
                </a:solidFill>
                <a:latin typeface="Arial" panose="020B0604020202020204" pitchFamily="34" charset="0"/>
                <a:cs typeface="Arial" panose="020B0604020202020204" pitchFamily="34" charset="0"/>
              </a:rPr>
              <a:t>But if ye shew the dream, and the interpretation thereof, ye shall receive of me gifts and rewards and great honour: therefore shew me the dream, and the interpretation thereof.</a:t>
            </a:r>
          </a:p>
          <a:p>
            <a:pPr algn="just" fontAlgn="base"/>
            <a:r>
              <a:rPr lang="en-US" sz="1500" b="1" dirty="0">
                <a:solidFill>
                  <a:schemeClr val="bg1"/>
                </a:solidFill>
                <a:latin typeface="Arial" panose="020B0604020202020204" pitchFamily="34" charset="0"/>
                <a:cs typeface="Arial" panose="020B0604020202020204" pitchFamily="34" charset="0"/>
              </a:rPr>
              <a:t>7 </a:t>
            </a:r>
            <a:r>
              <a:rPr lang="en-US" sz="1500" dirty="0">
                <a:solidFill>
                  <a:schemeClr val="bg1"/>
                </a:solidFill>
                <a:latin typeface="Arial" panose="020B0604020202020204" pitchFamily="34" charset="0"/>
                <a:cs typeface="Arial" panose="020B0604020202020204" pitchFamily="34" charset="0"/>
              </a:rPr>
              <a:t>They answered again and said, Let the king tell his servants the dream, and we will shew the interpretation of it.</a:t>
            </a:r>
          </a:p>
          <a:p>
            <a:pPr algn="just" fontAlgn="base"/>
            <a:r>
              <a:rPr lang="en-US" sz="1500" b="1" dirty="0">
                <a:solidFill>
                  <a:schemeClr val="bg1"/>
                </a:solidFill>
                <a:latin typeface="Arial" panose="020B0604020202020204" pitchFamily="34" charset="0"/>
                <a:cs typeface="Arial" panose="020B0604020202020204" pitchFamily="34" charset="0"/>
              </a:rPr>
              <a:t>8 </a:t>
            </a:r>
            <a:r>
              <a:rPr lang="en-US" sz="1500" dirty="0">
                <a:solidFill>
                  <a:schemeClr val="bg1"/>
                </a:solidFill>
                <a:latin typeface="Arial" panose="020B0604020202020204" pitchFamily="34" charset="0"/>
                <a:cs typeface="Arial" panose="020B0604020202020204" pitchFamily="34" charset="0"/>
              </a:rPr>
              <a:t>The king answered and said, I know of certainty that ye would gain the time, because ye see the thing is gone from me.</a:t>
            </a:r>
          </a:p>
          <a:p>
            <a:pPr algn="just" fontAlgn="base"/>
            <a:r>
              <a:rPr lang="en-US" sz="1500" b="1" dirty="0">
                <a:solidFill>
                  <a:schemeClr val="bg1"/>
                </a:solidFill>
                <a:latin typeface="Arial" panose="020B0604020202020204" pitchFamily="34" charset="0"/>
                <a:cs typeface="Arial" panose="020B0604020202020204" pitchFamily="34" charset="0"/>
              </a:rPr>
              <a:t>9 </a:t>
            </a:r>
            <a:r>
              <a:rPr lang="en-US" sz="1500" dirty="0">
                <a:solidFill>
                  <a:schemeClr val="bg1"/>
                </a:solidFill>
                <a:latin typeface="Arial" panose="020B0604020202020204" pitchFamily="34" charset="0"/>
                <a:cs typeface="Arial" panose="020B0604020202020204" pitchFamily="34" charset="0"/>
              </a:rPr>
              <a:t>But if ye will not make known unto me the dream, there is but one decree for you: for ye have prepared lying and corrupt words to speak before me, till the time be changed: therefore tell me the dream, and I shall know that ye can shew me the interpretation thereof.</a:t>
            </a:r>
          </a:p>
          <a:p>
            <a:pPr algn="just" fontAlgn="base"/>
            <a:r>
              <a:rPr lang="en-US" sz="1500" b="1" dirty="0">
                <a:solidFill>
                  <a:schemeClr val="bg1"/>
                </a:solidFill>
                <a:latin typeface="Arial" panose="020B0604020202020204" pitchFamily="34" charset="0"/>
                <a:cs typeface="Arial" panose="020B0604020202020204" pitchFamily="34" charset="0"/>
              </a:rPr>
              <a:t>10 </a:t>
            </a:r>
            <a:r>
              <a:rPr lang="en-US" sz="1500" dirty="0">
                <a:solidFill>
                  <a:schemeClr val="bg1"/>
                </a:solidFill>
                <a:latin typeface="Arial" panose="020B0604020202020204" pitchFamily="34" charset="0"/>
                <a:cs typeface="Arial" panose="020B0604020202020204" pitchFamily="34" charset="0"/>
              </a:rPr>
              <a:t>¶ The Chaldeans answered before the king, and said, There is not a man upon the earth that can shew the king’s matter: therefore there is no king, lord, nor ruler, that asked such things at any magician, or astrologer, or Chaldean.</a:t>
            </a:r>
          </a:p>
          <a:p>
            <a:pPr algn="just" fontAlgn="base"/>
            <a:r>
              <a:rPr lang="en-US" sz="1500" b="1" dirty="0">
                <a:solidFill>
                  <a:schemeClr val="bg1"/>
                </a:solidFill>
                <a:latin typeface="Arial" panose="020B0604020202020204" pitchFamily="34" charset="0"/>
                <a:cs typeface="Arial" panose="020B0604020202020204" pitchFamily="34" charset="0"/>
              </a:rPr>
              <a:t>11 </a:t>
            </a:r>
            <a:r>
              <a:rPr lang="en-US" sz="1500" dirty="0">
                <a:solidFill>
                  <a:schemeClr val="bg1"/>
                </a:solidFill>
                <a:latin typeface="Arial" panose="020B0604020202020204" pitchFamily="34" charset="0"/>
                <a:cs typeface="Arial" panose="020B0604020202020204" pitchFamily="34" charset="0"/>
              </a:rPr>
              <a:t>And it is a rare thing that the king requireth, and there is none other that can shew it before the king, except the gods, whose dwelling is not with flesh.</a:t>
            </a:r>
            <a:endParaRPr lang="en-US" sz="1500" b="0" i="0" dirty="0">
              <a:solidFill>
                <a:schemeClr val="bg1"/>
              </a:solidFill>
              <a:effectLst/>
              <a:latin typeface="Arial" panose="020B0604020202020204" pitchFamily="34" charset="0"/>
              <a:cs typeface="Arial" panose="020B0604020202020204" pitchFamily="34" charset="0"/>
            </a:endParaRPr>
          </a:p>
        </p:txBody>
      </p:sp>
      <p:sp>
        <p:nvSpPr>
          <p:cNvPr id="5" name="Rectángulo 4">
            <a:extLst>
              <a:ext uri="{FF2B5EF4-FFF2-40B4-BE49-F238E27FC236}">
                <a16:creationId xmlns:a16="http://schemas.microsoft.com/office/drawing/2014/main" id="{66DC429D-9127-49F5-9E1A-0A2626A50C36}"/>
              </a:ext>
            </a:extLst>
          </p:cNvPr>
          <p:cNvSpPr/>
          <p:nvPr/>
        </p:nvSpPr>
        <p:spPr>
          <a:xfrm>
            <a:off x="1113183" y="5520395"/>
            <a:ext cx="6267485" cy="369332"/>
          </a:xfrm>
          <a:prstGeom prst="rect">
            <a:avLst/>
          </a:prstGeom>
        </p:spPr>
        <p:txBody>
          <a:bodyPr wrap="none">
            <a:spAutoFit/>
          </a:bodyPr>
          <a:lstStyle/>
          <a:p>
            <a:pPr algn="just"/>
            <a:r>
              <a:rPr lang="en-US" b="1" dirty="0">
                <a:solidFill>
                  <a:srgbClr val="212225"/>
                </a:solidFill>
                <a:latin typeface="Arial" panose="020B0604020202020204" pitchFamily="34" charset="0"/>
                <a:cs typeface="Arial" panose="020B0604020202020204" pitchFamily="34" charset="0"/>
              </a:rPr>
              <a:t>Why were the wise men troubled by the king’s request?</a:t>
            </a:r>
            <a:endParaRPr lang="en-US" b="1" dirty="0">
              <a:latin typeface="Arial" panose="020B0604020202020204" pitchFamily="34" charset="0"/>
              <a:cs typeface="Arial" panose="020B0604020202020204" pitchFamily="34" charset="0"/>
            </a:endParaRPr>
          </a:p>
        </p:txBody>
      </p:sp>
      <p:sp>
        <p:nvSpPr>
          <p:cNvPr id="6" name="Rectángulo 5">
            <a:extLst>
              <a:ext uri="{FF2B5EF4-FFF2-40B4-BE49-F238E27FC236}">
                <a16:creationId xmlns:a16="http://schemas.microsoft.com/office/drawing/2014/main" id="{12952716-F6E8-418F-9B13-58BDF36A8EA6}"/>
              </a:ext>
            </a:extLst>
          </p:cNvPr>
          <p:cNvSpPr/>
          <p:nvPr/>
        </p:nvSpPr>
        <p:spPr>
          <a:xfrm>
            <a:off x="4526586" y="6151669"/>
            <a:ext cx="6340197"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Why did the king not reveal the dream to his wise men? </a:t>
            </a:r>
          </a:p>
        </p:txBody>
      </p:sp>
    </p:spTree>
    <p:extLst>
      <p:ext uri="{BB962C8B-B14F-4D97-AF65-F5344CB8AC3E}">
        <p14:creationId xmlns:p14="http://schemas.microsoft.com/office/powerpoint/2010/main" val="2422228604"/>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heel(1)">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10A52D5D-DF17-47D1-BC14-CDEE32D463AB}"/>
              </a:ext>
            </a:extLst>
          </p:cNvPr>
          <p:cNvSpPr/>
          <p:nvPr/>
        </p:nvSpPr>
        <p:spPr>
          <a:xfrm>
            <a:off x="1026698" y="4138372"/>
            <a:ext cx="4108817"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did Daniel and his friends do?</a:t>
            </a:r>
          </a:p>
        </p:txBody>
      </p:sp>
      <p:sp>
        <p:nvSpPr>
          <p:cNvPr id="9" name="Rectángulo 8">
            <a:extLst>
              <a:ext uri="{FF2B5EF4-FFF2-40B4-BE49-F238E27FC236}">
                <a16:creationId xmlns:a16="http://schemas.microsoft.com/office/drawing/2014/main" id="{05520FDF-F611-418E-9BAB-B0B2F7F0C7EE}"/>
              </a:ext>
            </a:extLst>
          </p:cNvPr>
          <p:cNvSpPr/>
          <p:nvPr/>
        </p:nvSpPr>
        <p:spPr>
          <a:xfrm>
            <a:off x="980661" y="737441"/>
            <a:ext cx="1810848" cy="956442"/>
          </a:xfrm>
          <a:prstGeom prst="rect">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ángulo: esquinas redondeadas 7">
            <a:extLst>
              <a:ext uri="{FF2B5EF4-FFF2-40B4-BE49-F238E27FC236}">
                <a16:creationId xmlns:a16="http://schemas.microsoft.com/office/drawing/2014/main" id="{6D0D4F57-F45D-4CBD-82AD-3F46ACD7AB52}"/>
              </a:ext>
            </a:extLst>
          </p:cNvPr>
          <p:cNvSpPr/>
          <p:nvPr/>
        </p:nvSpPr>
        <p:spPr>
          <a:xfrm>
            <a:off x="980661" y="1152939"/>
            <a:ext cx="9886122" cy="2939267"/>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683025"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accent2">
                    <a:lumMod val="75000"/>
                  </a:schemeClr>
                </a:solidFill>
                <a:effectLst>
                  <a:outerShdw blurRad="38100" dist="38100" dir="2700000" algn="tl">
                    <a:srgbClr val="000000">
                      <a:alpha val="43137"/>
                    </a:srgbClr>
                  </a:outerShdw>
                </a:effectLst>
                <a:latin typeface="Calibri" panose="020F0502020204030204" pitchFamily="34" charset="0"/>
                <a:ea typeface="Ebrima" panose="02000000000000000000" pitchFamily="2" charset="0"/>
                <a:cs typeface="Calibri" panose="020F0502020204030204" pitchFamily="34" charset="0"/>
              </a:rPr>
              <a:t>LESSON 145</a:t>
            </a:r>
          </a:p>
        </p:txBody>
      </p:sp>
      <p:sp>
        <p:nvSpPr>
          <p:cNvPr id="2" name="Rectángulo 1">
            <a:extLst>
              <a:ext uri="{FF2B5EF4-FFF2-40B4-BE49-F238E27FC236}">
                <a16:creationId xmlns:a16="http://schemas.microsoft.com/office/drawing/2014/main" id="{5FAA70F4-781A-4FAE-8520-A2B7EBD6F64A}"/>
              </a:ext>
            </a:extLst>
          </p:cNvPr>
          <p:cNvSpPr/>
          <p:nvPr/>
        </p:nvSpPr>
        <p:spPr>
          <a:xfrm>
            <a:off x="1003840" y="783607"/>
            <a:ext cx="1787669" cy="369332"/>
          </a:xfrm>
          <a:prstGeom prst="rect">
            <a:avLst/>
          </a:prstGeom>
        </p:spPr>
        <p:txBody>
          <a:bodyPr wrap="none">
            <a:spAutoFit/>
          </a:bodyPr>
          <a:lstStyle/>
          <a:p>
            <a:pPr algn="just"/>
            <a:r>
              <a:rPr lang="en-US" b="1" dirty="0">
                <a:solidFill>
                  <a:schemeClr val="bg1"/>
                </a:solidFill>
                <a:latin typeface="Arial" panose="020B0604020202020204" pitchFamily="34" charset="0"/>
                <a:cs typeface="Arial" panose="020B0604020202020204" pitchFamily="34" charset="0"/>
              </a:rPr>
              <a:t>Daniel 2:14–19</a:t>
            </a:r>
          </a:p>
        </p:txBody>
      </p:sp>
      <p:sp>
        <p:nvSpPr>
          <p:cNvPr id="4" name="Rectángulo 3">
            <a:extLst>
              <a:ext uri="{FF2B5EF4-FFF2-40B4-BE49-F238E27FC236}">
                <a16:creationId xmlns:a16="http://schemas.microsoft.com/office/drawing/2014/main" id="{86A9DA55-E6D5-4C88-ABFA-30977F626235}"/>
              </a:ext>
            </a:extLst>
          </p:cNvPr>
          <p:cNvSpPr/>
          <p:nvPr/>
        </p:nvSpPr>
        <p:spPr>
          <a:xfrm>
            <a:off x="1003840" y="1152939"/>
            <a:ext cx="9783430" cy="2800767"/>
          </a:xfrm>
          <a:prstGeom prst="rect">
            <a:avLst/>
          </a:prstGeom>
        </p:spPr>
        <p:txBody>
          <a:bodyPr wrap="square">
            <a:spAutoFit/>
          </a:bodyPr>
          <a:lstStyle/>
          <a:p>
            <a:pPr algn="just" fontAlgn="base"/>
            <a:r>
              <a:rPr lang="en-US" sz="1600" b="1" dirty="0">
                <a:solidFill>
                  <a:schemeClr val="bg1"/>
                </a:solidFill>
                <a:latin typeface="Arial" panose="020B0604020202020204" pitchFamily="34" charset="0"/>
                <a:cs typeface="Arial" panose="020B0604020202020204" pitchFamily="34" charset="0"/>
              </a:rPr>
              <a:t>14 </a:t>
            </a:r>
            <a:r>
              <a:rPr lang="en-US" sz="1600" dirty="0">
                <a:solidFill>
                  <a:schemeClr val="bg1"/>
                </a:solidFill>
                <a:latin typeface="Arial" panose="020B0604020202020204" pitchFamily="34" charset="0"/>
                <a:cs typeface="Arial" panose="020B0604020202020204" pitchFamily="34" charset="0"/>
              </a:rPr>
              <a:t>¶ Then Daniel answered with counsel and wisdom to Arioch the captain of the king’s guard, which was gone forth to slay the wise men of Babylon:</a:t>
            </a:r>
          </a:p>
          <a:p>
            <a:pPr algn="just" fontAlgn="base"/>
            <a:r>
              <a:rPr lang="en-US" sz="1600" b="1" dirty="0">
                <a:solidFill>
                  <a:schemeClr val="bg1"/>
                </a:solidFill>
                <a:latin typeface="Arial" panose="020B0604020202020204" pitchFamily="34" charset="0"/>
                <a:cs typeface="Arial" panose="020B0604020202020204" pitchFamily="34" charset="0"/>
              </a:rPr>
              <a:t>15 </a:t>
            </a:r>
            <a:r>
              <a:rPr lang="en-US" sz="1600" dirty="0">
                <a:solidFill>
                  <a:schemeClr val="bg1"/>
                </a:solidFill>
                <a:latin typeface="Arial" panose="020B0604020202020204" pitchFamily="34" charset="0"/>
                <a:cs typeface="Arial" panose="020B0604020202020204" pitchFamily="34" charset="0"/>
              </a:rPr>
              <a:t>He answered and said to Arioch the king’s captain, Why is the decree so hasty from the king? Then Arioch made the thing known to Daniel.</a:t>
            </a:r>
          </a:p>
          <a:p>
            <a:pPr algn="just" fontAlgn="base"/>
            <a:r>
              <a:rPr lang="en-US" sz="1600" b="1" dirty="0">
                <a:solidFill>
                  <a:schemeClr val="bg1"/>
                </a:solidFill>
                <a:latin typeface="Arial" panose="020B0604020202020204" pitchFamily="34" charset="0"/>
                <a:cs typeface="Arial" panose="020B0604020202020204" pitchFamily="34" charset="0"/>
              </a:rPr>
              <a:t>16 </a:t>
            </a:r>
            <a:r>
              <a:rPr lang="en-US" sz="1600" dirty="0">
                <a:solidFill>
                  <a:schemeClr val="bg1"/>
                </a:solidFill>
                <a:latin typeface="Arial" panose="020B0604020202020204" pitchFamily="34" charset="0"/>
                <a:cs typeface="Arial" panose="020B0604020202020204" pitchFamily="34" charset="0"/>
              </a:rPr>
              <a:t>Then Daniel went in, and desired of the king that he would give him time, and that he would shew the king the interpretation.</a:t>
            </a:r>
          </a:p>
          <a:p>
            <a:pPr algn="just" fontAlgn="base"/>
            <a:r>
              <a:rPr lang="en-US" sz="1600" b="1" dirty="0">
                <a:solidFill>
                  <a:schemeClr val="bg1"/>
                </a:solidFill>
                <a:latin typeface="Arial" panose="020B0604020202020204" pitchFamily="34" charset="0"/>
                <a:cs typeface="Arial" panose="020B0604020202020204" pitchFamily="34" charset="0"/>
              </a:rPr>
              <a:t>17 </a:t>
            </a:r>
            <a:r>
              <a:rPr lang="en-US" sz="1600" dirty="0">
                <a:solidFill>
                  <a:schemeClr val="bg1"/>
                </a:solidFill>
                <a:latin typeface="Arial" panose="020B0604020202020204" pitchFamily="34" charset="0"/>
                <a:cs typeface="Arial" panose="020B0604020202020204" pitchFamily="34" charset="0"/>
              </a:rPr>
              <a:t>Then Daniel went to his house, and made the thing known to Hananiah, Mishael, and Azariah, his companions:</a:t>
            </a:r>
          </a:p>
          <a:p>
            <a:pPr algn="just" fontAlgn="base"/>
            <a:r>
              <a:rPr lang="en-US" sz="1600" b="1" dirty="0">
                <a:solidFill>
                  <a:schemeClr val="bg1"/>
                </a:solidFill>
                <a:latin typeface="Arial" panose="020B0604020202020204" pitchFamily="34" charset="0"/>
                <a:cs typeface="Arial" panose="020B0604020202020204" pitchFamily="34" charset="0"/>
              </a:rPr>
              <a:t>18 </a:t>
            </a:r>
            <a:r>
              <a:rPr lang="en-US" sz="1600" dirty="0">
                <a:solidFill>
                  <a:schemeClr val="bg1"/>
                </a:solidFill>
                <a:latin typeface="Arial" panose="020B0604020202020204" pitchFamily="34" charset="0"/>
                <a:cs typeface="Arial" panose="020B0604020202020204" pitchFamily="34" charset="0"/>
              </a:rPr>
              <a:t>That they would desire mercies of the God of heaven concerning this secret; that Daniel and his fellows should not perish with the rest of the wise men of Babylon.</a:t>
            </a:r>
          </a:p>
          <a:p>
            <a:pPr algn="just" fontAlgn="base"/>
            <a:r>
              <a:rPr lang="en-US" sz="1600" b="1" dirty="0">
                <a:solidFill>
                  <a:schemeClr val="bg1"/>
                </a:solidFill>
                <a:latin typeface="Arial" panose="020B0604020202020204" pitchFamily="34" charset="0"/>
                <a:cs typeface="Arial" panose="020B0604020202020204" pitchFamily="34" charset="0"/>
              </a:rPr>
              <a:t>19 </a:t>
            </a:r>
            <a:r>
              <a:rPr lang="en-US" sz="1600" dirty="0">
                <a:solidFill>
                  <a:schemeClr val="bg1"/>
                </a:solidFill>
                <a:latin typeface="Arial" panose="020B0604020202020204" pitchFamily="34" charset="0"/>
                <a:cs typeface="Arial" panose="020B0604020202020204" pitchFamily="34" charset="0"/>
              </a:rPr>
              <a:t>¶ Then was the secret revealed unto Daniel in a night vision. Then Daniel blessed the God of heaven.</a:t>
            </a:r>
            <a:endParaRPr lang="en-US" sz="1600" b="0" i="0" dirty="0">
              <a:solidFill>
                <a:schemeClr val="bg1"/>
              </a:solidFill>
              <a:effectLst/>
              <a:latin typeface="Arial" panose="020B0604020202020204" pitchFamily="34" charset="0"/>
              <a:cs typeface="Arial" panose="020B0604020202020204" pitchFamily="34" charset="0"/>
            </a:endParaRPr>
          </a:p>
        </p:txBody>
      </p:sp>
      <p:sp>
        <p:nvSpPr>
          <p:cNvPr id="6" name="Rectángulo 5">
            <a:extLst>
              <a:ext uri="{FF2B5EF4-FFF2-40B4-BE49-F238E27FC236}">
                <a16:creationId xmlns:a16="http://schemas.microsoft.com/office/drawing/2014/main" id="{704EE839-8A0C-457A-911A-CEF979124CF5}"/>
              </a:ext>
            </a:extLst>
          </p:cNvPr>
          <p:cNvSpPr/>
          <p:nvPr/>
        </p:nvSpPr>
        <p:spPr>
          <a:xfrm>
            <a:off x="1026698" y="4838717"/>
            <a:ext cx="9071459"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happened after Daniel and his friends sought Heavenly Father’s help?</a:t>
            </a:r>
          </a:p>
        </p:txBody>
      </p:sp>
      <p:sp>
        <p:nvSpPr>
          <p:cNvPr id="7" name="Rectángulo 6">
            <a:extLst>
              <a:ext uri="{FF2B5EF4-FFF2-40B4-BE49-F238E27FC236}">
                <a16:creationId xmlns:a16="http://schemas.microsoft.com/office/drawing/2014/main" id="{0FE6B259-62C3-4A73-8ECC-6FD4E77AFCAC}"/>
              </a:ext>
            </a:extLst>
          </p:cNvPr>
          <p:cNvSpPr/>
          <p:nvPr/>
        </p:nvSpPr>
        <p:spPr>
          <a:xfrm>
            <a:off x="980661" y="5474228"/>
            <a:ext cx="9783430"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principle can we learn from Daniel and his friends about receiving the wisdom and help we need from God? </a:t>
            </a:r>
          </a:p>
        </p:txBody>
      </p:sp>
    </p:spTree>
    <p:extLst>
      <p:ext uri="{BB962C8B-B14F-4D97-AF65-F5344CB8AC3E}">
        <p14:creationId xmlns:p14="http://schemas.microsoft.com/office/powerpoint/2010/main" val="3745539533"/>
      </p:ext>
    </p:extLst>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37"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arn(outVertical)">
                                      <p:cBhvr>
                                        <p:cTn id="14" dur="125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6"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arn(inHorizontal)">
                                      <p:cBhvr>
                                        <p:cTn id="19" dur="12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683025"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accent2">
                    <a:lumMod val="75000"/>
                  </a:schemeClr>
                </a:solidFill>
                <a:effectLst>
                  <a:outerShdw blurRad="38100" dist="38100" dir="2700000" algn="tl">
                    <a:srgbClr val="000000">
                      <a:alpha val="43137"/>
                    </a:srgbClr>
                  </a:outerShdw>
                </a:effectLst>
                <a:latin typeface="Calibri" panose="020F0502020204030204" pitchFamily="34" charset="0"/>
                <a:ea typeface="Ebrima" panose="02000000000000000000" pitchFamily="2" charset="0"/>
                <a:cs typeface="Calibri" panose="020F0502020204030204" pitchFamily="34" charset="0"/>
              </a:rPr>
              <a:t>LESSON 145</a:t>
            </a:r>
          </a:p>
        </p:txBody>
      </p:sp>
      <p:sp>
        <p:nvSpPr>
          <p:cNvPr id="2" name="Rectángulo 1">
            <a:extLst>
              <a:ext uri="{FF2B5EF4-FFF2-40B4-BE49-F238E27FC236}">
                <a16:creationId xmlns:a16="http://schemas.microsoft.com/office/drawing/2014/main" id="{857AEF80-F6B4-4D90-80CA-A47A54F7405C}"/>
              </a:ext>
            </a:extLst>
          </p:cNvPr>
          <p:cNvSpPr/>
          <p:nvPr/>
        </p:nvSpPr>
        <p:spPr>
          <a:xfrm>
            <a:off x="1113183" y="968273"/>
            <a:ext cx="1787669" cy="369332"/>
          </a:xfrm>
          <a:prstGeom prst="rect">
            <a:avLst/>
          </a:prstGeom>
        </p:spPr>
        <p:txBody>
          <a:bodyPr wrap="none">
            <a:spAutoFit/>
          </a:bodyPr>
          <a:lstStyle/>
          <a:p>
            <a:pPr algn="just" fontAlgn="base"/>
            <a:r>
              <a:rPr lang="en-US" b="1" dirty="0">
                <a:solidFill>
                  <a:schemeClr val="bg1"/>
                </a:solidFill>
                <a:latin typeface="Arial" panose="020B0604020202020204" pitchFamily="34" charset="0"/>
                <a:cs typeface="Arial" panose="020B0604020202020204" pitchFamily="34" charset="0"/>
              </a:rPr>
              <a:t>Daniel 2:24–49</a:t>
            </a:r>
            <a:endParaRPr lang="en-US" b="1" i="0" dirty="0">
              <a:solidFill>
                <a:schemeClr val="bg1"/>
              </a:solidFill>
              <a:effectLst/>
              <a:latin typeface="Arial" panose="020B0604020202020204" pitchFamily="34" charset="0"/>
              <a:cs typeface="Arial" panose="020B0604020202020204" pitchFamily="34" charset="0"/>
            </a:endParaRPr>
          </a:p>
        </p:txBody>
      </p:sp>
      <p:sp>
        <p:nvSpPr>
          <p:cNvPr id="4" name="Rectángulo 3">
            <a:extLst>
              <a:ext uri="{FF2B5EF4-FFF2-40B4-BE49-F238E27FC236}">
                <a16:creationId xmlns:a16="http://schemas.microsoft.com/office/drawing/2014/main" id="{8F894891-5E87-4B5B-AD33-E9630A7D6C4C}"/>
              </a:ext>
            </a:extLst>
          </p:cNvPr>
          <p:cNvSpPr/>
          <p:nvPr/>
        </p:nvSpPr>
        <p:spPr>
          <a:xfrm>
            <a:off x="1934817" y="2257696"/>
            <a:ext cx="8322365" cy="2123658"/>
          </a:xfrm>
          <a:prstGeom prst="rect">
            <a:avLst/>
          </a:prstGeom>
        </p:spPr>
        <p:txBody>
          <a:bodyPr wrap="square">
            <a:spAutoFit/>
          </a:bodyPr>
          <a:lstStyle/>
          <a:p>
            <a:pPr algn="ctr"/>
            <a:r>
              <a:rPr lang="en-US" sz="4400" dirty="0">
                <a:solidFill>
                  <a:schemeClr val="accent1">
                    <a:lumMod val="75000"/>
                  </a:schemeClr>
                </a:solidFill>
                <a:latin typeface="ZoramldsLat-Regular"/>
              </a:rPr>
              <a:t>“Daniel reveals to King Nebuchadnezzar the dream and its interpretation”</a:t>
            </a:r>
            <a:endParaRPr lang="en-US" sz="4400" dirty="0">
              <a:solidFill>
                <a:schemeClr val="accent1">
                  <a:lumMod val="75000"/>
                </a:schemeClr>
              </a:solidFill>
            </a:endParaRPr>
          </a:p>
        </p:txBody>
      </p:sp>
    </p:spTree>
    <p:extLst>
      <p:ext uri="{BB962C8B-B14F-4D97-AF65-F5344CB8AC3E}">
        <p14:creationId xmlns:p14="http://schemas.microsoft.com/office/powerpoint/2010/main" val="74252903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68DE812C-7A65-4889-8FED-E1B5BC3A0F3A}"/>
              </a:ext>
            </a:extLst>
          </p:cNvPr>
          <p:cNvSpPr/>
          <p:nvPr/>
        </p:nvSpPr>
        <p:spPr>
          <a:xfrm>
            <a:off x="1113180" y="5423186"/>
            <a:ext cx="8547655" cy="369332"/>
          </a:xfrm>
          <a:prstGeom prst="rect">
            <a:avLst/>
          </a:prstGeom>
        </p:spPr>
        <p:txBody>
          <a:bodyPr wrap="square">
            <a:spAutoFit/>
          </a:bodyPr>
          <a:lstStyle/>
          <a:p>
            <a:pPr algn="just"/>
            <a:r>
              <a:rPr lang="en-US" i="1" dirty="0">
                <a:solidFill>
                  <a:schemeClr val="accent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Heavenly Father reveals truth to His prophets in order to bless His children.</a:t>
            </a:r>
          </a:p>
        </p:txBody>
      </p:sp>
      <p:sp>
        <p:nvSpPr>
          <p:cNvPr id="9" name="Rectángulo 8">
            <a:extLst>
              <a:ext uri="{FF2B5EF4-FFF2-40B4-BE49-F238E27FC236}">
                <a16:creationId xmlns:a16="http://schemas.microsoft.com/office/drawing/2014/main" id="{9BCADB61-6676-46DB-B517-D4D22009DD06}"/>
              </a:ext>
            </a:extLst>
          </p:cNvPr>
          <p:cNvSpPr/>
          <p:nvPr/>
        </p:nvSpPr>
        <p:spPr>
          <a:xfrm>
            <a:off x="980660" y="735482"/>
            <a:ext cx="1920191" cy="969166"/>
          </a:xfrm>
          <a:prstGeom prst="rect">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ángulo: esquinas redondeadas 7">
            <a:extLst>
              <a:ext uri="{FF2B5EF4-FFF2-40B4-BE49-F238E27FC236}">
                <a16:creationId xmlns:a16="http://schemas.microsoft.com/office/drawing/2014/main" id="{DEC33200-F08D-4E37-B2B0-72A939E23BDB}"/>
              </a:ext>
            </a:extLst>
          </p:cNvPr>
          <p:cNvSpPr/>
          <p:nvPr/>
        </p:nvSpPr>
        <p:spPr>
          <a:xfrm>
            <a:off x="980661" y="1152939"/>
            <a:ext cx="9886122" cy="2800767"/>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683025"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accent2">
                    <a:lumMod val="75000"/>
                  </a:schemeClr>
                </a:solidFill>
                <a:effectLst>
                  <a:outerShdw blurRad="38100" dist="38100" dir="2700000" algn="tl">
                    <a:srgbClr val="000000">
                      <a:alpha val="43137"/>
                    </a:srgbClr>
                  </a:outerShdw>
                </a:effectLst>
                <a:latin typeface="Calibri" panose="020F0502020204030204" pitchFamily="34" charset="0"/>
                <a:ea typeface="Ebrima" panose="02000000000000000000" pitchFamily="2" charset="0"/>
                <a:cs typeface="Calibri" panose="020F0502020204030204" pitchFamily="34" charset="0"/>
              </a:rPr>
              <a:t>LESSON 145</a:t>
            </a:r>
          </a:p>
        </p:txBody>
      </p:sp>
      <p:sp>
        <p:nvSpPr>
          <p:cNvPr id="2" name="Rectángulo 1">
            <a:extLst>
              <a:ext uri="{FF2B5EF4-FFF2-40B4-BE49-F238E27FC236}">
                <a16:creationId xmlns:a16="http://schemas.microsoft.com/office/drawing/2014/main" id="{1CC2C9F1-1FAA-4FBC-9EF3-F5E9371EA643}"/>
              </a:ext>
            </a:extLst>
          </p:cNvPr>
          <p:cNvSpPr/>
          <p:nvPr/>
        </p:nvSpPr>
        <p:spPr>
          <a:xfrm>
            <a:off x="1113183" y="779683"/>
            <a:ext cx="1787669"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Daniel 2:26–30</a:t>
            </a:r>
          </a:p>
        </p:txBody>
      </p:sp>
      <p:sp>
        <p:nvSpPr>
          <p:cNvPr id="4" name="Rectángulo 3">
            <a:extLst>
              <a:ext uri="{FF2B5EF4-FFF2-40B4-BE49-F238E27FC236}">
                <a16:creationId xmlns:a16="http://schemas.microsoft.com/office/drawing/2014/main" id="{3581FE4F-D2B2-403B-8068-9E2C8EA25661}"/>
              </a:ext>
            </a:extLst>
          </p:cNvPr>
          <p:cNvSpPr/>
          <p:nvPr/>
        </p:nvSpPr>
        <p:spPr>
          <a:xfrm>
            <a:off x="1045547" y="1149015"/>
            <a:ext cx="9701965" cy="2800767"/>
          </a:xfrm>
          <a:prstGeom prst="rect">
            <a:avLst/>
          </a:prstGeom>
        </p:spPr>
        <p:txBody>
          <a:bodyPr wrap="square">
            <a:spAutoFit/>
          </a:bodyPr>
          <a:lstStyle/>
          <a:p>
            <a:pPr algn="just" fontAlgn="base"/>
            <a:r>
              <a:rPr lang="en-US" sz="1600" b="1" dirty="0">
                <a:solidFill>
                  <a:schemeClr val="bg1"/>
                </a:solidFill>
                <a:latin typeface="Arial" panose="020B0604020202020204" pitchFamily="34" charset="0"/>
                <a:cs typeface="Arial" panose="020B0604020202020204" pitchFamily="34" charset="0"/>
              </a:rPr>
              <a:t>26 </a:t>
            </a:r>
            <a:r>
              <a:rPr lang="en-US" sz="1600" dirty="0">
                <a:solidFill>
                  <a:schemeClr val="bg1"/>
                </a:solidFill>
                <a:latin typeface="Arial" panose="020B0604020202020204" pitchFamily="34" charset="0"/>
                <a:cs typeface="Arial" panose="020B0604020202020204" pitchFamily="34" charset="0"/>
              </a:rPr>
              <a:t>The king answered and said to Daniel, whose name was Belteshazzar, Art thou able to make known unto me the dream which I have seen, and the interpretation thereof?</a:t>
            </a:r>
          </a:p>
          <a:p>
            <a:pPr algn="just" fontAlgn="base"/>
            <a:r>
              <a:rPr lang="en-US" sz="1600" b="1" dirty="0">
                <a:solidFill>
                  <a:schemeClr val="bg1"/>
                </a:solidFill>
                <a:latin typeface="Arial" panose="020B0604020202020204" pitchFamily="34" charset="0"/>
                <a:cs typeface="Arial" panose="020B0604020202020204" pitchFamily="34" charset="0"/>
              </a:rPr>
              <a:t>27 </a:t>
            </a:r>
            <a:r>
              <a:rPr lang="en-US" sz="1600" dirty="0">
                <a:solidFill>
                  <a:schemeClr val="bg1"/>
                </a:solidFill>
                <a:latin typeface="Arial" panose="020B0604020202020204" pitchFamily="34" charset="0"/>
                <a:cs typeface="Arial" panose="020B0604020202020204" pitchFamily="34" charset="0"/>
              </a:rPr>
              <a:t>Daniel answered in the presence of the king, and said, The secret which the king hath demanded cannot the wise men, the astrologers, the magicians, the soothsayers, shew unto the king;</a:t>
            </a:r>
          </a:p>
          <a:p>
            <a:pPr algn="just" fontAlgn="base"/>
            <a:r>
              <a:rPr lang="en-US" sz="1600" b="1" dirty="0">
                <a:solidFill>
                  <a:schemeClr val="bg1"/>
                </a:solidFill>
                <a:latin typeface="Arial" panose="020B0604020202020204" pitchFamily="34" charset="0"/>
                <a:cs typeface="Arial" panose="020B0604020202020204" pitchFamily="34" charset="0"/>
              </a:rPr>
              <a:t>28 </a:t>
            </a:r>
            <a:r>
              <a:rPr lang="en-US" sz="1600" dirty="0">
                <a:solidFill>
                  <a:schemeClr val="bg1"/>
                </a:solidFill>
                <a:latin typeface="Arial" panose="020B0604020202020204" pitchFamily="34" charset="0"/>
                <a:cs typeface="Arial" panose="020B0604020202020204" pitchFamily="34" charset="0"/>
              </a:rPr>
              <a:t>But there is a God in heaven that revealeth secrets, and maketh known to the king Nebuchadnezzar what shall be in the latter days. Thy dream, and the visions of thy head upon thy bed, are these;</a:t>
            </a:r>
          </a:p>
          <a:p>
            <a:pPr algn="just" fontAlgn="base"/>
            <a:r>
              <a:rPr lang="en-US" sz="1600" b="1" dirty="0">
                <a:solidFill>
                  <a:schemeClr val="bg1"/>
                </a:solidFill>
                <a:latin typeface="Arial" panose="020B0604020202020204" pitchFamily="34" charset="0"/>
                <a:cs typeface="Arial" panose="020B0604020202020204" pitchFamily="34" charset="0"/>
              </a:rPr>
              <a:t>29 </a:t>
            </a:r>
            <a:r>
              <a:rPr lang="en-US" sz="1600" dirty="0">
                <a:solidFill>
                  <a:schemeClr val="bg1"/>
                </a:solidFill>
                <a:latin typeface="Arial" panose="020B0604020202020204" pitchFamily="34" charset="0"/>
                <a:cs typeface="Arial" panose="020B0604020202020204" pitchFamily="34" charset="0"/>
              </a:rPr>
              <a:t>As for thee, O king, thy thoughts came into thy mind upon thy bed, what should come to pass hereafter: and he that revealeth secrets maketh known to thee what shall come to pass.</a:t>
            </a:r>
          </a:p>
          <a:p>
            <a:pPr algn="just" fontAlgn="base"/>
            <a:r>
              <a:rPr lang="en-US" sz="1600" b="1" dirty="0">
                <a:solidFill>
                  <a:schemeClr val="bg1"/>
                </a:solidFill>
                <a:latin typeface="Arial" panose="020B0604020202020204" pitchFamily="34" charset="0"/>
                <a:cs typeface="Arial" panose="020B0604020202020204" pitchFamily="34" charset="0"/>
              </a:rPr>
              <a:t>30 </a:t>
            </a:r>
            <a:r>
              <a:rPr lang="en-US" sz="1600" dirty="0">
                <a:solidFill>
                  <a:schemeClr val="bg1"/>
                </a:solidFill>
                <a:latin typeface="Arial" panose="020B0604020202020204" pitchFamily="34" charset="0"/>
                <a:cs typeface="Arial" panose="020B0604020202020204" pitchFamily="34" charset="0"/>
              </a:rPr>
              <a:t>But as for me, this secret is not revealed to me for any wisdom that I have more than any living, but for their sakes that shall make known the interpretation to the king, and that thou mightest know the thoughts of thy heart.</a:t>
            </a:r>
            <a:endParaRPr lang="en-US" sz="1600" b="0" i="0" dirty="0">
              <a:solidFill>
                <a:schemeClr val="bg1"/>
              </a:solidFill>
              <a:effectLst/>
              <a:latin typeface="Arial" panose="020B0604020202020204" pitchFamily="34" charset="0"/>
              <a:cs typeface="Arial" panose="020B0604020202020204" pitchFamily="34" charset="0"/>
            </a:endParaRPr>
          </a:p>
        </p:txBody>
      </p:sp>
      <p:sp>
        <p:nvSpPr>
          <p:cNvPr id="5" name="Rectángulo 4">
            <a:extLst>
              <a:ext uri="{FF2B5EF4-FFF2-40B4-BE49-F238E27FC236}">
                <a16:creationId xmlns:a16="http://schemas.microsoft.com/office/drawing/2014/main" id="{27ABB3AE-99CB-44BC-8E77-C8155FED5546}"/>
              </a:ext>
            </a:extLst>
          </p:cNvPr>
          <p:cNvSpPr/>
          <p:nvPr/>
        </p:nvSpPr>
        <p:spPr>
          <a:xfrm>
            <a:off x="1113182" y="3949782"/>
            <a:ext cx="9634329"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How does what Daniel told the king compare to what the wise men had told the king (see verses 10–11)?</a:t>
            </a:r>
          </a:p>
        </p:txBody>
      </p:sp>
      <p:sp>
        <p:nvSpPr>
          <p:cNvPr id="6" name="Rectángulo 5">
            <a:extLst>
              <a:ext uri="{FF2B5EF4-FFF2-40B4-BE49-F238E27FC236}">
                <a16:creationId xmlns:a16="http://schemas.microsoft.com/office/drawing/2014/main" id="{DB537D09-E767-4DEB-A77F-8D430B05F696}"/>
              </a:ext>
            </a:extLst>
          </p:cNvPr>
          <p:cNvSpPr/>
          <p:nvPr/>
        </p:nvSpPr>
        <p:spPr>
          <a:xfrm>
            <a:off x="1113180" y="4776855"/>
            <a:ext cx="8017567"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is one reason why Heavenly Father reveals truth to His prophets?</a:t>
            </a:r>
          </a:p>
        </p:txBody>
      </p:sp>
    </p:spTree>
    <p:extLst>
      <p:ext uri="{BB962C8B-B14F-4D97-AF65-F5344CB8AC3E}">
        <p14:creationId xmlns:p14="http://schemas.microsoft.com/office/powerpoint/2010/main" val="536317939"/>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3"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plus(in)">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56" presetClass="entr" presetSubtype="0" fill="hold" grpId="0" nodeType="clickEffect">
                                  <p:stCondLst>
                                    <p:cond delay="0"/>
                                  </p:stCondLst>
                                  <p:iterate type="lt">
                                    <p:tmPct val="10000"/>
                                  </p:iterate>
                                  <p:childTnLst>
                                    <p:set>
                                      <p:cBhvr>
                                        <p:cTn id="16" dur="1" fill="hold">
                                          <p:stCondLst>
                                            <p:cond delay="0"/>
                                          </p:stCondLst>
                                        </p:cTn>
                                        <p:tgtEl>
                                          <p:spTgt spid="7">
                                            <p:txEl>
                                              <p:pRg st="0" end="0"/>
                                            </p:txEl>
                                          </p:spTgt>
                                        </p:tgtEl>
                                        <p:attrNameLst>
                                          <p:attrName>style.visibility</p:attrName>
                                        </p:attrNameLst>
                                      </p:cBhvr>
                                      <p:to>
                                        <p:strVal val="visible"/>
                                      </p:to>
                                    </p:set>
                                    <p:anim by="(-#ppt_w*2)" calcmode="lin" valueType="num">
                                      <p:cBhvr rctx="PPT">
                                        <p:cTn id="17" dur="375" autoRev="1" fill="hold">
                                          <p:stCondLst>
                                            <p:cond delay="0"/>
                                          </p:stCondLst>
                                        </p:cTn>
                                        <p:tgtEl>
                                          <p:spTgt spid="7">
                                            <p:txEl>
                                              <p:pRg st="0" end="0"/>
                                            </p:txEl>
                                          </p:spTgt>
                                        </p:tgtEl>
                                        <p:attrNameLst>
                                          <p:attrName>ppt_w</p:attrName>
                                        </p:attrNameLst>
                                      </p:cBhvr>
                                    </p:anim>
                                    <p:anim by="(#ppt_w*0.50)" calcmode="lin" valueType="num">
                                      <p:cBhvr>
                                        <p:cTn id="18" dur="375" decel="50000" autoRev="1" fill="hold">
                                          <p:stCondLst>
                                            <p:cond delay="0"/>
                                          </p:stCondLst>
                                        </p:cTn>
                                        <p:tgtEl>
                                          <p:spTgt spid="7">
                                            <p:txEl>
                                              <p:pRg st="0" end="0"/>
                                            </p:txEl>
                                          </p:spTgt>
                                        </p:tgtEl>
                                        <p:attrNameLst>
                                          <p:attrName>ppt_x</p:attrName>
                                        </p:attrNameLst>
                                      </p:cBhvr>
                                    </p:anim>
                                    <p:anim from="(-#ppt_h/2)" to="(#ppt_y)" calcmode="lin" valueType="num">
                                      <p:cBhvr>
                                        <p:cTn id="19" dur="750" fill="hold">
                                          <p:stCondLst>
                                            <p:cond delay="0"/>
                                          </p:stCondLst>
                                        </p:cTn>
                                        <p:tgtEl>
                                          <p:spTgt spid="7">
                                            <p:txEl>
                                              <p:pRg st="0" end="0"/>
                                            </p:txEl>
                                          </p:spTgt>
                                        </p:tgtEl>
                                        <p:attrNameLst>
                                          <p:attrName>ppt_y</p:attrName>
                                        </p:attrNameLst>
                                      </p:cBhvr>
                                    </p:anim>
                                    <p:animRot by="21600000">
                                      <p:cBhvr>
                                        <p:cTn id="20" dur="750" fill="hold">
                                          <p:stCondLst>
                                            <p:cond delay="0"/>
                                          </p:stCondLst>
                                        </p:cTn>
                                        <p:tgtEl>
                                          <p:spTgt spid="7">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5"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683025"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accent2">
                    <a:lumMod val="75000"/>
                  </a:schemeClr>
                </a:solidFill>
                <a:effectLst>
                  <a:outerShdw blurRad="38100" dist="38100" dir="2700000" algn="tl">
                    <a:srgbClr val="000000">
                      <a:alpha val="43137"/>
                    </a:srgbClr>
                  </a:outerShdw>
                </a:effectLst>
                <a:latin typeface="Calibri" panose="020F0502020204030204" pitchFamily="34" charset="0"/>
                <a:ea typeface="Ebrima" panose="02000000000000000000" pitchFamily="2" charset="0"/>
                <a:cs typeface="Calibri" panose="020F0502020204030204" pitchFamily="34" charset="0"/>
              </a:rPr>
              <a:t>LESSON 145</a:t>
            </a:r>
          </a:p>
        </p:txBody>
      </p:sp>
      <p:pic>
        <p:nvPicPr>
          <p:cNvPr id="4" name="Imagen 3">
            <a:extLst>
              <a:ext uri="{FF2B5EF4-FFF2-40B4-BE49-F238E27FC236}">
                <a16:creationId xmlns:a16="http://schemas.microsoft.com/office/drawing/2014/main" id="{434F6C92-4EE4-408B-8D84-0002934A2CD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09530" y="824533"/>
            <a:ext cx="8772939" cy="5208933"/>
          </a:xfrm>
          <a:prstGeom prst="rect">
            <a:avLst/>
          </a:prstGeom>
        </p:spPr>
      </p:pic>
      <p:sp>
        <p:nvSpPr>
          <p:cNvPr id="5" name="Rectángulo 4">
            <a:extLst>
              <a:ext uri="{FF2B5EF4-FFF2-40B4-BE49-F238E27FC236}">
                <a16:creationId xmlns:a16="http://schemas.microsoft.com/office/drawing/2014/main" id="{EFE278FE-7FD3-4480-B76C-9B71078F40EF}"/>
              </a:ext>
            </a:extLst>
          </p:cNvPr>
          <p:cNvSpPr/>
          <p:nvPr/>
        </p:nvSpPr>
        <p:spPr>
          <a:xfrm>
            <a:off x="1325218" y="6033466"/>
            <a:ext cx="7832034"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did the stone do to the image? What did the stone become?</a:t>
            </a:r>
          </a:p>
        </p:txBody>
      </p:sp>
    </p:spTree>
    <p:extLst>
      <p:ext uri="{BB962C8B-B14F-4D97-AF65-F5344CB8AC3E}">
        <p14:creationId xmlns:p14="http://schemas.microsoft.com/office/powerpoint/2010/main" val="3152098705"/>
      </p:ext>
    </p:extLst>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0</TotalTime>
  <Words>361</Words>
  <Application>Microsoft Office PowerPoint</Application>
  <PresentationFormat>Panorámica</PresentationFormat>
  <Paragraphs>81</Paragraphs>
  <Slides>13</Slides>
  <Notes>0</Notes>
  <HiddenSlides>0</HiddenSlides>
  <MMClips>1</MMClips>
  <ScaleCrop>false</ScaleCrop>
  <HeadingPairs>
    <vt:vector size="6" baseType="variant">
      <vt:variant>
        <vt:lpstr>Fuentes usadas</vt:lpstr>
      </vt:variant>
      <vt:variant>
        <vt:i4>10</vt:i4>
      </vt:variant>
      <vt:variant>
        <vt:lpstr>Tema</vt:lpstr>
      </vt:variant>
      <vt:variant>
        <vt:i4>1</vt:i4>
      </vt:variant>
      <vt:variant>
        <vt:lpstr>Títulos de diapositiva</vt:lpstr>
      </vt:variant>
      <vt:variant>
        <vt:i4>13</vt:i4>
      </vt:variant>
    </vt:vector>
  </HeadingPairs>
  <TitlesOfParts>
    <vt:vector size="24" baseType="lpstr">
      <vt:lpstr>Arial</vt:lpstr>
      <vt:lpstr>Calibri</vt:lpstr>
      <vt:lpstr>Century Gothic</vt:lpstr>
      <vt:lpstr>Franklin Gothic Medium</vt:lpstr>
      <vt:lpstr>Gabriola</vt:lpstr>
      <vt:lpstr>Rockwell</vt:lpstr>
      <vt:lpstr>Times New Roman</vt:lpstr>
      <vt:lpstr>Wingdings 3</vt:lpstr>
      <vt:lpstr>ZoramldsLat-Bold</vt:lpstr>
      <vt:lpstr>ZoramldsLat-Regular</vt:lpstr>
      <vt:lpstr>Ion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plan of Salvation</dc:title>
  <dc:creator>Ronald Esquerra</dc:creator>
  <cp:lastModifiedBy>Ronald Esquerra</cp:lastModifiedBy>
  <cp:revision>5214</cp:revision>
  <dcterms:created xsi:type="dcterms:W3CDTF">2018-08-29T04:26:39Z</dcterms:created>
  <dcterms:modified xsi:type="dcterms:W3CDTF">2019-06-14T06:02:10Z</dcterms:modified>
</cp:coreProperties>
</file>