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2"/>
  </p:notesMasterIdLst>
  <p:sldIdLst>
    <p:sldId id="296" r:id="rId2"/>
    <p:sldId id="410" r:id="rId3"/>
    <p:sldId id="411" r:id="rId4"/>
    <p:sldId id="412" r:id="rId5"/>
    <p:sldId id="413" r:id="rId6"/>
    <p:sldId id="414" r:id="rId7"/>
    <p:sldId id="415" r:id="rId8"/>
    <p:sldId id="416" r:id="rId9"/>
    <p:sldId id="417" r:id="rId10"/>
    <p:sldId id="41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E97159"/>
    <a:srgbClr val="D6E513"/>
    <a:srgbClr val="6372DF"/>
    <a:srgbClr val="4D6F0F"/>
    <a:srgbClr val="FF6600"/>
    <a:srgbClr val="59C7E9"/>
    <a:srgbClr val="FFD757"/>
    <a:srgbClr val="D88028"/>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isabelnunez-zbelnu.blogspot.com/2009/07/en-el-foso-de-los-leones.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bm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7000" b="-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U2GHhBmm7VY?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bg2"/>
                </a:solidFill>
                <a:effectLst>
                  <a:outerShdw blurRad="38100" dist="38100" dir="2700000" algn="tl">
                    <a:srgbClr val="000000">
                      <a:alpha val="43137"/>
                    </a:srgbClr>
                  </a:outerShdw>
                </a:effectLst>
                <a:latin typeface="Gabriola" panose="04040605051002020D02" pitchFamily="82"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144</a:t>
            </a:r>
          </a:p>
        </p:txBody>
      </p:sp>
      <p:pic>
        <p:nvPicPr>
          <p:cNvPr id="2" name="Elementos multimedia en línea 1" title="Mormon beliefs - The Lord's Richest Blessings">
            <a:hlinkClick r:id="" action="ppaction://media"/>
            <a:extLst>
              <a:ext uri="{FF2B5EF4-FFF2-40B4-BE49-F238E27FC236}">
                <a16:creationId xmlns:a16="http://schemas.microsoft.com/office/drawing/2014/main" id="{A0FA12A3-E914-4210-B279-4267E1D4BE71}"/>
              </a:ext>
            </a:extLst>
          </p:cNvPr>
          <p:cNvPicPr>
            <a:picLocks noRot="1" noChangeAspect="1"/>
          </p:cNvPicPr>
          <p:nvPr>
            <a:videoFile r:link="rId1"/>
          </p:nvPr>
        </p:nvPicPr>
        <p:blipFill>
          <a:blip r:embed="rId3"/>
          <a:stretch>
            <a:fillRect/>
          </a:stretch>
        </p:blipFill>
        <p:spPr>
          <a:xfrm>
            <a:off x="2431774" y="1356691"/>
            <a:ext cx="7805530" cy="43906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391718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144</a:t>
            </a:r>
          </a:p>
        </p:txBody>
      </p:sp>
      <p:sp>
        <p:nvSpPr>
          <p:cNvPr id="4" name="Rectángulo 3">
            <a:extLst>
              <a:ext uri="{FF2B5EF4-FFF2-40B4-BE49-F238E27FC236}">
                <a16:creationId xmlns:a16="http://schemas.microsoft.com/office/drawing/2014/main" id="{EE708FCA-1C05-48F6-8888-CF3DF3A64A0B}"/>
              </a:ext>
            </a:extLst>
          </p:cNvPr>
          <p:cNvSpPr/>
          <p:nvPr/>
        </p:nvSpPr>
        <p:spPr>
          <a:xfrm>
            <a:off x="925447" y="891329"/>
            <a:ext cx="1402948" cy="523220"/>
          </a:xfrm>
          <a:prstGeom prst="rect">
            <a:avLst/>
          </a:prstGeom>
        </p:spPr>
        <p:txBody>
          <a:bodyPr wrap="none">
            <a:spAutoFit/>
          </a:bodyPr>
          <a:lstStyle/>
          <a:p>
            <a:pPr fontAlgn="base"/>
            <a:r>
              <a:rPr lang="en-US" sz="2800" b="1" dirty="0">
                <a:solidFill>
                  <a:schemeClr val="bg2">
                    <a:lumMod val="75000"/>
                  </a:schemeClr>
                </a:solidFill>
                <a:latin typeface="ZoramldsLat-Bold"/>
              </a:rPr>
              <a:t>Daniel 1</a:t>
            </a:r>
            <a:endParaRPr lang="en-US" sz="2800" b="1" i="0" dirty="0">
              <a:solidFill>
                <a:schemeClr val="bg2">
                  <a:lumMod val="75000"/>
                </a:schemeClr>
              </a:solidFill>
              <a:effectLst/>
              <a:latin typeface="ZoramldsLat-Bold"/>
            </a:endParaRPr>
          </a:p>
        </p:txBody>
      </p:sp>
      <p:sp>
        <p:nvSpPr>
          <p:cNvPr id="5" name="Rectángulo 4">
            <a:extLst>
              <a:ext uri="{FF2B5EF4-FFF2-40B4-BE49-F238E27FC236}">
                <a16:creationId xmlns:a16="http://schemas.microsoft.com/office/drawing/2014/main" id="{FC10EF4E-2266-41B9-9B9D-2CB80B07AD70}"/>
              </a:ext>
            </a:extLst>
          </p:cNvPr>
          <p:cNvSpPr/>
          <p:nvPr/>
        </p:nvSpPr>
        <p:spPr>
          <a:xfrm>
            <a:off x="2438400" y="2459504"/>
            <a:ext cx="7315200" cy="1938992"/>
          </a:xfrm>
          <a:prstGeom prst="rect">
            <a:avLst/>
          </a:prstGeom>
        </p:spPr>
        <p:txBody>
          <a:bodyPr wrap="square">
            <a:spAutoFit/>
          </a:bodyPr>
          <a:lstStyle/>
          <a:p>
            <a:pPr algn="ctr"/>
            <a:r>
              <a:rPr lang="en-US" sz="4000" dirty="0">
                <a:solidFill>
                  <a:schemeClr val="accent2">
                    <a:lumMod val="75000"/>
                  </a:schemeClr>
                </a:solidFill>
                <a:latin typeface="ZoramldsLat-Regular"/>
              </a:rPr>
              <a:t>“Daniel, Shadrach, Meshach, and Abednego keep the Lord’s law by refusing the king’s food”</a:t>
            </a:r>
            <a:endParaRPr lang="en-US" sz="4000" dirty="0">
              <a:solidFill>
                <a:schemeClr val="accent2">
                  <a:lumMod val="75000"/>
                </a:schemeClr>
              </a:solidFill>
            </a:endParaRPr>
          </a:p>
        </p:txBody>
      </p:sp>
    </p:spTree>
    <p:extLst>
      <p:ext uri="{BB962C8B-B14F-4D97-AF65-F5344CB8AC3E}">
        <p14:creationId xmlns:p14="http://schemas.microsoft.com/office/powerpoint/2010/main" val="29461686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4BBED964-D1B0-44DD-B368-1C53F551105C}"/>
              </a:ext>
            </a:extLst>
          </p:cNvPr>
          <p:cNvSpPr/>
          <p:nvPr/>
        </p:nvSpPr>
        <p:spPr>
          <a:xfrm>
            <a:off x="1775791" y="1152939"/>
            <a:ext cx="8753061" cy="225661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144</a:t>
            </a:r>
          </a:p>
        </p:txBody>
      </p:sp>
      <p:sp>
        <p:nvSpPr>
          <p:cNvPr id="4" name="Rectángulo 3">
            <a:extLst>
              <a:ext uri="{FF2B5EF4-FFF2-40B4-BE49-F238E27FC236}">
                <a16:creationId xmlns:a16="http://schemas.microsoft.com/office/drawing/2014/main" id="{5F366DCE-5043-4254-8E2E-343915B9C586}"/>
              </a:ext>
            </a:extLst>
          </p:cNvPr>
          <p:cNvSpPr/>
          <p:nvPr/>
        </p:nvSpPr>
        <p:spPr>
          <a:xfrm>
            <a:off x="1663148" y="1274299"/>
            <a:ext cx="8865704" cy="2031325"/>
          </a:xfrm>
          <a:prstGeom prst="rect">
            <a:avLst/>
          </a:prstGeom>
        </p:spPr>
        <p:txBody>
          <a:bodyPr wrap="square">
            <a:spAutoFit/>
          </a:bodyPr>
          <a:lstStyle/>
          <a:p>
            <a:pPr algn="ctr"/>
            <a:r>
              <a:rPr lang="en-US" dirty="0">
                <a:solidFill>
                  <a:srgbClr val="212225"/>
                </a:solidFill>
                <a:latin typeface="Tahoma" panose="020B0604030504040204" pitchFamily="34" charset="0"/>
                <a:ea typeface="Tahoma" panose="020B0604030504040204" pitchFamily="34" charset="0"/>
                <a:cs typeface="Tahoma" panose="020B0604030504040204" pitchFamily="34" charset="0"/>
              </a:rPr>
              <a:t>Creed </a:t>
            </a:r>
            <a:r>
              <a:rPr lang="en-US" dirty="0" err="1">
                <a:solidFill>
                  <a:srgbClr val="212225"/>
                </a:solidFill>
                <a:latin typeface="Tahoma" panose="020B0604030504040204" pitchFamily="34" charset="0"/>
                <a:ea typeface="Tahoma" panose="020B0604030504040204" pitchFamily="34" charset="0"/>
                <a:cs typeface="Tahoma" panose="020B0604030504040204" pitchFamily="34" charset="0"/>
              </a:rPr>
              <a:t>Haymond</a:t>
            </a:r>
            <a:r>
              <a:rPr lang="en-US" dirty="0">
                <a:solidFill>
                  <a:srgbClr val="212225"/>
                </a:solidFill>
                <a:latin typeface="Tahoma" panose="020B0604030504040204" pitchFamily="34" charset="0"/>
                <a:ea typeface="Tahoma" panose="020B0604030504040204" pitchFamily="34" charset="0"/>
                <a:cs typeface="Tahoma" panose="020B0604030504040204" pitchFamily="34" charset="0"/>
              </a:rPr>
              <a:t>, a member of the Church, was captain of his college track team. The night before a large track meet, Creed’s coach offered him some wine to refresh himself. When Creed twice refused to drink the wine, his coach responded, “Remember, Creed, you’re captain of the team and our best point winner; fourteen thousand students are looking to you personally to win this meet. If you fail us we’ll lose. I ought to know what is good for you” (in Joseph J. Cannon, “Speed and the Spirit,” </a:t>
            </a:r>
            <a:r>
              <a:rPr lang="en-US" i="1" dirty="0">
                <a:solidFill>
                  <a:srgbClr val="212225"/>
                </a:solidFill>
                <a:latin typeface="Tahoma" panose="020B0604030504040204" pitchFamily="34" charset="0"/>
                <a:ea typeface="Tahoma" panose="020B0604030504040204" pitchFamily="34" charset="0"/>
                <a:cs typeface="Tahoma" panose="020B0604030504040204" pitchFamily="34" charset="0"/>
              </a:rPr>
              <a:t>Improvement Era,</a:t>
            </a:r>
            <a:r>
              <a:rPr lang="en-US" dirty="0">
                <a:solidFill>
                  <a:srgbClr val="212225"/>
                </a:solidFill>
                <a:latin typeface="Tahoma" panose="020B0604030504040204" pitchFamily="34" charset="0"/>
                <a:ea typeface="Tahoma" panose="020B0604030504040204" pitchFamily="34" charset="0"/>
                <a:cs typeface="Tahoma" panose="020B0604030504040204" pitchFamily="34" charset="0"/>
              </a:rPr>
              <a:t> Oct. 1928, 1002).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Rectángulo 4">
            <a:extLst>
              <a:ext uri="{FF2B5EF4-FFF2-40B4-BE49-F238E27FC236}">
                <a16:creationId xmlns:a16="http://schemas.microsoft.com/office/drawing/2014/main" id="{9140B34A-E225-41D4-B45C-F0C9D38840A0}"/>
              </a:ext>
            </a:extLst>
          </p:cNvPr>
          <p:cNvSpPr/>
          <p:nvPr/>
        </p:nvSpPr>
        <p:spPr>
          <a:xfrm>
            <a:off x="1099929" y="3899739"/>
            <a:ext cx="92632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might it have been difficult for Creed to keep the Word of Wisdom in this situation?</a:t>
            </a:r>
          </a:p>
        </p:txBody>
      </p:sp>
      <p:sp>
        <p:nvSpPr>
          <p:cNvPr id="6" name="Rectángulo 5">
            <a:extLst>
              <a:ext uri="{FF2B5EF4-FFF2-40B4-BE49-F238E27FC236}">
                <a16:creationId xmlns:a16="http://schemas.microsoft.com/office/drawing/2014/main" id="{653A4D0F-41BF-4051-94F0-52284E46F371}"/>
              </a:ext>
            </a:extLst>
          </p:cNvPr>
          <p:cNvSpPr/>
          <p:nvPr/>
        </p:nvSpPr>
        <p:spPr>
          <a:xfrm>
            <a:off x="1099929" y="4791597"/>
            <a:ext cx="92632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other situations in which people might be pressured to break the Word of Wisdom?</a:t>
            </a:r>
          </a:p>
        </p:txBody>
      </p:sp>
    </p:spTree>
    <p:extLst>
      <p:ext uri="{BB962C8B-B14F-4D97-AF65-F5344CB8AC3E}">
        <p14:creationId xmlns:p14="http://schemas.microsoft.com/office/powerpoint/2010/main" val="130628319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8161D10-EE7E-4D27-8ACB-4830579314E4}"/>
              </a:ext>
            </a:extLst>
          </p:cNvPr>
          <p:cNvSpPr/>
          <p:nvPr/>
        </p:nvSpPr>
        <p:spPr>
          <a:xfrm>
            <a:off x="6096000" y="3255195"/>
            <a:ext cx="450636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king provide these youth?</a:t>
            </a:r>
          </a:p>
        </p:txBody>
      </p:sp>
      <p:sp>
        <p:nvSpPr>
          <p:cNvPr id="15" name="Rectángulo 14">
            <a:extLst>
              <a:ext uri="{FF2B5EF4-FFF2-40B4-BE49-F238E27FC236}">
                <a16:creationId xmlns:a16="http://schemas.microsoft.com/office/drawing/2014/main" id="{38C08134-66FC-4B83-9366-34DFE1F679D7}"/>
              </a:ext>
            </a:extLst>
          </p:cNvPr>
          <p:cNvSpPr/>
          <p:nvPr/>
        </p:nvSpPr>
        <p:spPr>
          <a:xfrm>
            <a:off x="1100786" y="3691899"/>
            <a:ext cx="1531192" cy="7123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38BEA327-7FAC-4899-AA95-FF734FB5F432}"/>
              </a:ext>
            </a:extLst>
          </p:cNvPr>
          <p:cNvSpPr/>
          <p:nvPr/>
        </p:nvSpPr>
        <p:spPr>
          <a:xfrm>
            <a:off x="1113179" y="968273"/>
            <a:ext cx="1531192" cy="7123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F62C760E-432C-43C1-8AA7-EB7BB0B64697}"/>
              </a:ext>
            </a:extLst>
          </p:cNvPr>
          <p:cNvSpPr/>
          <p:nvPr/>
        </p:nvSpPr>
        <p:spPr>
          <a:xfrm>
            <a:off x="1099928" y="4057412"/>
            <a:ext cx="9713845" cy="1492596"/>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C62B7154-C1EE-406D-91A8-5726C74AD971}"/>
              </a:ext>
            </a:extLst>
          </p:cNvPr>
          <p:cNvSpPr/>
          <p:nvPr/>
        </p:nvSpPr>
        <p:spPr>
          <a:xfrm>
            <a:off x="1113180" y="1360923"/>
            <a:ext cx="9713845" cy="1323440"/>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144</a:t>
            </a:r>
          </a:p>
        </p:txBody>
      </p:sp>
      <p:sp>
        <p:nvSpPr>
          <p:cNvPr id="2" name="Rectángulo 1">
            <a:extLst>
              <a:ext uri="{FF2B5EF4-FFF2-40B4-BE49-F238E27FC236}">
                <a16:creationId xmlns:a16="http://schemas.microsoft.com/office/drawing/2014/main" id="{8DEA1B06-3B55-4C4C-A7E2-75492C6496E7}"/>
              </a:ext>
            </a:extLst>
          </p:cNvPr>
          <p:cNvSpPr/>
          <p:nvPr/>
        </p:nvSpPr>
        <p:spPr>
          <a:xfrm>
            <a:off x="1113183" y="968273"/>
            <a:ext cx="15311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1:4–5</a:t>
            </a:r>
          </a:p>
        </p:txBody>
      </p:sp>
      <p:sp>
        <p:nvSpPr>
          <p:cNvPr id="4" name="Rectángulo 3">
            <a:extLst>
              <a:ext uri="{FF2B5EF4-FFF2-40B4-BE49-F238E27FC236}">
                <a16:creationId xmlns:a16="http://schemas.microsoft.com/office/drawing/2014/main" id="{167209CC-A3DD-4A24-8580-9658A04C216F}"/>
              </a:ext>
            </a:extLst>
          </p:cNvPr>
          <p:cNvSpPr/>
          <p:nvPr/>
        </p:nvSpPr>
        <p:spPr>
          <a:xfrm>
            <a:off x="1113182" y="1337605"/>
            <a:ext cx="9713843" cy="1323439"/>
          </a:xfrm>
          <a:prstGeom prst="rect">
            <a:avLst/>
          </a:prstGeom>
        </p:spPr>
        <p:txBody>
          <a:bodyPr wrap="square">
            <a:spAutoFit/>
          </a:bodyPr>
          <a:lstStyle/>
          <a:p>
            <a:pPr algn="just" fontAlgn="base"/>
            <a:r>
              <a:rPr lang="en-US" sz="1600" b="1" dirty="0">
                <a:solidFill>
                  <a:srgbClr val="333333"/>
                </a:solidFill>
                <a:latin typeface="Arial" panose="020B0604020202020204" pitchFamily="34" charset="0"/>
                <a:cs typeface="Arial" panose="020B0604020202020204" pitchFamily="34" charset="0"/>
              </a:rPr>
              <a:t>4 </a:t>
            </a:r>
            <a:r>
              <a:rPr lang="en-US" sz="1600" dirty="0">
                <a:solidFill>
                  <a:srgbClr val="333333"/>
                </a:solidFill>
                <a:latin typeface="Arial" panose="020B0604020202020204" pitchFamily="34" charset="0"/>
                <a:cs typeface="Arial" panose="020B0604020202020204" pitchFamily="34" charset="0"/>
              </a:rPr>
              <a:t>Children in whom was no blemish, but well favoured, and skilful in all wisdom, and cunning in knowledge, and understanding science, and such as had ability in them to stand in the king’s palace, and whom they might teach the learning and the tongue of the Chaldeans.</a:t>
            </a:r>
          </a:p>
          <a:p>
            <a:pPr algn="just" fontAlgn="base"/>
            <a:r>
              <a:rPr lang="en-US" sz="1600" b="1" dirty="0">
                <a:solidFill>
                  <a:srgbClr val="333333"/>
                </a:solidFill>
                <a:latin typeface="Arial" panose="020B0604020202020204" pitchFamily="34" charset="0"/>
                <a:cs typeface="Arial" panose="020B0604020202020204" pitchFamily="34" charset="0"/>
              </a:rPr>
              <a:t>5 </a:t>
            </a:r>
            <a:r>
              <a:rPr lang="en-US" sz="1600" dirty="0">
                <a:solidFill>
                  <a:srgbClr val="333333"/>
                </a:solidFill>
                <a:latin typeface="Arial" panose="020B0604020202020204" pitchFamily="34" charset="0"/>
                <a:cs typeface="Arial" panose="020B0604020202020204" pitchFamily="34" charset="0"/>
              </a:rPr>
              <a:t>And the king appointed them a daily provision of the king’s meat, and of the wine which he drank: so nourishing them three years, that at the end thereof they might stand before the king.</a:t>
            </a:r>
            <a:endParaRPr lang="en-US" sz="1600" b="0" i="0" dirty="0">
              <a:solidFill>
                <a:srgbClr val="333333"/>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3E1A8BD0-2F19-445A-9DFE-B36BC812DE76}"/>
              </a:ext>
            </a:extLst>
          </p:cNvPr>
          <p:cNvSpPr/>
          <p:nvPr/>
        </p:nvSpPr>
        <p:spPr>
          <a:xfrm>
            <a:off x="1113182" y="2684363"/>
            <a:ext cx="58272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characteristics did these youth need to have?</a:t>
            </a:r>
          </a:p>
        </p:txBody>
      </p:sp>
      <p:sp>
        <p:nvSpPr>
          <p:cNvPr id="7" name="Rectángulo 6">
            <a:extLst>
              <a:ext uri="{FF2B5EF4-FFF2-40B4-BE49-F238E27FC236}">
                <a16:creationId xmlns:a16="http://schemas.microsoft.com/office/drawing/2014/main" id="{08E830D9-D2CB-4C22-877B-C48E210F88E3}"/>
              </a:ext>
            </a:extLst>
          </p:cNvPr>
          <p:cNvSpPr/>
          <p:nvPr/>
        </p:nvSpPr>
        <p:spPr>
          <a:xfrm>
            <a:off x="1099928" y="3703469"/>
            <a:ext cx="1479897"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Daniel 1:6-8</a:t>
            </a:r>
          </a:p>
        </p:txBody>
      </p:sp>
      <p:sp>
        <p:nvSpPr>
          <p:cNvPr id="8" name="Rectángulo 7">
            <a:extLst>
              <a:ext uri="{FF2B5EF4-FFF2-40B4-BE49-F238E27FC236}">
                <a16:creationId xmlns:a16="http://schemas.microsoft.com/office/drawing/2014/main" id="{85E4EFB5-2A41-46B7-91B6-40227B27D451}"/>
              </a:ext>
            </a:extLst>
          </p:cNvPr>
          <p:cNvSpPr/>
          <p:nvPr/>
        </p:nvSpPr>
        <p:spPr>
          <a:xfrm>
            <a:off x="1113183" y="4019176"/>
            <a:ext cx="9713842" cy="156966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Now among these were of the children of Judah, Daniel, Hananiah, Mishael, and Azariah:</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Unto whom the prince of the eunuchs gave names: for he gave unto Daniel the name of Belteshazzar; and to Hananiah, of Shadrach; and to Mishael, of Meshach; and to Azariah, of Abed-</a:t>
            </a:r>
            <a:r>
              <a:rPr lang="en-US" sz="1600" dirty="0" err="1">
                <a:solidFill>
                  <a:schemeClr val="bg1"/>
                </a:solidFill>
                <a:latin typeface="Arial" panose="020B0604020202020204" pitchFamily="34" charset="0"/>
                <a:cs typeface="Arial" panose="020B0604020202020204" pitchFamily="34" charset="0"/>
              </a:rPr>
              <a:t>nego</a:t>
            </a:r>
            <a:r>
              <a:rPr lang="en-US" sz="1600" dirty="0">
                <a:solidFill>
                  <a:schemeClr val="bg1"/>
                </a:solidFill>
                <a:latin typeface="Arial" panose="020B0604020202020204" pitchFamily="34" charset="0"/>
                <a:cs typeface="Arial" panose="020B0604020202020204" pitchFamily="34" charset="0"/>
              </a:rPr>
              <a:t>.</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 But Daniel purposed in his heart that he would not defile himself with the portion of the king’s meat, nor with the wine which he drank: therefore he requested of the prince of the eunuchs that he might not defile himself.</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9E822449-0B8D-41AC-BBD2-79C273B4A9ED}"/>
              </a:ext>
            </a:extLst>
          </p:cNvPr>
          <p:cNvSpPr/>
          <p:nvPr/>
        </p:nvSpPr>
        <p:spPr>
          <a:xfrm>
            <a:off x="1113181" y="5588836"/>
            <a:ext cx="8746435"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request did Daniel make regarding the food and wine that were provided? Why?</a:t>
            </a:r>
          </a:p>
        </p:txBody>
      </p:sp>
      <p:sp>
        <p:nvSpPr>
          <p:cNvPr id="10" name="Rectángulo 9">
            <a:extLst>
              <a:ext uri="{FF2B5EF4-FFF2-40B4-BE49-F238E27FC236}">
                <a16:creationId xmlns:a16="http://schemas.microsoft.com/office/drawing/2014/main" id="{7DAB8CEF-446F-4DD2-82BD-2007284962E1}"/>
              </a:ext>
            </a:extLst>
          </p:cNvPr>
          <p:cNvSpPr/>
          <p:nvPr/>
        </p:nvSpPr>
        <p:spPr>
          <a:xfrm>
            <a:off x="1113179" y="6024895"/>
            <a:ext cx="5069016"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liquids do cars require to properly function?</a:t>
            </a:r>
          </a:p>
        </p:txBody>
      </p:sp>
      <p:sp>
        <p:nvSpPr>
          <p:cNvPr id="11" name="Rectángulo 10">
            <a:extLst>
              <a:ext uri="{FF2B5EF4-FFF2-40B4-BE49-F238E27FC236}">
                <a16:creationId xmlns:a16="http://schemas.microsoft.com/office/drawing/2014/main" id="{6859488A-7D44-43C4-9424-3E6F63E28C4E}"/>
              </a:ext>
            </a:extLst>
          </p:cNvPr>
          <p:cNvSpPr/>
          <p:nvPr/>
        </p:nvSpPr>
        <p:spPr>
          <a:xfrm>
            <a:off x="1113179" y="6435091"/>
            <a:ext cx="7593497"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would happen if we poured a soft drink into the gas tank of a car?</a:t>
            </a:r>
          </a:p>
        </p:txBody>
      </p:sp>
    </p:spTree>
    <p:extLst>
      <p:ext uri="{BB962C8B-B14F-4D97-AF65-F5344CB8AC3E}">
        <p14:creationId xmlns:p14="http://schemas.microsoft.com/office/powerpoint/2010/main" val="227832788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strips(downLeft)">
                                      <p:cBhvr>
                                        <p:cTn id="43" dur="125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downRight)">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43"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
                                        <p:tgtEl>
                                          <p:spTgt spid="11"/>
                                        </p:tgtEl>
                                      </p:cBhvr>
                                    </p:animEffect>
                                    <p:anim calcmode="lin" valueType="num">
                                      <p:cBhvr>
                                        <p:cTn id="54" dur="400" fill="hold"/>
                                        <p:tgtEl>
                                          <p:spTgt spid="11"/>
                                        </p:tgtEl>
                                        <p:attrNameLst>
                                          <p:attrName>ppt_x</p:attrName>
                                        </p:attrNameLst>
                                      </p:cBhvr>
                                      <p:tavLst>
                                        <p:tav tm="0">
                                          <p:val>
                                            <p:strVal val="#ppt_x"/>
                                          </p:val>
                                        </p:tav>
                                        <p:tav tm="100000">
                                          <p:val>
                                            <p:strVal val="#ppt_x"/>
                                          </p:val>
                                        </p:tav>
                                      </p:tavLst>
                                    </p:anim>
                                    <p:anim calcmode="lin" valueType="num">
                                      <p:cBhvr>
                                        <p:cTn id="55" dur="400" fill="hold"/>
                                        <p:tgtEl>
                                          <p:spTgt spid="11"/>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3" grpId="0" animBg="1"/>
      <p:bldP spid="5"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esquinas diagonales redondeadas 5">
            <a:extLst>
              <a:ext uri="{FF2B5EF4-FFF2-40B4-BE49-F238E27FC236}">
                <a16:creationId xmlns:a16="http://schemas.microsoft.com/office/drawing/2014/main" id="{26EFB8E7-570D-4A95-AC00-07ACBEC1C6F5}"/>
              </a:ext>
            </a:extLst>
          </p:cNvPr>
          <p:cNvSpPr/>
          <p:nvPr/>
        </p:nvSpPr>
        <p:spPr>
          <a:xfrm>
            <a:off x="1603513" y="1341527"/>
            <a:ext cx="8984974" cy="2246770"/>
          </a:xfrm>
          <a:prstGeom prst="round2Diag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144</a:t>
            </a:r>
          </a:p>
        </p:txBody>
      </p:sp>
      <p:sp>
        <p:nvSpPr>
          <p:cNvPr id="2" name="Rectángulo 1">
            <a:extLst>
              <a:ext uri="{FF2B5EF4-FFF2-40B4-BE49-F238E27FC236}">
                <a16:creationId xmlns:a16="http://schemas.microsoft.com/office/drawing/2014/main" id="{CAB91AE0-3715-4B85-B634-FBCB67B534AB}"/>
              </a:ext>
            </a:extLst>
          </p:cNvPr>
          <p:cNvSpPr/>
          <p:nvPr/>
        </p:nvSpPr>
        <p:spPr>
          <a:xfrm>
            <a:off x="1603513" y="1341528"/>
            <a:ext cx="8984974" cy="2246769"/>
          </a:xfrm>
          <a:prstGeom prst="rect">
            <a:avLst/>
          </a:prstGeom>
        </p:spPr>
        <p:txBody>
          <a:bodyPr wrap="square">
            <a:spAutoFit/>
          </a:bodyPr>
          <a:lstStyle/>
          <a:p>
            <a:pPr algn="ctr"/>
            <a:r>
              <a:rPr lang="en-US" sz="2800" dirty="0">
                <a:solidFill>
                  <a:schemeClr val="bg1"/>
                </a:solidFill>
                <a:latin typeface="Gabriola" panose="04040605051002020D02" pitchFamily="82" charset="0"/>
              </a:rPr>
              <a:t>“Let us clearly understand the pressures that the four young men were under. They had been carried away as captives by a conquering power and were in the household of a king who held the power of life or death over them. And yet Daniel and his brothers refused to do that which they believed to be wrong” (“Zion in the Midst of Babylon,”</a:t>
            </a:r>
            <a:r>
              <a:rPr lang="en-US" sz="2800" i="1" dirty="0">
                <a:solidFill>
                  <a:schemeClr val="bg1"/>
                </a:solidFill>
                <a:latin typeface="Gabriola" panose="04040605051002020D02" pitchFamily="82" charset="0"/>
              </a:rPr>
              <a:t> Ensign</a:t>
            </a:r>
            <a:r>
              <a:rPr lang="en-US" sz="2800" dirty="0">
                <a:solidFill>
                  <a:schemeClr val="bg1"/>
                </a:solidFill>
                <a:latin typeface="Gabriola" panose="04040605051002020D02" pitchFamily="82" charset="0"/>
              </a:rPr>
              <a:t> or </a:t>
            </a:r>
            <a:r>
              <a:rPr lang="en-US" sz="2800" i="1" dirty="0">
                <a:solidFill>
                  <a:schemeClr val="bg1"/>
                </a:solidFill>
                <a:latin typeface="Gabriola" panose="04040605051002020D02" pitchFamily="82" charset="0"/>
              </a:rPr>
              <a:t>Liahona,</a:t>
            </a:r>
            <a:r>
              <a:rPr lang="en-US" sz="2800" dirty="0">
                <a:solidFill>
                  <a:schemeClr val="bg1"/>
                </a:solidFill>
                <a:latin typeface="Gabriola" panose="04040605051002020D02" pitchFamily="82" charset="0"/>
              </a:rPr>
              <a:t> May 2006, 92).</a:t>
            </a:r>
          </a:p>
        </p:txBody>
      </p:sp>
      <p:sp>
        <p:nvSpPr>
          <p:cNvPr id="4" name="Rectángulo 3">
            <a:extLst>
              <a:ext uri="{FF2B5EF4-FFF2-40B4-BE49-F238E27FC236}">
                <a16:creationId xmlns:a16="http://schemas.microsoft.com/office/drawing/2014/main" id="{43E4C365-B9D5-428D-B93E-509325815513}"/>
              </a:ext>
            </a:extLst>
          </p:cNvPr>
          <p:cNvSpPr/>
          <p:nvPr/>
        </p:nvSpPr>
        <p:spPr>
          <a:xfrm>
            <a:off x="1224157" y="4081687"/>
            <a:ext cx="66137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from Daniel’s example in this moment? </a:t>
            </a:r>
          </a:p>
        </p:txBody>
      </p:sp>
      <p:sp>
        <p:nvSpPr>
          <p:cNvPr id="5" name="Rectángulo 4">
            <a:extLst>
              <a:ext uri="{FF2B5EF4-FFF2-40B4-BE49-F238E27FC236}">
                <a16:creationId xmlns:a16="http://schemas.microsoft.com/office/drawing/2014/main" id="{79A26C5A-D18F-481B-8FD5-258211D58725}"/>
              </a:ext>
            </a:extLst>
          </p:cNvPr>
          <p:cNvSpPr/>
          <p:nvPr/>
        </p:nvSpPr>
        <p:spPr>
          <a:xfrm>
            <a:off x="1020554" y="783607"/>
            <a:ext cx="3776803" cy="369332"/>
          </a:xfrm>
          <a:prstGeom prst="rect">
            <a:avLst/>
          </a:prstGeom>
        </p:spPr>
        <p:txBody>
          <a:bodyPr wrap="none">
            <a:spAutoFit/>
          </a:bodyPr>
          <a:lstStyle/>
          <a:p>
            <a:r>
              <a:rPr lang="en-US" dirty="0">
                <a:solidFill>
                  <a:schemeClr val="accent1"/>
                </a:solidFill>
                <a:latin typeface="Gadugi" panose="020B0502040204020203" pitchFamily="34" charset="0"/>
                <a:ea typeface="Gadugi" panose="020B0502040204020203" pitchFamily="34" charset="0"/>
              </a:rPr>
              <a:t>Elder David R. Stone of the Seventy.</a:t>
            </a:r>
          </a:p>
        </p:txBody>
      </p:sp>
    </p:spTree>
    <p:extLst>
      <p:ext uri="{BB962C8B-B14F-4D97-AF65-F5344CB8AC3E}">
        <p14:creationId xmlns:p14="http://schemas.microsoft.com/office/powerpoint/2010/main" val="313100820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C768434-3FE1-4729-A8DD-FAEFF081D8B1}"/>
              </a:ext>
            </a:extLst>
          </p:cNvPr>
          <p:cNvSpPr/>
          <p:nvPr/>
        </p:nvSpPr>
        <p:spPr>
          <a:xfrm>
            <a:off x="956332" y="2722600"/>
            <a:ext cx="59170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concern of the prince of the eunuchs?</a:t>
            </a:r>
          </a:p>
        </p:txBody>
      </p:sp>
      <p:sp>
        <p:nvSpPr>
          <p:cNvPr id="13" name="Rectángulo 12">
            <a:extLst>
              <a:ext uri="{FF2B5EF4-FFF2-40B4-BE49-F238E27FC236}">
                <a16:creationId xmlns:a16="http://schemas.microsoft.com/office/drawing/2014/main" id="{195680EE-74EA-48C6-ACCD-AFAB1F70F5F9}"/>
              </a:ext>
            </a:extLst>
          </p:cNvPr>
          <p:cNvSpPr/>
          <p:nvPr/>
        </p:nvSpPr>
        <p:spPr>
          <a:xfrm>
            <a:off x="927647" y="3287236"/>
            <a:ext cx="1774909" cy="7123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4247A5EA-BE04-4285-AA90-BB56BD247304}"/>
              </a:ext>
            </a:extLst>
          </p:cNvPr>
          <p:cNvSpPr/>
          <p:nvPr/>
        </p:nvSpPr>
        <p:spPr>
          <a:xfrm>
            <a:off x="982836" y="1025352"/>
            <a:ext cx="1531192" cy="7123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F7E4A3D0-81F6-4CEF-8532-06C4CBDE5C9D}"/>
              </a:ext>
            </a:extLst>
          </p:cNvPr>
          <p:cNvSpPr/>
          <p:nvPr/>
        </p:nvSpPr>
        <p:spPr>
          <a:xfrm>
            <a:off x="927648" y="3675220"/>
            <a:ext cx="9713845" cy="1200329"/>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36C3AB08-83D1-4102-ACC7-5322BED4BD04}"/>
              </a:ext>
            </a:extLst>
          </p:cNvPr>
          <p:cNvSpPr/>
          <p:nvPr/>
        </p:nvSpPr>
        <p:spPr>
          <a:xfrm>
            <a:off x="982836" y="1429195"/>
            <a:ext cx="9713845" cy="1075732"/>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144</a:t>
            </a:r>
          </a:p>
        </p:txBody>
      </p:sp>
      <p:sp>
        <p:nvSpPr>
          <p:cNvPr id="2" name="Rectángulo 1">
            <a:extLst>
              <a:ext uri="{FF2B5EF4-FFF2-40B4-BE49-F238E27FC236}">
                <a16:creationId xmlns:a16="http://schemas.microsoft.com/office/drawing/2014/main" id="{BAA034AB-9271-4BE1-BD9C-63A621249D2C}"/>
              </a:ext>
            </a:extLst>
          </p:cNvPr>
          <p:cNvSpPr/>
          <p:nvPr/>
        </p:nvSpPr>
        <p:spPr>
          <a:xfrm>
            <a:off x="956332" y="1029086"/>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1:9–10</a:t>
            </a:r>
          </a:p>
        </p:txBody>
      </p:sp>
      <p:sp>
        <p:nvSpPr>
          <p:cNvPr id="4" name="Rectángulo 3">
            <a:extLst>
              <a:ext uri="{FF2B5EF4-FFF2-40B4-BE49-F238E27FC236}">
                <a16:creationId xmlns:a16="http://schemas.microsoft.com/office/drawing/2014/main" id="{375269ED-93C1-44E4-9558-4DBE62BF8FF2}"/>
              </a:ext>
            </a:extLst>
          </p:cNvPr>
          <p:cNvSpPr/>
          <p:nvPr/>
        </p:nvSpPr>
        <p:spPr>
          <a:xfrm>
            <a:off x="956332" y="1337605"/>
            <a:ext cx="9724920"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Now God had brought Daniel into favour and tender love with the prince of the eunuchs.</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the prince of the eunuchs said unto Daniel, I fear my lord the king, who hath appointed your meat and your drink: for why should he see your faces worse liking than the children which are of your sort? then shall ye make me endanger my head to the king.</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C0DE98F0-8B8C-453A-B7AB-7C5342EF5629}"/>
              </a:ext>
            </a:extLst>
          </p:cNvPr>
          <p:cNvSpPr/>
          <p:nvPr/>
        </p:nvSpPr>
        <p:spPr>
          <a:xfrm>
            <a:off x="1018848" y="3305888"/>
            <a:ext cx="1774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1:11–13</a:t>
            </a:r>
          </a:p>
        </p:txBody>
      </p:sp>
      <p:sp>
        <p:nvSpPr>
          <p:cNvPr id="7" name="Rectángulo 6">
            <a:extLst>
              <a:ext uri="{FF2B5EF4-FFF2-40B4-BE49-F238E27FC236}">
                <a16:creationId xmlns:a16="http://schemas.microsoft.com/office/drawing/2014/main" id="{7FE179C1-8473-429F-B322-49609436BF17}"/>
              </a:ext>
            </a:extLst>
          </p:cNvPr>
          <p:cNvSpPr/>
          <p:nvPr/>
        </p:nvSpPr>
        <p:spPr>
          <a:xfrm>
            <a:off x="1018848" y="3613666"/>
            <a:ext cx="9662403" cy="132343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Then said Daniel to Melzar, whom the prince of the eunuchs had set over Daniel, Hananiah, Mishael, and Azariah,</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Prove thy servants, I beseech thee, ten days; and let them give us pulse to eat, and water to drink.</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Then let our countenances be looked upon before thee, and the countenance of the children that eat of the portion of the king’s meat: and as thou seest, deal with thy servants.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7AC5E691-16F8-4BCB-8EC3-189CE98ECE3F}"/>
              </a:ext>
            </a:extLst>
          </p:cNvPr>
          <p:cNvSpPr/>
          <p:nvPr/>
        </p:nvSpPr>
        <p:spPr>
          <a:xfrm>
            <a:off x="1018848" y="5107129"/>
            <a:ext cx="37497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proposal did Daniel make?</a:t>
            </a:r>
          </a:p>
        </p:txBody>
      </p:sp>
      <p:sp>
        <p:nvSpPr>
          <p:cNvPr id="9" name="Rectángulo 8">
            <a:extLst>
              <a:ext uri="{FF2B5EF4-FFF2-40B4-BE49-F238E27FC236}">
                <a16:creationId xmlns:a16="http://schemas.microsoft.com/office/drawing/2014/main" id="{05E51717-D07E-4E18-B3B4-7EC64F2B5C70}"/>
              </a:ext>
            </a:extLst>
          </p:cNvPr>
          <p:cNvSpPr/>
          <p:nvPr/>
        </p:nvSpPr>
        <p:spPr>
          <a:xfrm>
            <a:off x="1018848" y="5566561"/>
            <a:ext cx="9662402"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would he likely choose to take into his body to comply with the Lord’s law of health? </a:t>
            </a:r>
          </a:p>
        </p:txBody>
      </p:sp>
    </p:spTree>
    <p:extLst>
      <p:ext uri="{BB962C8B-B14F-4D97-AF65-F5344CB8AC3E}">
        <p14:creationId xmlns:p14="http://schemas.microsoft.com/office/powerpoint/2010/main" val="189267961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3"/>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ppt_w+.3"/>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animEffect transition="in" filter="fade">
                                      <p:cBhvr>
                                        <p:cTn id="20" dur="1000"/>
                                        <p:tgtEl>
                                          <p:spTgt spid="11"/>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3"/>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edge">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1" grpId="0" animBg="1"/>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2C57B62D-1035-4FA6-9943-0D38F66EB2E9}"/>
              </a:ext>
            </a:extLst>
          </p:cNvPr>
          <p:cNvSpPr/>
          <p:nvPr/>
        </p:nvSpPr>
        <p:spPr>
          <a:xfrm>
            <a:off x="861389" y="968272"/>
            <a:ext cx="1683024" cy="7123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5C54E34-8F87-47D5-B5D4-66F8CD5D0590}"/>
              </a:ext>
            </a:extLst>
          </p:cNvPr>
          <p:cNvSpPr/>
          <p:nvPr/>
        </p:nvSpPr>
        <p:spPr>
          <a:xfrm>
            <a:off x="861389" y="1337604"/>
            <a:ext cx="9952384" cy="2031325"/>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144</a:t>
            </a:r>
          </a:p>
        </p:txBody>
      </p:sp>
      <p:sp>
        <p:nvSpPr>
          <p:cNvPr id="2" name="Rectángulo 1">
            <a:extLst>
              <a:ext uri="{FF2B5EF4-FFF2-40B4-BE49-F238E27FC236}">
                <a16:creationId xmlns:a16="http://schemas.microsoft.com/office/drawing/2014/main" id="{DC477C65-4D02-48BB-ACC8-3686BED47A9A}"/>
              </a:ext>
            </a:extLst>
          </p:cNvPr>
          <p:cNvSpPr/>
          <p:nvPr/>
        </p:nvSpPr>
        <p:spPr>
          <a:xfrm>
            <a:off x="964083" y="968273"/>
            <a:ext cx="1612942" cy="369332"/>
          </a:xfrm>
          <a:prstGeom prst="rect">
            <a:avLst/>
          </a:prstGeom>
        </p:spPr>
        <p:txBody>
          <a:bodyPr wrap="none">
            <a:spAutoFit/>
          </a:bodyPr>
          <a:lstStyle/>
          <a:p>
            <a:r>
              <a:rPr lang="en-US" b="1" dirty="0">
                <a:solidFill>
                  <a:schemeClr val="bg1"/>
                </a:solidFill>
                <a:latin typeface="McKayldsLat-Regular"/>
              </a:rPr>
              <a:t>Daniel 1:14–17</a:t>
            </a:r>
            <a:endParaRPr lang="en-US" b="1" dirty="0">
              <a:solidFill>
                <a:schemeClr val="bg1"/>
              </a:solidFill>
            </a:endParaRPr>
          </a:p>
        </p:txBody>
      </p:sp>
      <p:sp>
        <p:nvSpPr>
          <p:cNvPr id="4" name="Rectángulo 3">
            <a:extLst>
              <a:ext uri="{FF2B5EF4-FFF2-40B4-BE49-F238E27FC236}">
                <a16:creationId xmlns:a16="http://schemas.microsoft.com/office/drawing/2014/main" id="{9529863A-6308-4CB8-932D-4B33A9832CCB}"/>
              </a:ext>
            </a:extLst>
          </p:cNvPr>
          <p:cNvSpPr/>
          <p:nvPr/>
        </p:nvSpPr>
        <p:spPr>
          <a:xfrm>
            <a:off x="964082" y="1347618"/>
            <a:ext cx="9849691"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So he consented to them in this matter, and proved them ten days.</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at the end of ten days their countenances appeared fairer and fatter in flesh than all the children which did eat the portion of the king’s meat.</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Thus Melzar took away the portion of their meat, and the wine that they should drink; and gave them pulse.</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 As for these four children, God gave them knowledge and skill in all learning and wisdom: and Daniel had understanding in all visions and dreams.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036CD95-5EFA-41D2-B9FA-394DECDC7313}"/>
              </a:ext>
            </a:extLst>
          </p:cNvPr>
          <p:cNvSpPr/>
          <p:nvPr/>
        </p:nvSpPr>
        <p:spPr>
          <a:xfrm>
            <a:off x="964081" y="3487845"/>
            <a:ext cx="74643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their countenances compare to those of the other youth?</a:t>
            </a:r>
          </a:p>
        </p:txBody>
      </p:sp>
      <p:sp>
        <p:nvSpPr>
          <p:cNvPr id="6" name="Rectángulo 5">
            <a:extLst>
              <a:ext uri="{FF2B5EF4-FFF2-40B4-BE49-F238E27FC236}">
                <a16:creationId xmlns:a16="http://schemas.microsoft.com/office/drawing/2014/main" id="{415FE45C-8F3D-473C-AA79-702ACDFF638B}"/>
              </a:ext>
            </a:extLst>
          </p:cNvPr>
          <p:cNvSpPr/>
          <p:nvPr/>
        </p:nvSpPr>
        <p:spPr>
          <a:xfrm>
            <a:off x="964081" y="3952967"/>
            <a:ext cx="50577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in what other ways did the Lord bless them?</a:t>
            </a:r>
          </a:p>
        </p:txBody>
      </p:sp>
      <p:sp>
        <p:nvSpPr>
          <p:cNvPr id="7" name="Rectángulo 6">
            <a:extLst>
              <a:ext uri="{FF2B5EF4-FFF2-40B4-BE49-F238E27FC236}">
                <a16:creationId xmlns:a16="http://schemas.microsoft.com/office/drawing/2014/main" id="{592AD046-DB26-4C72-B1EC-E266BE8FB38A}"/>
              </a:ext>
            </a:extLst>
          </p:cNvPr>
          <p:cNvSpPr/>
          <p:nvPr/>
        </p:nvSpPr>
        <p:spPr>
          <a:xfrm>
            <a:off x="956515" y="4426731"/>
            <a:ext cx="58400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learn from their experience? </a:t>
            </a:r>
          </a:p>
        </p:txBody>
      </p:sp>
      <p:sp>
        <p:nvSpPr>
          <p:cNvPr id="8" name="Rectángulo 7">
            <a:extLst>
              <a:ext uri="{FF2B5EF4-FFF2-40B4-BE49-F238E27FC236}">
                <a16:creationId xmlns:a16="http://schemas.microsoft.com/office/drawing/2014/main" id="{D40CCD0A-AA2D-4EE5-8D19-BA390B8F9ACE}"/>
              </a:ext>
            </a:extLst>
          </p:cNvPr>
          <p:cNvSpPr/>
          <p:nvPr/>
        </p:nvSpPr>
        <p:spPr>
          <a:xfrm>
            <a:off x="964080" y="4900495"/>
            <a:ext cx="8047397" cy="369332"/>
          </a:xfrm>
          <a:prstGeom prst="rect">
            <a:avLst/>
          </a:prstGeom>
        </p:spPr>
        <p:txBody>
          <a:bodyPr wrap="square">
            <a:spAutoFit/>
          </a:bodyPr>
          <a:lstStyle/>
          <a:p>
            <a:pPr algn="just"/>
            <a:r>
              <a:rPr lang="en-US" i="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keep the Lord’s laws, then He will bless us physically and spiritually.</a:t>
            </a:r>
          </a:p>
        </p:txBody>
      </p:sp>
    </p:spTree>
    <p:extLst>
      <p:ext uri="{BB962C8B-B14F-4D97-AF65-F5344CB8AC3E}">
        <p14:creationId xmlns:p14="http://schemas.microsoft.com/office/powerpoint/2010/main" val="14547632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1+#ppt_w/2"/>
                                          </p:val>
                                        </p:tav>
                                        <p:tav tm="100000">
                                          <p:val>
                                            <p:strVal val="#ppt_x"/>
                                          </p:val>
                                        </p:tav>
                                      </p:tavLst>
                                    </p:anim>
                                    <p:anim calcmode="lin" valueType="num">
                                      <p:cBhvr additive="base">
                                        <p:cTn id="13"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p:cTn id="36"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45EFB350-E036-4E5A-96F9-7B51B8C25F3A}"/>
              </a:ext>
            </a:extLst>
          </p:cNvPr>
          <p:cNvSpPr/>
          <p:nvPr/>
        </p:nvSpPr>
        <p:spPr>
          <a:xfrm>
            <a:off x="2451652" y="1286506"/>
            <a:ext cx="7288696" cy="2403179"/>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144</a:t>
            </a:r>
          </a:p>
        </p:txBody>
      </p:sp>
      <p:sp>
        <p:nvSpPr>
          <p:cNvPr id="2" name="Rectángulo 1">
            <a:extLst>
              <a:ext uri="{FF2B5EF4-FFF2-40B4-BE49-F238E27FC236}">
                <a16:creationId xmlns:a16="http://schemas.microsoft.com/office/drawing/2014/main" id="{E529EBBD-6FBB-4548-A3A4-CB006007C86A}"/>
              </a:ext>
            </a:extLst>
          </p:cNvPr>
          <p:cNvSpPr/>
          <p:nvPr/>
        </p:nvSpPr>
        <p:spPr>
          <a:xfrm>
            <a:off x="3048000" y="1333934"/>
            <a:ext cx="6096000" cy="2308324"/>
          </a:xfrm>
          <a:prstGeom prst="rect">
            <a:avLst/>
          </a:prstGeom>
        </p:spPr>
        <p:txBody>
          <a:bodyPr>
            <a:spAutoFit/>
          </a:bodyPr>
          <a:lstStyle/>
          <a:p>
            <a:pPr algn="ctr" fontAlgn="base"/>
            <a:r>
              <a:rPr lang="en-US" dirty="0">
                <a:solidFill>
                  <a:schemeClr val="bg1"/>
                </a:solidFill>
                <a:latin typeface="ZoramldsLat-Light"/>
              </a:rPr>
              <a:t>“I have come to know … that a fundamental purpose of the Word of Wisdom has to do with revelation. …</a:t>
            </a:r>
          </a:p>
          <a:p>
            <a:pPr algn="ctr" fontAlgn="base"/>
            <a:r>
              <a:rPr lang="en-US" dirty="0">
                <a:solidFill>
                  <a:schemeClr val="bg1"/>
                </a:solidFill>
                <a:latin typeface="ZoramldsLat-Light"/>
              </a:rPr>
              <a:t>“If someone ‘under the influence’ can hardly listen to plain talk, how can they respond to spiritual promptings that touch their most delicate feelings?</a:t>
            </a:r>
          </a:p>
          <a:p>
            <a:pPr algn="ctr" fontAlgn="base"/>
            <a:r>
              <a:rPr lang="en-US" dirty="0">
                <a:solidFill>
                  <a:schemeClr val="bg1"/>
                </a:solidFill>
                <a:latin typeface="ZoramldsLat-Light"/>
              </a:rPr>
              <a:t>“As valuable as the Word of Wisdom is as a law of health, it may be much more valuable to you spiritually than it is physically” (“Prayers and Answers,” </a:t>
            </a:r>
            <a:r>
              <a:rPr lang="en-US" i="1" dirty="0">
                <a:solidFill>
                  <a:schemeClr val="bg1"/>
                </a:solidFill>
                <a:latin typeface="ZoramldsLat-LightItalic"/>
              </a:rPr>
              <a:t>Ensign,</a:t>
            </a:r>
            <a:r>
              <a:rPr lang="en-US" dirty="0">
                <a:solidFill>
                  <a:schemeClr val="bg1"/>
                </a:solidFill>
                <a:latin typeface="ZoramldsLat-Light"/>
              </a:rPr>
              <a:t> Nov. 1979, 20).</a:t>
            </a:r>
            <a:endParaRPr lang="en-US" b="0" i="0" dirty="0">
              <a:solidFill>
                <a:schemeClr val="bg1"/>
              </a:solidFill>
              <a:effectLst/>
              <a:latin typeface="ZoramldsLat-Light"/>
            </a:endParaRPr>
          </a:p>
        </p:txBody>
      </p:sp>
      <p:sp>
        <p:nvSpPr>
          <p:cNvPr id="4" name="Rectángulo 3">
            <a:extLst>
              <a:ext uri="{FF2B5EF4-FFF2-40B4-BE49-F238E27FC236}">
                <a16:creationId xmlns:a16="http://schemas.microsoft.com/office/drawing/2014/main" id="{BF789C38-C928-46E1-8B27-BDFFF3E47CC6}"/>
              </a:ext>
            </a:extLst>
          </p:cNvPr>
          <p:cNvSpPr/>
          <p:nvPr/>
        </p:nvSpPr>
        <p:spPr>
          <a:xfrm>
            <a:off x="1298713" y="3967227"/>
            <a:ext cx="94222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might the Word of Wisdom be much more valuable to us spiritually than it is physically?</a:t>
            </a:r>
          </a:p>
        </p:txBody>
      </p:sp>
    </p:spTree>
    <p:extLst>
      <p:ext uri="{BB962C8B-B14F-4D97-AF65-F5344CB8AC3E}">
        <p14:creationId xmlns:p14="http://schemas.microsoft.com/office/powerpoint/2010/main" val="58904823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D590943-952B-4919-B161-D0C74505F3DF}"/>
              </a:ext>
            </a:extLst>
          </p:cNvPr>
          <p:cNvSpPr/>
          <p:nvPr/>
        </p:nvSpPr>
        <p:spPr>
          <a:xfrm>
            <a:off x="1113180" y="796752"/>
            <a:ext cx="1787672" cy="7123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539C477C-EA2D-4FEB-811F-068ECD1A83FA}"/>
              </a:ext>
            </a:extLst>
          </p:cNvPr>
          <p:cNvSpPr/>
          <p:nvPr/>
        </p:nvSpPr>
        <p:spPr>
          <a:xfrm>
            <a:off x="1113181" y="1152939"/>
            <a:ext cx="9713845" cy="1771834"/>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144</a:t>
            </a:r>
          </a:p>
        </p:txBody>
      </p:sp>
      <p:sp>
        <p:nvSpPr>
          <p:cNvPr id="2" name="Rectángulo 1">
            <a:extLst>
              <a:ext uri="{FF2B5EF4-FFF2-40B4-BE49-F238E27FC236}">
                <a16:creationId xmlns:a16="http://schemas.microsoft.com/office/drawing/2014/main" id="{9D08166A-4FEB-440A-B314-C7D84D6FB289}"/>
              </a:ext>
            </a:extLst>
          </p:cNvPr>
          <p:cNvSpPr/>
          <p:nvPr/>
        </p:nvSpPr>
        <p:spPr>
          <a:xfrm>
            <a:off x="1113179" y="783607"/>
            <a:ext cx="1787673"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Daniel 1:18–20</a:t>
            </a:r>
          </a:p>
        </p:txBody>
      </p:sp>
      <p:sp>
        <p:nvSpPr>
          <p:cNvPr id="4" name="Rectángulo 3">
            <a:extLst>
              <a:ext uri="{FF2B5EF4-FFF2-40B4-BE49-F238E27FC236}">
                <a16:creationId xmlns:a16="http://schemas.microsoft.com/office/drawing/2014/main" id="{A9FDC687-46C7-474E-9315-F1F0664F9AD6}"/>
              </a:ext>
            </a:extLst>
          </p:cNvPr>
          <p:cNvSpPr/>
          <p:nvPr/>
        </p:nvSpPr>
        <p:spPr>
          <a:xfrm>
            <a:off x="1113183" y="1152939"/>
            <a:ext cx="9607826"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Now at the end of the days that the king had said he should bring them in, then the prince of the eunuchs brought them in before Nebuchadnezzar.</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the king communed with them; and among them all was found none like Daniel, Hananiah, Mishael, and Azariah: therefore stood they before the king.</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in all matters of wisdom and understanding, that the king inquired of them, he found them ten times better than all the magicians and astrologers that were in all his realm.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1D773C4-AC9D-4284-82F3-9061B86F2DCE}"/>
              </a:ext>
            </a:extLst>
          </p:cNvPr>
          <p:cNvSpPr/>
          <p:nvPr/>
        </p:nvSpPr>
        <p:spPr>
          <a:xfrm>
            <a:off x="1113182" y="3007445"/>
            <a:ext cx="818984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bless Daniel and his friends for being faithful to Him?</a:t>
            </a:r>
          </a:p>
        </p:txBody>
      </p:sp>
      <p:sp>
        <p:nvSpPr>
          <p:cNvPr id="6" name="Rectángulo 5">
            <a:extLst>
              <a:ext uri="{FF2B5EF4-FFF2-40B4-BE49-F238E27FC236}">
                <a16:creationId xmlns:a16="http://schemas.microsoft.com/office/drawing/2014/main" id="{C50FED31-6E0D-4FDF-AF3B-100CBAA10355}"/>
              </a:ext>
            </a:extLst>
          </p:cNvPr>
          <p:cNvSpPr/>
          <p:nvPr/>
        </p:nvSpPr>
        <p:spPr>
          <a:xfrm>
            <a:off x="1113179" y="3493019"/>
            <a:ext cx="9607825" cy="369332"/>
          </a:xfrm>
          <a:prstGeom prst="rect">
            <a:avLst/>
          </a:prstGeom>
        </p:spPr>
        <p:txBody>
          <a:bodyPr wrap="square">
            <a:spAutoFit/>
          </a:bodyPr>
          <a:lstStyle/>
          <a:p>
            <a:pPr algn="just"/>
            <a:r>
              <a:rPr lang="en-US" b="1" dirty="0">
                <a:solidFill>
                  <a:srgbClr val="212225"/>
                </a:solidFill>
                <a:latin typeface="Arial" panose="020B0604020202020204" pitchFamily="34" charset="0"/>
                <a:cs typeface="Arial" panose="020B0604020202020204" pitchFamily="34" charset="0"/>
              </a:rPr>
              <a:t>What principle can we learn about how the Lord will bless us if we are faithful to Him? </a:t>
            </a:r>
            <a:endParaRPr lang="en-US" b="1"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BD60D23D-3143-41AC-8D41-086BFCC2C7FB}"/>
              </a:ext>
            </a:extLst>
          </p:cNvPr>
          <p:cNvSpPr/>
          <p:nvPr/>
        </p:nvSpPr>
        <p:spPr>
          <a:xfrm>
            <a:off x="1113179" y="4013447"/>
            <a:ext cx="7646506"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are faithful to the Lord in all circumstances, then He will magnify us.</a:t>
            </a:r>
          </a:p>
        </p:txBody>
      </p:sp>
      <p:sp>
        <p:nvSpPr>
          <p:cNvPr id="8" name="Rectángulo 7">
            <a:extLst>
              <a:ext uri="{FF2B5EF4-FFF2-40B4-BE49-F238E27FC236}">
                <a16:creationId xmlns:a16="http://schemas.microsoft.com/office/drawing/2014/main" id="{32004F4C-6041-4B8D-80A3-7FC1D77AC647}"/>
              </a:ext>
            </a:extLst>
          </p:cNvPr>
          <p:cNvSpPr/>
          <p:nvPr/>
        </p:nvSpPr>
        <p:spPr>
          <a:xfrm>
            <a:off x="1113179" y="4596388"/>
            <a:ext cx="641714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be magnified by the Lord?</a:t>
            </a:r>
          </a:p>
        </p:txBody>
      </p:sp>
    </p:spTree>
    <p:extLst>
      <p:ext uri="{BB962C8B-B14F-4D97-AF65-F5344CB8AC3E}">
        <p14:creationId xmlns:p14="http://schemas.microsoft.com/office/powerpoint/2010/main" val="26370073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 by="(-#ppt_w*2)" calcmode="lin" valueType="num">
                                      <p:cBhvr rctx="PPT">
                                        <p:cTn id="17" dur="250" autoRev="1" fill="hold">
                                          <p:stCondLst>
                                            <p:cond delay="0"/>
                                          </p:stCondLst>
                                        </p:cTn>
                                        <p:tgtEl>
                                          <p:spTgt spid="7">
                                            <p:txEl>
                                              <p:pRg st="0" end="0"/>
                                            </p:txEl>
                                          </p:spTgt>
                                        </p:tgtEl>
                                        <p:attrNameLst>
                                          <p:attrName>ppt_w</p:attrName>
                                        </p:attrNameLst>
                                      </p:cBhvr>
                                    </p:anim>
                                    <p:anim by="(#ppt_w*0.50)" calcmode="lin" valueType="num">
                                      <p:cBhvr>
                                        <p:cTn id="18" dur="250" decel="50000" autoRev="1" fill="hold">
                                          <p:stCondLst>
                                            <p:cond delay="0"/>
                                          </p:stCondLst>
                                        </p:cTn>
                                        <p:tgtEl>
                                          <p:spTgt spid="7">
                                            <p:txEl>
                                              <p:pRg st="0" end="0"/>
                                            </p:txEl>
                                          </p:spTgt>
                                        </p:tgtEl>
                                        <p:attrNameLst>
                                          <p:attrName>ppt_x</p:attrName>
                                        </p:attrNameLst>
                                      </p:cBhvr>
                                    </p:anim>
                                    <p:anim from="(-#ppt_h/2)" to="(#ppt_y)" calcmode="lin" valueType="num">
                                      <p:cBhvr>
                                        <p:cTn id="19" dur="500" fill="hold">
                                          <p:stCondLst>
                                            <p:cond delay="0"/>
                                          </p:stCondLst>
                                        </p:cTn>
                                        <p:tgtEl>
                                          <p:spTgt spid="7">
                                            <p:txEl>
                                              <p:pRg st="0" end="0"/>
                                            </p:txEl>
                                          </p:spTgt>
                                        </p:tgtEl>
                                        <p:attrNameLst>
                                          <p:attrName>ppt_y</p:attrName>
                                        </p:attrNameLst>
                                      </p:cBhvr>
                                    </p:anim>
                                    <p:animRot by="21600000">
                                      <p:cBhvr>
                                        <p:cTn id="20" dur="500" fill="hold">
                                          <p:stCondLst>
                                            <p:cond delay="0"/>
                                          </p:stCondLst>
                                        </p:cTn>
                                        <p:tgtEl>
                                          <p:spTgt spid="7">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523</Words>
  <Application>Microsoft Office PowerPoint</Application>
  <PresentationFormat>Panorámica</PresentationFormat>
  <Paragraphs>62</Paragraphs>
  <Slides>10</Slides>
  <Notes>0</Notes>
  <HiddenSlides>0</HiddenSlides>
  <MMClips>1</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10</vt:i4>
      </vt:variant>
    </vt:vector>
  </HeadingPairs>
  <TitlesOfParts>
    <vt:vector size="24" baseType="lpstr">
      <vt:lpstr>Arial</vt:lpstr>
      <vt:lpstr>Calibri</vt:lpstr>
      <vt:lpstr>Century Gothic</vt:lpstr>
      <vt:lpstr>Gabriola</vt:lpstr>
      <vt:lpstr>Gadugi</vt:lpstr>
      <vt:lpstr>McKayldsLat-Regular</vt:lpstr>
      <vt:lpstr>Rockwell</vt:lpstr>
      <vt:lpstr>Tahoma</vt:lpstr>
      <vt:lpstr>Wingdings 3</vt:lpstr>
      <vt:lpstr>ZoramldsLat-Bold</vt:lpstr>
      <vt:lpstr>ZoramldsLat-Light</vt:lpstr>
      <vt:lpstr>ZoramldsLat-LightItalic</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5207</cp:revision>
  <dcterms:created xsi:type="dcterms:W3CDTF">2018-08-29T04:26:39Z</dcterms:created>
  <dcterms:modified xsi:type="dcterms:W3CDTF">2019-06-14T04:54:03Z</dcterms:modified>
</cp:coreProperties>
</file>