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B9DF63"/>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3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neoatierra.blogspot.com/2011/11/la-fe-de-ezequiel.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8000" b="-1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RwQzKe-51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B59F597E-2E6E-4061-9F19-145EB77F8F3B}"/>
              </a:ext>
            </a:extLst>
          </p:cNvPr>
          <p:cNvSpPr/>
          <p:nvPr/>
        </p:nvSpPr>
        <p:spPr>
          <a:xfrm>
            <a:off x="921915" y="779683"/>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Ezekiel 40–43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EC8B21E-F99E-4223-B631-C6108F8356A6}"/>
              </a:ext>
            </a:extLst>
          </p:cNvPr>
          <p:cNvSpPr/>
          <p:nvPr/>
        </p:nvSpPr>
        <p:spPr>
          <a:xfrm>
            <a:off x="1524000" y="2274838"/>
            <a:ext cx="9144000" cy="2308324"/>
          </a:xfrm>
          <a:prstGeom prst="rect">
            <a:avLst/>
          </a:prstGeom>
        </p:spPr>
        <p:txBody>
          <a:bodyPr wrap="square">
            <a:spAutoFit/>
          </a:bodyPr>
          <a:lstStyle/>
          <a:p>
            <a:pPr algn="ctr"/>
            <a:r>
              <a:rPr lang="en-US" sz="4800" b="1" dirty="0">
                <a:solidFill>
                  <a:schemeClr val="accent4">
                    <a:lumMod val="50000"/>
                  </a:schemeClr>
                </a:solidFill>
                <a:latin typeface="Yu Gothic Light" panose="020B0300000000000000" pitchFamily="34" charset="-128"/>
                <a:ea typeface="Yu Gothic Light" panose="020B0300000000000000" pitchFamily="34" charset="-128"/>
              </a:rPr>
              <a:t>“The Lord shows Ezekiel a temple that will be built in Jerusalem in the latter days”</a:t>
            </a:r>
          </a:p>
        </p:txBody>
      </p:sp>
    </p:spTree>
    <p:extLst>
      <p:ext uri="{BB962C8B-B14F-4D97-AF65-F5344CB8AC3E}">
        <p14:creationId xmlns:p14="http://schemas.microsoft.com/office/powerpoint/2010/main" val="3032395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3A2EFCC0-5325-4952-9540-686E73D0EFC4}"/>
              </a:ext>
            </a:extLst>
          </p:cNvPr>
          <p:cNvSpPr/>
          <p:nvPr/>
        </p:nvSpPr>
        <p:spPr>
          <a:xfrm>
            <a:off x="1113183" y="968273"/>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Ezekiel 44–48</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19A59EC-E37B-4693-9D05-D6E8AF7C9097}"/>
              </a:ext>
            </a:extLst>
          </p:cNvPr>
          <p:cNvSpPr/>
          <p:nvPr/>
        </p:nvSpPr>
        <p:spPr>
          <a:xfrm>
            <a:off x="1831659" y="2940942"/>
            <a:ext cx="8528681" cy="1200329"/>
          </a:xfrm>
          <a:prstGeom prst="rect">
            <a:avLst/>
          </a:prstGeom>
        </p:spPr>
        <p:txBody>
          <a:bodyPr wrap="none">
            <a:spAutoFit/>
          </a:bodyPr>
          <a:lstStyle/>
          <a:p>
            <a:pPr algn="ctr"/>
            <a:r>
              <a:rPr lang="en-US" sz="36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“The Lord reveals details concerning the </a:t>
            </a:r>
          </a:p>
          <a:p>
            <a:pPr algn="ctr"/>
            <a:r>
              <a:rPr lang="en-US" sz="36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temple Ezekiel saw”</a:t>
            </a:r>
          </a:p>
        </p:txBody>
      </p:sp>
    </p:spTree>
    <p:extLst>
      <p:ext uri="{BB962C8B-B14F-4D97-AF65-F5344CB8AC3E}">
        <p14:creationId xmlns:p14="http://schemas.microsoft.com/office/powerpoint/2010/main" val="1927669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E22B063-A19C-4FEF-8FDF-0475EB2815F9}"/>
              </a:ext>
            </a:extLst>
          </p:cNvPr>
          <p:cNvSpPr/>
          <p:nvPr/>
        </p:nvSpPr>
        <p:spPr>
          <a:xfrm>
            <a:off x="1035891" y="1554846"/>
            <a:ext cx="1570008"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48C13E5D-8DBA-48F2-B3FE-E2D8C515B425}"/>
              </a:ext>
            </a:extLst>
          </p:cNvPr>
          <p:cNvSpPr/>
          <p:nvPr/>
        </p:nvSpPr>
        <p:spPr>
          <a:xfrm>
            <a:off x="1035891" y="1949759"/>
            <a:ext cx="9999207" cy="11460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6E893A3C-204F-46E8-800C-6FD0A3C0E8C8}"/>
              </a:ext>
            </a:extLst>
          </p:cNvPr>
          <p:cNvSpPr/>
          <p:nvPr/>
        </p:nvSpPr>
        <p:spPr>
          <a:xfrm>
            <a:off x="1113183" y="968273"/>
            <a:ext cx="46944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are temples sacred, or holy, places?</a:t>
            </a:r>
          </a:p>
        </p:txBody>
      </p:sp>
      <p:sp>
        <p:nvSpPr>
          <p:cNvPr id="4" name="Rectángulo 3">
            <a:extLst>
              <a:ext uri="{FF2B5EF4-FFF2-40B4-BE49-F238E27FC236}">
                <a16:creationId xmlns:a16="http://schemas.microsoft.com/office/drawing/2014/main" id="{0325877A-303C-48D4-92D5-A57423899FE7}"/>
              </a:ext>
            </a:extLst>
          </p:cNvPr>
          <p:cNvSpPr/>
          <p:nvPr/>
        </p:nvSpPr>
        <p:spPr>
          <a:xfrm>
            <a:off x="1113183" y="1580426"/>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44:5</a:t>
            </a:r>
          </a:p>
        </p:txBody>
      </p:sp>
      <p:sp>
        <p:nvSpPr>
          <p:cNvPr id="5" name="Rectángulo 4">
            <a:extLst>
              <a:ext uri="{FF2B5EF4-FFF2-40B4-BE49-F238E27FC236}">
                <a16:creationId xmlns:a16="http://schemas.microsoft.com/office/drawing/2014/main" id="{9596DB58-38C4-48CA-B7C9-34619F1EDA8A}"/>
              </a:ext>
            </a:extLst>
          </p:cNvPr>
          <p:cNvSpPr/>
          <p:nvPr/>
        </p:nvSpPr>
        <p:spPr>
          <a:xfrm>
            <a:off x="1113182" y="1949758"/>
            <a:ext cx="9844627"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Lord said unto me, Son of man, mark well, and behold with thine eyes, and hear with thine ears all that I say unto thee concerning all the ordinances of the house of the Lord, and all the laws thereof; and mark well the entering in of the house, with every going forth of the sanctuary.</a:t>
            </a:r>
          </a:p>
        </p:txBody>
      </p:sp>
      <p:sp>
        <p:nvSpPr>
          <p:cNvPr id="6" name="Rectángulo 5">
            <a:extLst>
              <a:ext uri="{FF2B5EF4-FFF2-40B4-BE49-F238E27FC236}">
                <a16:creationId xmlns:a16="http://schemas.microsoft.com/office/drawing/2014/main" id="{5397565B-1E71-4619-BE82-6D5ED499D068}"/>
              </a:ext>
            </a:extLst>
          </p:cNvPr>
          <p:cNvSpPr/>
          <p:nvPr/>
        </p:nvSpPr>
        <p:spPr>
          <a:xfrm>
            <a:off x="1113182" y="3318704"/>
            <a:ext cx="80308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“mark well the entering in of the house”?</a:t>
            </a:r>
          </a:p>
        </p:txBody>
      </p:sp>
      <p:sp>
        <p:nvSpPr>
          <p:cNvPr id="7" name="Rectángulo 6">
            <a:extLst>
              <a:ext uri="{FF2B5EF4-FFF2-40B4-BE49-F238E27FC236}">
                <a16:creationId xmlns:a16="http://schemas.microsoft.com/office/drawing/2014/main" id="{EDAE4FF7-F3B7-4B56-9318-4DAA8662D4A6}"/>
              </a:ext>
            </a:extLst>
          </p:cNvPr>
          <p:cNvSpPr/>
          <p:nvPr/>
        </p:nvSpPr>
        <p:spPr>
          <a:xfrm>
            <a:off x="1113182" y="3946907"/>
            <a:ext cx="71481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priesthood leaders fulfill a similar responsibility today?</a:t>
            </a:r>
          </a:p>
        </p:txBody>
      </p:sp>
    </p:spTree>
    <p:extLst>
      <p:ext uri="{BB962C8B-B14F-4D97-AF65-F5344CB8AC3E}">
        <p14:creationId xmlns:p14="http://schemas.microsoft.com/office/powerpoint/2010/main" val="32097010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25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125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250"/>
                                        <p:tgtEl>
                                          <p:spTgt spid="4"/>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9C2465C-A53D-4E76-8084-6475316F1A2F}"/>
              </a:ext>
            </a:extLst>
          </p:cNvPr>
          <p:cNvSpPr/>
          <p:nvPr/>
        </p:nvSpPr>
        <p:spPr>
          <a:xfrm>
            <a:off x="778722" y="846572"/>
            <a:ext cx="1683025"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32AF1A8-2F48-445A-A008-FA5EE8622540}"/>
              </a:ext>
            </a:extLst>
          </p:cNvPr>
          <p:cNvSpPr/>
          <p:nvPr/>
        </p:nvSpPr>
        <p:spPr>
          <a:xfrm>
            <a:off x="784482" y="1269859"/>
            <a:ext cx="9999207" cy="6616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81C4396D-7F32-4A8A-B754-88231C674AA9}"/>
              </a:ext>
            </a:extLst>
          </p:cNvPr>
          <p:cNvSpPr/>
          <p:nvPr/>
        </p:nvSpPr>
        <p:spPr>
          <a:xfrm>
            <a:off x="784484" y="1269859"/>
            <a:ext cx="999344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Thus saith the Lord God; No stranger, uncircumcised in heart, nor uncircumcised in flesh, shall enter into my sanctuary, of any stranger that is among the children of Israel.</a:t>
            </a:r>
          </a:p>
        </p:txBody>
      </p:sp>
      <p:sp>
        <p:nvSpPr>
          <p:cNvPr id="4" name="Rectángulo 3">
            <a:extLst>
              <a:ext uri="{FF2B5EF4-FFF2-40B4-BE49-F238E27FC236}">
                <a16:creationId xmlns:a16="http://schemas.microsoft.com/office/drawing/2014/main" id="{F4468A7A-0CED-4BCF-977D-A6AB02045D0F}"/>
              </a:ext>
            </a:extLst>
          </p:cNvPr>
          <p:cNvSpPr/>
          <p:nvPr/>
        </p:nvSpPr>
        <p:spPr>
          <a:xfrm>
            <a:off x="873876" y="910767"/>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44:9</a:t>
            </a:r>
          </a:p>
        </p:txBody>
      </p:sp>
      <p:sp>
        <p:nvSpPr>
          <p:cNvPr id="5" name="Rectángulo 4">
            <a:extLst>
              <a:ext uri="{FF2B5EF4-FFF2-40B4-BE49-F238E27FC236}">
                <a16:creationId xmlns:a16="http://schemas.microsoft.com/office/drawing/2014/main" id="{CEAB5290-DCFE-41A4-B75A-0E60EB56C3F4}"/>
              </a:ext>
            </a:extLst>
          </p:cNvPr>
          <p:cNvSpPr/>
          <p:nvPr/>
        </p:nvSpPr>
        <p:spPr>
          <a:xfrm>
            <a:off x="784484" y="2033110"/>
            <a:ext cx="5763116"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Whom did the Lord not permit to enter His temple?</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C30E020-FF9D-4938-8E70-C632C8A67B58}"/>
              </a:ext>
            </a:extLst>
          </p:cNvPr>
          <p:cNvSpPr/>
          <p:nvPr/>
        </p:nvSpPr>
        <p:spPr>
          <a:xfrm>
            <a:off x="784483" y="2519362"/>
            <a:ext cx="80447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about who can enter the house of the Lord?</a:t>
            </a:r>
          </a:p>
        </p:txBody>
      </p:sp>
      <p:sp>
        <p:nvSpPr>
          <p:cNvPr id="7" name="Rectángulo 6">
            <a:extLst>
              <a:ext uri="{FF2B5EF4-FFF2-40B4-BE49-F238E27FC236}">
                <a16:creationId xmlns:a16="http://schemas.microsoft.com/office/drawing/2014/main" id="{5634830A-D727-484E-814A-94EF6E5C33DF}"/>
              </a:ext>
            </a:extLst>
          </p:cNvPr>
          <p:cNvSpPr/>
          <p:nvPr/>
        </p:nvSpPr>
        <p:spPr>
          <a:xfrm>
            <a:off x="784482" y="3005614"/>
            <a:ext cx="9168987"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make and keep covenants with the Lord, He will permit us to enter His holy house.</a:t>
            </a:r>
          </a:p>
        </p:txBody>
      </p:sp>
      <p:sp>
        <p:nvSpPr>
          <p:cNvPr id="8" name="Rectángulo 7">
            <a:extLst>
              <a:ext uri="{FF2B5EF4-FFF2-40B4-BE49-F238E27FC236}">
                <a16:creationId xmlns:a16="http://schemas.microsoft.com/office/drawing/2014/main" id="{EA086BC6-21C9-465D-ACA0-D45F38CA5FA2}"/>
              </a:ext>
            </a:extLst>
          </p:cNvPr>
          <p:cNvSpPr/>
          <p:nvPr/>
        </p:nvSpPr>
        <p:spPr>
          <a:xfrm>
            <a:off x="784482" y="3550326"/>
            <a:ext cx="98285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has standards that we must meet before we enter His house?</a:t>
            </a:r>
          </a:p>
        </p:txBody>
      </p:sp>
      <p:sp>
        <p:nvSpPr>
          <p:cNvPr id="9" name="Rectángulo 8">
            <a:extLst>
              <a:ext uri="{FF2B5EF4-FFF2-40B4-BE49-F238E27FC236}">
                <a16:creationId xmlns:a16="http://schemas.microsoft.com/office/drawing/2014/main" id="{BAEAAD64-F5F1-457F-B46F-54CACBAB5497}"/>
              </a:ext>
            </a:extLst>
          </p:cNvPr>
          <p:cNvSpPr/>
          <p:nvPr/>
        </p:nvSpPr>
        <p:spPr>
          <a:xfrm>
            <a:off x="784482" y="4095038"/>
            <a:ext cx="84044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standards do we need to live to be worthy to worship in the temple?</a:t>
            </a:r>
          </a:p>
        </p:txBody>
      </p:sp>
    </p:spTree>
    <p:extLst>
      <p:ext uri="{BB962C8B-B14F-4D97-AF65-F5344CB8AC3E}">
        <p14:creationId xmlns:p14="http://schemas.microsoft.com/office/powerpoint/2010/main" val="42820449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466E951-EAC6-4961-AC0B-42B839F88249}"/>
              </a:ext>
            </a:extLst>
          </p:cNvPr>
          <p:cNvSpPr/>
          <p:nvPr/>
        </p:nvSpPr>
        <p:spPr>
          <a:xfrm>
            <a:off x="1011068" y="1268022"/>
            <a:ext cx="98642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Ezekiel notice about the water as it flowed farther and farther away from the temple?</a:t>
            </a:r>
          </a:p>
        </p:txBody>
      </p:sp>
      <p:sp>
        <p:nvSpPr>
          <p:cNvPr id="14" name="Rectángulo 13">
            <a:extLst>
              <a:ext uri="{FF2B5EF4-FFF2-40B4-BE49-F238E27FC236}">
                <a16:creationId xmlns:a16="http://schemas.microsoft.com/office/drawing/2014/main" id="{60AE3971-239C-40D9-80B7-1076CA38370E}"/>
              </a:ext>
            </a:extLst>
          </p:cNvPr>
          <p:cNvSpPr/>
          <p:nvPr/>
        </p:nvSpPr>
        <p:spPr>
          <a:xfrm>
            <a:off x="904891" y="3499382"/>
            <a:ext cx="1762023"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FAE55F1C-1753-4313-9496-569B4394BE35}"/>
              </a:ext>
            </a:extLst>
          </p:cNvPr>
          <p:cNvSpPr/>
          <p:nvPr/>
        </p:nvSpPr>
        <p:spPr>
          <a:xfrm>
            <a:off x="943611" y="740412"/>
            <a:ext cx="1762023"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E88E1FD8-1F58-470D-93D0-6992A848FA2F}"/>
              </a:ext>
            </a:extLst>
          </p:cNvPr>
          <p:cNvSpPr/>
          <p:nvPr/>
        </p:nvSpPr>
        <p:spPr>
          <a:xfrm>
            <a:off x="898641" y="3889179"/>
            <a:ext cx="9999207" cy="14035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F14B025A-93CB-40BB-9908-326DB89E47E4}"/>
              </a:ext>
            </a:extLst>
          </p:cNvPr>
          <p:cNvSpPr/>
          <p:nvPr/>
        </p:nvSpPr>
        <p:spPr>
          <a:xfrm>
            <a:off x="943612" y="1152939"/>
            <a:ext cx="9999207" cy="15882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CF93601A-5781-4822-9B70-A45EBA7975C4}"/>
              </a:ext>
            </a:extLst>
          </p:cNvPr>
          <p:cNvSpPr/>
          <p:nvPr/>
        </p:nvSpPr>
        <p:spPr>
          <a:xfrm>
            <a:off x="943613"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47:3-5.</a:t>
            </a:r>
          </a:p>
        </p:txBody>
      </p:sp>
      <p:sp>
        <p:nvSpPr>
          <p:cNvPr id="4" name="Rectángulo 3">
            <a:extLst>
              <a:ext uri="{FF2B5EF4-FFF2-40B4-BE49-F238E27FC236}">
                <a16:creationId xmlns:a16="http://schemas.microsoft.com/office/drawing/2014/main" id="{EECD697A-AE85-413D-BE1C-7DF3FC0A2715}"/>
              </a:ext>
            </a:extLst>
          </p:cNvPr>
          <p:cNvSpPr/>
          <p:nvPr/>
        </p:nvSpPr>
        <p:spPr>
          <a:xfrm>
            <a:off x="943613" y="1152939"/>
            <a:ext cx="9864294"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when the man that had the line in his hand went forth eastward, he measured a thousand cubits, and he brought me through the waters; the waters were to the ankles.</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Again he measured a thousand, and brought me through the waters; the waters were to the knees. Again he measured a thousand, and brought me through; the waters were to the loins.</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Afterward he measured a thousand; and it was a river that I could not pass over: for the waters were risen, waters to swim in, a river that could not be passed over.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7436018-E95B-4C2C-B93F-5A16EDD7C5D9}"/>
              </a:ext>
            </a:extLst>
          </p:cNvPr>
          <p:cNvSpPr/>
          <p:nvPr/>
        </p:nvSpPr>
        <p:spPr>
          <a:xfrm>
            <a:off x="943613" y="3522818"/>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47:8-9</a:t>
            </a:r>
          </a:p>
        </p:txBody>
      </p:sp>
      <p:sp>
        <p:nvSpPr>
          <p:cNvPr id="7" name="Rectángulo 6">
            <a:extLst>
              <a:ext uri="{FF2B5EF4-FFF2-40B4-BE49-F238E27FC236}">
                <a16:creationId xmlns:a16="http://schemas.microsoft.com/office/drawing/2014/main" id="{0E1BB1FF-27BE-404D-994E-28925E4A1F2D}"/>
              </a:ext>
            </a:extLst>
          </p:cNvPr>
          <p:cNvSpPr/>
          <p:nvPr/>
        </p:nvSpPr>
        <p:spPr>
          <a:xfrm>
            <a:off x="943613" y="3892150"/>
            <a:ext cx="9864292" cy="1323439"/>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Then said he unto me, These waters issue out toward the east country, and go down into the desert, and go into the sea: which being brought forth into the sea, the waters shall be healed.</a:t>
            </a:r>
          </a:p>
          <a:p>
            <a:pPr algn="just"/>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it shall come to pass, that every thing that liveth, which moveth, whithersoever the rivers shall come, shall live: and there shall be a very great multitude of fish, because these waters shall come thither: for they shall be healed; and every thing shall live whither the river cometh.</a:t>
            </a:r>
          </a:p>
        </p:txBody>
      </p:sp>
      <p:sp>
        <p:nvSpPr>
          <p:cNvPr id="8" name="Rectángulo 7">
            <a:extLst>
              <a:ext uri="{FF2B5EF4-FFF2-40B4-BE49-F238E27FC236}">
                <a16:creationId xmlns:a16="http://schemas.microsoft.com/office/drawing/2014/main" id="{739E1772-DCCC-4D88-A07D-14F5A8501BE0}"/>
              </a:ext>
            </a:extLst>
          </p:cNvPr>
          <p:cNvSpPr/>
          <p:nvPr/>
        </p:nvSpPr>
        <p:spPr>
          <a:xfrm>
            <a:off x="943611" y="5399256"/>
            <a:ext cx="28648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Where did the water go?</a:t>
            </a:r>
          </a:p>
        </p:txBody>
      </p:sp>
      <p:sp>
        <p:nvSpPr>
          <p:cNvPr id="9" name="Rectángulo 8">
            <a:extLst>
              <a:ext uri="{FF2B5EF4-FFF2-40B4-BE49-F238E27FC236}">
                <a16:creationId xmlns:a16="http://schemas.microsoft.com/office/drawing/2014/main" id="{91F61F0F-4A21-4B2F-908A-BBDFBAA171D1}"/>
              </a:ext>
            </a:extLst>
          </p:cNvPr>
          <p:cNvSpPr/>
          <p:nvPr/>
        </p:nvSpPr>
        <p:spPr>
          <a:xfrm>
            <a:off x="3718377" y="5399256"/>
            <a:ext cx="57246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the water do to everything it touched?</a:t>
            </a:r>
          </a:p>
        </p:txBody>
      </p:sp>
      <p:sp>
        <p:nvSpPr>
          <p:cNvPr id="10" name="Rectángulo 9">
            <a:extLst>
              <a:ext uri="{FF2B5EF4-FFF2-40B4-BE49-F238E27FC236}">
                <a16:creationId xmlns:a16="http://schemas.microsoft.com/office/drawing/2014/main" id="{8B3EDBD6-E6C7-4951-A34C-D3A2A0A271C5}"/>
              </a:ext>
            </a:extLst>
          </p:cNvPr>
          <p:cNvSpPr/>
          <p:nvPr/>
        </p:nvSpPr>
        <p:spPr>
          <a:xfrm>
            <a:off x="943611" y="5935186"/>
            <a:ext cx="98642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Ezekiel’s vision teach us about the blessings we can experience through temple worship?</a:t>
            </a:r>
          </a:p>
        </p:txBody>
      </p:sp>
    </p:spTree>
    <p:extLst>
      <p:ext uri="{BB962C8B-B14F-4D97-AF65-F5344CB8AC3E}">
        <p14:creationId xmlns:p14="http://schemas.microsoft.com/office/powerpoint/2010/main" val="311917444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4.44444E-6 L -0.00182 0.2213 " pathEditMode="relative" rAng="0" ptsTypes="AA">
                                      <p:cBhvr>
                                        <p:cTn id="6" dur="2000" fill="hold"/>
                                        <p:tgtEl>
                                          <p:spTgt spid="5"/>
                                        </p:tgtEl>
                                        <p:attrNameLst>
                                          <p:attrName>ppt_x</p:attrName>
                                          <p:attrName>ppt_y</p:attrName>
                                        </p:attrNameLst>
                                      </p:cBhvr>
                                      <p:rCtr x="-91" y="11065"/>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amond(in)">
                                      <p:cBhvr>
                                        <p:cTn id="11" dur="2000"/>
                                        <p:tgtEl>
                                          <p:spTgt spid="14"/>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10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2" grpId="0" animBg="1"/>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pic>
        <p:nvPicPr>
          <p:cNvPr id="2" name="Elementos multimedia en línea 1" title="Special Witnesses of Christ ￢ﾀﾓ President Russell M. Nelson">
            <a:hlinkClick r:id="" action="ppaction://media"/>
            <a:extLst>
              <a:ext uri="{FF2B5EF4-FFF2-40B4-BE49-F238E27FC236}">
                <a16:creationId xmlns:a16="http://schemas.microsoft.com/office/drawing/2014/main" id="{A2A60605-3CA3-4972-B582-A88C5D9E098B}"/>
              </a:ext>
            </a:extLst>
          </p:cNvPr>
          <p:cNvPicPr>
            <a:picLocks noRot="1" noChangeAspect="1"/>
          </p:cNvPicPr>
          <p:nvPr>
            <a:videoFile r:link="rId1"/>
          </p:nvPr>
        </p:nvPicPr>
        <p:blipFill>
          <a:blip r:embed="rId3"/>
          <a:stretch>
            <a:fillRect/>
          </a:stretch>
        </p:blipFill>
        <p:spPr>
          <a:xfrm>
            <a:off x="2238531" y="1160801"/>
            <a:ext cx="8064708" cy="453639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35839191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E098AF02-B6C7-456B-B972-AB449C0874E4}"/>
              </a:ext>
            </a:extLst>
          </p:cNvPr>
          <p:cNvSpPr/>
          <p:nvPr/>
        </p:nvSpPr>
        <p:spPr>
          <a:xfrm>
            <a:off x="3998470" y="2967335"/>
            <a:ext cx="4195059" cy="923330"/>
          </a:xfrm>
          <a:prstGeom prst="rect">
            <a:avLst/>
          </a:prstGeom>
        </p:spPr>
        <p:txBody>
          <a:bodyPr wrap="none">
            <a:spAutoFit/>
          </a:bodyPr>
          <a:lstStyle/>
          <a:p>
            <a:pPr fontAlgn="base"/>
            <a:r>
              <a:rPr lang="en-US" sz="5400" b="1" dirty="0">
                <a:solidFill>
                  <a:srgbClr val="00B050"/>
                </a:solidFill>
                <a:latin typeface="Tw Cen MT" panose="020B0602020104020603" pitchFamily="34" charset="0"/>
              </a:rPr>
              <a:t>Ezekiel 38–48</a:t>
            </a:r>
            <a:endParaRPr lang="en-US" sz="5400" b="1" i="0" dirty="0">
              <a:solidFill>
                <a:srgbClr val="00B050"/>
              </a:solidFill>
              <a:effectLst/>
              <a:latin typeface="Tw Cen MT" panose="020B0602020104020603" pitchFamily="34"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6F89D4FE-5A85-4321-81BC-E5C483D6CF65}"/>
              </a:ext>
            </a:extLst>
          </p:cNvPr>
          <p:cNvSpPr/>
          <p:nvPr/>
        </p:nvSpPr>
        <p:spPr>
          <a:xfrm>
            <a:off x="1113183" y="783607"/>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Ezekiel 38–39</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E4ADFB1-3234-4FE2-9EEE-590503FFC2D7}"/>
              </a:ext>
            </a:extLst>
          </p:cNvPr>
          <p:cNvSpPr/>
          <p:nvPr/>
        </p:nvSpPr>
        <p:spPr>
          <a:xfrm>
            <a:off x="2027582" y="2274838"/>
            <a:ext cx="8136835" cy="2308324"/>
          </a:xfrm>
          <a:prstGeom prst="rect">
            <a:avLst/>
          </a:prstGeom>
        </p:spPr>
        <p:txBody>
          <a:bodyPr wrap="square">
            <a:spAutoFit/>
          </a:bodyPr>
          <a:lstStyle/>
          <a:p>
            <a:pPr algn="ctr"/>
            <a:r>
              <a:rPr lang="en-US" sz="4800" dirty="0">
                <a:solidFill>
                  <a:schemeClr val="accent3">
                    <a:lumMod val="75000"/>
                  </a:schemeClr>
                </a:solidFill>
                <a:latin typeface="ZoramldsLat-Regular"/>
              </a:rPr>
              <a:t>“Ezekiel prophesies of the battle that will precede the Second Coming”</a:t>
            </a:r>
            <a:endParaRPr lang="en-US" sz="4800" dirty="0">
              <a:solidFill>
                <a:schemeClr val="accent3">
                  <a:lumMod val="75000"/>
                </a:schemeClr>
              </a:solidFill>
            </a:endParaRPr>
          </a:p>
        </p:txBody>
      </p:sp>
    </p:spTree>
    <p:extLst>
      <p:ext uri="{BB962C8B-B14F-4D97-AF65-F5344CB8AC3E}">
        <p14:creationId xmlns:p14="http://schemas.microsoft.com/office/powerpoint/2010/main" val="32330530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713BF8-5D45-4AF0-8DD7-43B0B88D7A3C}"/>
              </a:ext>
            </a:extLst>
          </p:cNvPr>
          <p:cNvSpPr/>
          <p:nvPr/>
        </p:nvSpPr>
        <p:spPr>
          <a:xfrm>
            <a:off x="1096396" y="1780658"/>
            <a:ext cx="1944812"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A63B86BF-AA92-4EE6-BB08-B24F5BACABB4}"/>
              </a:ext>
            </a:extLst>
          </p:cNvPr>
          <p:cNvSpPr/>
          <p:nvPr/>
        </p:nvSpPr>
        <p:spPr>
          <a:xfrm>
            <a:off x="1096397" y="2190664"/>
            <a:ext cx="9717376" cy="14773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A1B66047-216A-414F-8460-07C6CCB4B5F3}"/>
              </a:ext>
            </a:extLst>
          </p:cNvPr>
          <p:cNvSpPr/>
          <p:nvPr/>
        </p:nvSpPr>
        <p:spPr>
          <a:xfrm>
            <a:off x="1113182" y="972235"/>
            <a:ext cx="97005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you could pick two things that you would like the world to know about Jesus Christ, what would they be? Why?</a:t>
            </a:r>
          </a:p>
        </p:txBody>
      </p:sp>
      <p:sp>
        <p:nvSpPr>
          <p:cNvPr id="4" name="Rectángulo 3">
            <a:extLst>
              <a:ext uri="{FF2B5EF4-FFF2-40B4-BE49-F238E27FC236}">
                <a16:creationId xmlns:a16="http://schemas.microsoft.com/office/drawing/2014/main" id="{3BD76824-5849-45F5-95CC-B779E0F56A30}"/>
              </a:ext>
            </a:extLst>
          </p:cNvPr>
          <p:cNvSpPr/>
          <p:nvPr/>
        </p:nvSpPr>
        <p:spPr>
          <a:xfrm>
            <a:off x="1113182" y="1815041"/>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38:1-3</a:t>
            </a:r>
          </a:p>
        </p:txBody>
      </p:sp>
      <p:sp>
        <p:nvSpPr>
          <p:cNvPr id="5" name="Rectángulo 4">
            <a:extLst>
              <a:ext uri="{FF2B5EF4-FFF2-40B4-BE49-F238E27FC236}">
                <a16:creationId xmlns:a16="http://schemas.microsoft.com/office/drawing/2014/main" id="{8FD68015-59B0-4B14-BBEF-ABF297CF9344}"/>
              </a:ext>
            </a:extLst>
          </p:cNvPr>
          <p:cNvSpPr/>
          <p:nvPr/>
        </p:nvSpPr>
        <p:spPr>
          <a:xfrm>
            <a:off x="1113182" y="2184373"/>
            <a:ext cx="970059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word of the Lord came unto me,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Son of man, set thy face against Gog, the land of Magog, the chief prince of Meshech and Tubal, and prophesy against him,</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say, Thus saith the Lord God; Behold, I am against thee, O Gog, the chief prince of Meshech and Tubal:</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68907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4" name="Rectángulo 3">
            <a:extLst>
              <a:ext uri="{FF2B5EF4-FFF2-40B4-BE49-F238E27FC236}">
                <a16:creationId xmlns:a16="http://schemas.microsoft.com/office/drawing/2014/main" id="{1C3F7972-A54E-4FB3-A40B-CA117F5F175E}"/>
              </a:ext>
            </a:extLst>
          </p:cNvPr>
          <p:cNvSpPr/>
          <p:nvPr/>
        </p:nvSpPr>
        <p:spPr>
          <a:xfrm>
            <a:off x="5542804" y="2473260"/>
            <a:ext cx="1534394" cy="369332"/>
          </a:xfrm>
          <a:prstGeom prst="rect">
            <a:avLst/>
          </a:prstGeom>
        </p:spPr>
        <p:txBody>
          <a:bodyPr wrap="none">
            <a:spAutoFit/>
          </a:bodyPr>
          <a:lstStyle/>
          <a:p>
            <a:r>
              <a:rPr lang="en-US" i="1" dirty="0">
                <a:solidFill>
                  <a:srgbClr val="212225"/>
                </a:solidFill>
                <a:latin typeface="McKayldsLat-Italic"/>
              </a:rPr>
              <a:t>Gog of Magog</a:t>
            </a:r>
            <a:endParaRPr lang="en-US" dirty="0"/>
          </a:p>
        </p:txBody>
      </p:sp>
      <p:sp>
        <p:nvSpPr>
          <p:cNvPr id="5" name="Rectángulo 4">
            <a:extLst>
              <a:ext uri="{FF2B5EF4-FFF2-40B4-BE49-F238E27FC236}">
                <a16:creationId xmlns:a16="http://schemas.microsoft.com/office/drawing/2014/main" id="{7332AFB5-B8F4-4CC2-8521-F16D50AC7D3E}"/>
              </a:ext>
            </a:extLst>
          </p:cNvPr>
          <p:cNvSpPr/>
          <p:nvPr/>
        </p:nvSpPr>
        <p:spPr>
          <a:xfrm>
            <a:off x="6069877" y="3602109"/>
            <a:ext cx="1414811" cy="369332"/>
          </a:xfrm>
          <a:prstGeom prst="rect">
            <a:avLst/>
          </a:prstGeom>
        </p:spPr>
        <p:txBody>
          <a:bodyPr wrap="none">
            <a:spAutoFit/>
          </a:bodyPr>
          <a:lstStyle/>
          <a:p>
            <a:r>
              <a:rPr lang="en-US" i="1" dirty="0">
                <a:solidFill>
                  <a:srgbClr val="212225"/>
                </a:solidFill>
                <a:latin typeface="Arial Rounded MT Bold" panose="020F0704030504030204" pitchFamily="34" charset="0"/>
              </a:rPr>
              <a:t>Jerusalem</a:t>
            </a:r>
            <a:r>
              <a:rPr lang="en-US" dirty="0">
                <a:solidFill>
                  <a:srgbClr val="212225"/>
                </a:solidFill>
                <a:latin typeface="Arial Rounded MT Bold" panose="020F0704030504030204" pitchFamily="34" charset="0"/>
              </a:rPr>
              <a:t> </a:t>
            </a:r>
            <a:endParaRPr lang="en-US" dirty="0">
              <a:latin typeface="Arial Rounded MT Bold" panose="020F0704030504030204" pitchFamily="34" charset="0"/>
            </a:endParaRPr>
          </a:p>
        </p:txBody>
      </p:sp>
      <p:sp>
        <p:nvSpPr>
          <p:cNvPr id="6" name="Rectángulo 5">
            <a:extLst>
              <a:ext uri="{FF2B5EF4-FFF2-40B4-BE49-F238E27FC236}">
                <a16:creationId xmlns:a16="http://schemas.microsoft.com/office/drawing/2014/main" id="{24EAA42C-B625-4B1D-A1EF-C1A603829335}"/>
              </a:ext>
            </a:extLst>
          </p:cNvPr>
          <p:cNvSpPr/>
          <p:nvPr/>
        </p:nvSpPr>
        <p:spPr>
          <a:xfrm>
            <a:off x="745884" y="1152939"/>
            <a:ext cx="3351943" cy="369332"/>
          </a:xfrm>
          <a:prstGeom prst="rect">
            <a:avLst/>
          </a:prstGeom>
        </p:spPr>
        <p:txBody>
          <a:bodyPr wrap="none">
            <a:spAutoFit/>
          </a:bodyPr>
          <a:lstStyle/>
          <a:p>
            <a:r>
              <a:rPr lang="en-US" b="1" dirty="0">
                <a:solidFill>
                  <a:srgbClr val="212225"/>
                </a:solidFill>
                <a:latin typeface="McKayldsLat-Regular"/>
              </a:rPr>
              <a:t>What countries gathered to Gog?</a:t>
            </a:r>
            <a:endParaRPr lang="en-US" b="1" dirty="0"/>
          </a:p>
        </p:txBody>
      </p:sp>
      <p:sp>
        <p:nvSpPr>
          <p:cNvPr id="7" name="CuadroTexto 6">
            <a:extLst>
              <a:ext uri="{FF2B5EF4-FFF2-40B4-BE49-F238E27FC236}">
                <a16:creationId xmlns:a16="http://schemas.microsoft.com/office/drawing/2014/main" id="{ABF9338D-7EAF-44BB-A481-C02EBCFCD010}"/>
              </a:ext>
            </a:extLst>
          </p:cNvPr>
          <p:cNvSpPr txBox="1"/>
          <p:nvPr/>
        </p:nvSpPr>
        <p:spPr>
          <a:xfrm>
            <a:off x="2748124" y="3786775"/>
            <a:ext cx="731290" cy="369332"/>
          </a:xfrm>
          <a:prstGeom prst="rect">
            <a:avLst/>
          </a:prstGeom>
          <a:noFill/>
        </p:spPr>
        <p:txBody>
          <a:bodyPr wrap="none" rtlCol="0">
            <a:spAutoFit/>
          </a:bodyPr>
          <a:lstStyle/>
          <a:p>
            <a:r>
              <a:rPr lang="es-VE" i="1" dirty="0">
                <a:solidFill>
                  <a:schemeClr val="bg1"/>
                </a:solidFill>
                <a:latin typeface="Arial Rounded MT Bold" panose="020F0704030504030204" pitchFamily="34" charset="0"/>
              </a:rPr>
              <a:t>Libia</a:t>
            </a:r>
            <a:endParaRPr lang="en-US" i="1" dirty="0">
              <a:solidFill>
                <a:schemeClr val="bg1"/>
              </a:solidFill>
              <a:latin typeface="Arial Rounded MT Bold" panose="020F0704030504030204" pitchFamily="34" charset="0"/>
            </a:endParaRPr>
          </a:p>
        </p:txBody>
      </p:sp>
      <p:sp>
        <p:nvSpPr>
          <p:cNvPr id="8" name="CuadroTexto 7">
            <a:extLst>
              <a:ext uri="{FF2B5EF4-FFF2-40B4-BE49-F238E27FC236}">
                <a16:creationId xmlns:a16="http://schemas.microsoft.com/office/drawing/2014/main" id="{ECBB9BC7-AF77-4EE6-A335-3FD8C6B40534}"/>
              </a:ext>
            </a:extLst>
          </p:cNvPr>
          <p:cNvSpPr txBox="1"/>
          <p:nvPr/>
        </p:nvSpPr>
        <p:spPr>
          <a:xfrm>
            <a:off x="4989607" y="4717056"/>
            <a:ext cx="1106393" cy="369332"/>
          </a:xfrm>
          <a:prstGeom prst="rect">
            <a:avLst/>
          </a:prstGeom>
          <a:noFill/>
        </p:spPr>
        <p:txBody>
          <a:bodyPr wrap="none" rtlCol="0">
            <a:spAutoFit/>
          </a:bodyPr>
          <a:lstStyle/>
          <a:p>
            <a:r>
              <a:rPr lang="es-VE" i="1" dirty="0">
                <a:solidFill>
                  <a:schemeClr val="bg1"/>
                </a:solidFill>
                <a:latin typeface="Arial Rounded MT Bold" panose="020F0704030504030204" pitchFamily="34" charset="0"/>
              </a:rPr>
              <a:t>Ethiopia</a:t>
            </a:r>
            <a:endParaRPr lang="en-US" i="1" dirty="0">
              <a:solidFill>
                <a:schemeClr val="bg1"/>
              </a:solidFill>
              <a:latin typeface="Arial Rounded MT Bold" panose="020F0704030504030204" pitchFamily="34" charset="0"/>
            </a:endParaRPr>
          </a:p>
        </p:txBody>
      </p:sp>
      <p:sp>
        <p:nvSpPr>
          <p:cNvPr id="9" name="CuadroTexto 8">
            <a:extLst>
              <a:ext uri="{FF2B5EF4-FFF2-40B4-BE49-F238E27FC236}">
                <a16:creationId xmlns:a16="http://schemas.microsoft.com/office/drawing/2014/main" id="{65F71332-ABA4-4C1B-A381-650B46691125}"/>
              </a:ext>
            </a:extLst>
          </p:cNvPr>
          <p:cNvSpPr txBox="1"/>
          <p:nvPr/>
        </p:nvSpPr>
        <p:spPr>
          <a:xfrm>
            <a:off x="8227564" y="4148651"/>
            <a:ext cx="888256" cy="369332"/>
          </a:xfrm>
          <a:prstGeom prst="rect">
            <a:avLst/>
          </a:prstGeom>
          <a:noFill/>
        </p:spPr>
        <p:txBody>
          <a:bodyPr wrap="none" rtlCol="0">
            <a:spAutoFit/>
          </a:bodyPr>
          <a:lstStyle/>
          <a:p>
            <a:r>
              <a:rPr lang="es-VE" i="1" dirty="0">
                <a:solidFill>
                  <a:schemeClr val="bg1"/>
                </a:solidFill>
                <a:latin typeface="Arial Rounded MT Bold" panose="020F0704030504030204" pitchFamily="34" charset="0"/>
              </a:rPr>
              <a:t>Persia</a:t>
            </a:r>
            <a:endParaRPr lang="en-US" i="1" dirty="0">
              <a:solidFill>
                <a:schemeClr val="bg1"/>
              </a:solidFill>
              <a:latin typeface="Arial Rounded MT Bold" panose="020F0704030504030204" pitchFamily="34" charset="0"/>
            </a:endParaRPr>
          </a:p>
        </p:txBody>
      </p:sp>
      <p:cxnSp>
        <p:nvCxnSpPr>
          <p:cNvPr id="13" name="Conector: curvado 12">
            <a:extLst>
              <a:ext uri="{FF2B5EF4-FFF2-40B4-BE49-F238E27FC236}">
                <a16:creationId xmlns:a16="http://schemas.microsoft.com/office/drawing/2014/main" id="{E06D0C5F-1605-4725-BE88-C4CD48FA2E18}"/>
              </a:ext>
            </a:extLst>
          </p:cNvPr>
          <p:cNvCxnSpPr/>
          <p:nvPr/>
        </p:nvCxnSpPr>
        <p:spPr>
          <a:xfrm flipV="1">
            <a:off x="3273668" y="2657926"/>
            <a:ext cx="1881809" cy="9372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curvado 15">
            <a:extLst>
              <a:ext uri="{FF2B5EF4-FFF2-40B4-BE49-F238E27FC236}">
                <a16:creationId xmlns:a16="http://schemas.microsoft.com/office/drawing/2014/main" id="{1F83122C-89AA-4FEC-876A-26880ED50BCC}"/>
              </a:ext>
            </a:extLst>
          </p:cNvPr>
          <p:cNvCxnSpPr/>
          <p:nvPr/>
        </p:nvCxnSpPr>
        <p:spPr>
          <a:xfrm rot="10800000">
            <a:off x="7368591" y="2657927"/>
            <a:ext cx="1563757" cy="12994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A63FFE9-6D1C-4D19-BE67-C341B34D26C0}"/>
              </a:ext>
            </a:extLst>
          </p:cNvPr>
          <p:cNvCxnSpPr/>
          <p:nvPr/>
        </p:nvCxnSpPr>
        <p:spPr>
          <a:xfrm flipV="1">
            <a:off x="5379247" y="3126542"/>
            <a:ext cx="558108" cy="139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316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395F841-0239-4C2C-9BE6-48F40A75F7EA}"/>
              </a:ext>
            </a:extLst>
          </p:cNvPr>
          <p:cNvSpPr/>
          <p:nvPr/>
        </p:nvSpPr>
        <p:spPr>
          <a:xfrm>
            <a:off x="1079610" y="754261"/>
            <a:ext cx="2039250"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DB10775D-E59B-420B-A2A1-0B72C2BD6652}"/>
              </a:ext>
            </a:extLst>
          </p:cNvPr>
          <p:cNvSpPr/>
          <p:nvPr/>
        </p:nvSpPr>
        <p:spPr>
          <a:xfrm>
            <a:off x="1079611" y="1152938"/>
            <a:ext cx="9533424" cy="14773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DC3BE3D0-946F-4821-98F5-DAF6BADC5C47}"/>
              </a:ext>
            </a:extLst>
          </p:cNvPr>
          <p:cNvSpPr/>
          <p:nvPr/>
        </p:nvSpPr>
        <p:spPr>
          <a:xfrm>
            <a:off x="1113183"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38:15–16</a:t>
            </a:r>
          </a:p>
        </p:txBody>
      </p:sp>
      <p:sp>
        <p:nvSpPr>
          <p:cNvPr id="4" name="Rectángulo 3">
            <a:extLst>
              <a:ext uri="{FF2B5EF4-FFF2-40B4-BE49-F238E27FC236}">
                <a16:creationId xmlns:a16="http://schemas.microsoft.com/office/drawing/2014/main" id="{6D0316B6-F372-43FC-91BA-3F7071B46146}"/>
              </a:ext>
            </a:extLst>
          </p:cNvPr>
          <p:cNvSpPr/>
          <p:nvPr/>
        </p:nvSpPr>
        <p:spPr>
          <a:xfrm>
            <a:off x="1113182" y="1152939"/>
            <a:ext cx="949985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thou shalt come from thy place out of the north parts, thou, and many people with thee, all of them riding upon horses, a great company, and a mighty army:</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thou shalt come up against my people of Israel, as a cloud to cover the land; it shall be in the latter days, and I will bring thee against my land, that the heathen may know me, when I shall be sanctified in thee, O Gog, before their eyes.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6A26C53-E900-4987-88AA-6A7B5EE16919}"/>
              </a:ext>
            </a:extLst>
          </p:cNvPr>
          <p:cNvSpPr/>
          <p:nvPr/>
        </p:nvSpPr>
        <p:spPr>
          <a:xfrm>
            <a:off x="1113181" y="2782669"/>
            <a:ext cx="94998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say is His purpose in allowing Gog to battle the people of Israel?</a:t>
            </a:r>
          </a:p>
        </p:txBody>
      </p:sp>
    </p:spTree>
    <p:extLst>
      <p:ext uri="{BB962C8B-B14F-4D97-AF65-F5344CB8AC3E}">
        <p14:creationId xmlns:p14="http://schemas.microsoft.com/office/powerpoint/2010/main" val="39964982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5" name="Rectángulo 4">
            <a:extLst>
              <a:ext uri="{FF2B5EF4-FFF2-40B4-BE49-F238E27FC236}">
                <a16:creationId xmlns:a16="http://schemas.microsoft.com/office/drawing/2014/main" id="{1A30D88C-BAEE-4DFC-A774-98E02D7030F3}"/>
              </a:ext>
            </a:extLst>
          </p:cNvPr>
          <p:cNvSpPr/>
          <p:nvPr/>
        </p:nvSpPr>
        <p:spPr>
          <a:xfrm>
            <a:off x="4935974" y="1990136"/>
            <a:ext cx="2281394" cy="523220"/>
          </a:xfrm>
          <a:prstGeom prst="rect">
            <a:avLst/>
          </a:prstGeom>
        </p:spPr>
        <p:txBody>
          <a:bodyPr wrap="none">
            <a:spAutoFit/>
          </a:bodyPr>
          <a:lstStyle/>
          <a:p>
            <a:r>
              <a:rPr lang="en-US" sz="2800" i="1" dirty="0">
                <a:solidFill>
                  <a:srgbClr val="212225"/>
                </a:solidFill>
                <a:latin typeface="McKayldsLat-Italic"/>
              </a:rPr>
              <a:t>Gog of Magog</a:t>
            </a:r>
            <a:endParaRPr lang="en-US" sz="2800" dirty="0"/>
          </a:p>
        </p:txBody>
      </p:sp>
      <p:sp>
        <p:nvSpPr>
          <p:cNvPr id="6" name="Rectángulo 5">
            <a:extLst>
              <a:ext uri="{FF2B5EF4-FFF2-40B4-BE49-F238E27FC236}">
                <a16:creationId xmlns:a16="http://schemas.microsoft.com/office/drawing/2014/main" id="{22179E5C-53D1-4880-AA58-0DE8FF06E538}"/>
              </a:ext>
            </a:extLst>
          </p:cNvPr>
          <p:cNvSpPr/>
          <p:nvPr/>
        </p:nvSpPr>
        <p:spPr>
          <a:xfrm>
            <a:off x="4667242" y="4287248"/>
            <a:ext cx="2640210" cy="646331"/>
          </a:xfrm>
          <a:prstGeom prst="rect">
            <a:avLst/>
          </a:prstGeom>
        </p:spPr>
        <p:txBody>
          <a:bodyPr wrap="none">
            <a:spAutoFit/>
          </a:bodyPr>
          <a:lstStyle/>
          <a:p>
            <a:r>
              <a:rPr lang="en-US" sz="3600" i="1" dirty="0">
                <a:solidFill>
                  <a:srgbClr val="212225"/>
                </a:solidFill>
                <a:latin typeface="Arial Rounded MT Bold" panose="020F0704030504030204" pitchFamily="34" charset="0"/>
              </a:rPr>
              <a:t>Jerusalem</a:t>
            </a:r>
            <a:r>
              <a:rPr lang="en-US" sz="3600" dirty="0">
                <a:solidFill>
                  <a:srgbClr val="212225"/>
                </a:solidFill>
                <a:latin typeface="Arial Rounded MT Bold" panose="020F0704030504030204" pitchFamily="34" charset="0"/>
              </a:rPr>
              <a:t> </a:t>
            </a:r>
            <a:endParaRPr lang="en-US" sz="3600" dirty="0">
              <a:latin typeface="Arial Rounded MT Bold" panose="020F0704030504030204" pitchFamily="34" charset="0"/>
            </a:endParaRPr>
          </a:p>
        </p:txBody>
      </p:sp>
      <p:sp>
        <p:nvSpPr>
          <p:cNvPr id="7" name="CuadroTexto 6">
            <a:extLst>
              <a:ext uri="{FF2B5EF4-FFF2-40B4-BE49-F238E27FC236}">
                <a16:creationId xmlns:a16="http://schemas.microsoft.com/office/drawing/2014/main" id="{321683FB-7D7E-4580-B08E-0572C28CAADF}"/>
              </a:ext>
            </a:extLst>
          </p:cNvPr>
          <p:cNvSpPr txBox="1"/>
          <p:nvPr/>
        </p:nvSpPr>
        <p:spPr>
          <a:xfrm>
            <a:off x="4150113" y="909489"/>
            <a:ext cx="1034257" cy="523220"/>
          </a:xfrm>
          <a:prstGeom prst="rect">
            <a:avLst/>
          </a:prstGeom>
          <a:noFill/>
        </p:spPr>
        <p:txBody>
          <a:bodyPr wrap="none" rtlCol="0">
            <a:spAutoFit/>
          </a:bodyPr>
          <a:lstStyle/>
          <a:p>
            <a:r>
              <a:rPr lang="es-VE" sz="2800" i="1" dirty="0">
                <a:solidFill>
                  <a:schemeClr val="bg1"/>
                </a:solidFill>
                <a:latin typeface="Arial Rounded MT Bold" panose="020F0704030504030204" pitchFamily="34" charset="0"/>
              </a:rPr>
              <a:t>Libia</a:t>
            </a:r>
            <a:endParaRPr lang="en-US" sz="2800" i="1" dirty="0">
              <a:solidFill>
                <a:schemeClr val="bg1"/>
              </a:solidFill>
              <a:latin typeface="Arial Rounded MT Bold" panose="020F0704030504030204" pitchFamily="34" charset="0"/>
            </a:endParaRPr>
          </a:p>
        </p:txBody>
      </p:sp>
      <p:sp>
        <p:nvSpPr>
          <p:cNvPr id="8" name="CuadroTexto 7">
            <a:extLst>
              <a:ext uri="{FF2B5EF4-FFF2-40B4-BE49-F238E27FC236}">
                <a16:creationId xmlns:a16="http://schemas.microsoft.com/office/drawing/2014/main" id="{B942F188-E11B-405F-9FC7-E0A2B41ADC74}"/>
              </a:ext>
            </a:extLst>
          </p:cNvPr>
          <p:cNvSpPr txBox="1"/>
          <p:nvPr/>
        </p:nvSpPr>
        <p:spPr>
          <a:xfrm>
            <a:off x="5391319" y="1300263"/>
            <a:ext cx="1616148" cy="523220"/>
          </a:xfrm>
          <a:prstGeom prst="rect">
            <a:avLst/>
          </a:prstGeom>
          <a:noFill/>
        </p:spPr>
        <p:txBody>
          <a:bodyPr wrap="none" rtlCol="0">
            <a:spAutoFit/>
          </a:bodyPr>
          <a:lstStyle/>
          <a:p>
            <a:r>
              <a:rPr lang="es-VE" sz="2800" i="1" dirty="0">
                <a:solidFill>
                  <a:schemeClr val="bg1"/>
                </a:solidFill>
                <a:latin typeface="Arial Rounded MT Bold" panose="020F0704030504030204" pitchFamily="34" charset="0"/>
              </a:rPr>
              <a:t>Ethiopia</a:t>
            </a:r>
            <a:endParaRPr lang="en-US" sz="2800" i="1" dirty="0">
              <a:solidFill>
                <a:schemeClr val="bg1"/>
              </a:solidFill>
              <a:latin typeface="Arial Rounded MT Bold" panose="020F0704030504030204" pitchFamily="34" charset="0"/>
            </a:endParaRPr>
          </a:p>
        </p:txBody>
      </p:sp>
      <p:sp>
        <p:nvSpPr>
          <p:cNvPr id="9" name="CuadroTexto 8">
            <a:extLst>
              <a:ext uri="{FF2B5EF4-FFF2-40B4-BE49-F238E27FC236}">
                <a16:creationId xmlns:a16="http://schemas.microsoft.com/office/drawing/2014/main" id="{9265C9CD-109D-4F6A-92FF-9F366106DCEF}"/>
              </a:ext>
            </a:extLst>
          </p:cNvPr>
          <p:cNvSpPr txBox="1"/>
          <p:nvPr/>
        </p:nvSpPr>
        <p:spPr>
          <a:xfrm>
            <a:off x="6805391" y="909489"/>
            <a:ext cx="1276183" cy="523220"/>
          </a:xfrm>
          <a:prstGeom prst="rect">
            <a:avLst/>
          </a:prstGeom>
          <a:noFill/>
        </p:spPr>
        <p:txBody>
          <a:bodyPr wrap="none" rtlCol="0">
            <a:spAutoFit/>
          </a:bodyPr>
          <a:lstStyle/>
          <a:p>
            <a:r>
              <a:rPr lang="es-VE" sz="2800" i="1" dirty="0">
                <a:solidFill>
                  <a:schemeClr val="bg1"/>
                </a:solidFill>
                <a:latin typeface="Arial Rounded MT Bold" panose="020F0704030504030204" pitchFamily="34" charset="0"/>
              </a:rPr>
              <a:t>Persia</a:t>
            </a:r>
            <a:endParaRPr lang="en-US" sz="2800" i="1" dirty="0">
              <a:solidFill>
                <a:schemeClr val="bg1"/>
              </a:solidFill>
              <a:latin typeface="Arial Rounded MT Bold" panose="020F0704030504030204" pitchFamily="34" charset="0"/>
            </a:endParaRPr>
          </a:p>
        </p:txBody>
      </p:sp>
      <p:sp>
        <p:nvSpPr>
          <p:cNvPr id="2" name="Flecha: hacia abajo 1">
            <a:extLst>
              <a:ext uri="{FF2B5EF4-FFF2-40B4-BE49-F238E27FC236}">
                <a16:creationId xmlns:a16="http://schemas.microsoft.com/office/drawing/2014/main" id="{039BB9BF-B76E-4B9B-A86F-981407F875BD}"/>
              </a:ext>
            </a:extLst>
          </p:cNvPr>
          <p:cNvSpPr/>
          <p:nvPr/>
        </p:nvSpPr>
        <p:spPr>
          <a:xfrm>
            <a:off x="5621702" y="2680010"/>
            <a:ext cx="731290" cy="1497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7764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vertical)">
                                      <p:cBhvr>
                                        <p:cTn id="15" dur="500"/>
                                        <p:tgtEl>
                                          <p:spTgt spid="9"/>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7AAD47-83CC-44BD-A4EB-BB36868FD2AA}"/>
              </a:ext>
            </a:extLst>
          </p:cNvPr>
          <p:cNvSpPr/>
          <p:nvPr/>
        </p:nvSpPr>
        <p:spPr>
          <a:xfrm>
            <a:off x="976496" y="4910412"/>
            <a:ext cx="6250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will the Lord demonstrate His power against Gog?</a:t>
            </a:r>
          </a:p>
        </p:txBody>
      </p:sp>
      <p:sp>
        <p:nvSpPr>
          <p:cNvPr id="9" name="Rectángulo 8">
            <a:extLst>
              <a:ext uri="{FF2B5EF4-FFF2-40B4-BE49-F238E27FC236}">
                <a16:creationId xmlns:a16="http://schemas.microsoft.com/office/drawing/2014/main" id="{72EEF3EB-F032-4DB4-9FD1-D46532588674}"/>
              </a:ext>
            </a:extLst>
          </p:cNvPr>
          <p:cNvSpPr/>
          <p:nvPr/>
        </p:nvSpPr>
        <p:spPr>
          <a:xfrm>
            <a:off x="803041" y="704733"/>
            <a:ext cx="2243252" cy="11040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7C4A557-57D5-42B4-9FD1-0571BD0AC8B6}"/>
              </a:ext>
            </a:extLst>
          </p:cNvPr>
          <p:cNvSpPr/>
          <p:nvPr/>
        </p:nvSpPr>
        <p:spPr>
          <a:xfrm>
            <a:off x="788051" y="1141168"/>
            <a:ext cx="10328223" cy="360883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77C50A95-8B37-4D0B-9698-1BE1DC280660}"/>
              </a:ext>
            </a:extLst>
          </p:cNvPr>
          <p:cNvSpPr/>
          <p:nvPr/>
        </p:nvSpPr>
        <p:spPr>
          <a:xfrm>
            <a:off x="976496" y="779683"/>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38:18–23</a:t>
            </a:r>
          </a:p>
        </p:txBody>
      </p:sp>
      <p:sp>
        <p:nvSpPr>
          <p:cNvPr id="4" name="Rectángulo 3">
            <a:extLst>
              <a:ext uri="{FF2B5EF4-FFF2-40B4-BE49-F238E27FC236}">
                <a16:creationId xmlns:a16="http://schemas.microsoft.com/office/drawing/2014/main" id="{71D84B7C-AACC-44AB-9382-E2D6D8A5A051}"/>
              </a:ext>
            </a:extLst>
          </p:cNvPr>
          <p:cNvSpPr/>
          <p:nvPr/>
        </p:nvSpPr>
        <p:spPr>
          <a:xfrm>
            <a:off x="976496" y="1149015"/>
            <a:ext cx="9951334" cy="360098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it shall come to pass at the same time when Gog shall come against the land of Israel, saith the Lord God, that my fury shall come up in my face.</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For in my jealousy and in the fire of my wrath have I spoken, Surely in that day there shall be a great shaking in the land of Israel;</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So that the fishes of the sea, and the fowls of the heaven, and the beasts of the field, and all creeping things that creep upon the earth, and all the men that are upon the face of the earth, shall shake at my presence, and the mountains shall be thrown down, and the steep places shall fall, and every wall shall fall to the ground.</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I will call for a sword against him throughout all my mountains, saith the Lord God: every man’s sword shall be against his brother.</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I will plead against him with pestilence and with blood; and I will rain upon him, and upon his bands, and upon the many people that are with him, an overflowing rain, and great hailstones, fire, and brimstone.</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Thus will I magnify myself, and sanctify myself; and I will be known in the eyes of many nations, and they shall know that I am the Lord.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CFB8781-E23D-4C6D-A402-D2B5B5AFF455}"/>
              </a:ext>
            </a:extLst>
          </p:cNvPr>
          <p:cNvSpPr/>
          <p:nvPr/>
        </p:nvSpPr>
        <p:spPr>
          <a:xfrm>
            <a:off x="976496" y="5484741"/>
            <a:ext cx="91268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many nations come to know as they witness the destruction of Gog?</a:t>
            </a:r>
          </a:p>
        </p:txBody>
      </p:sp>
    </p:spTree>
    <p:extLst>
      <p:ext uri="{BB962C8B-B14F-4D97-AF65-F5344CB8AC3E}">
        <p14:creationId xmlns:p14="http://schemas.microsoft.com/office/powerpoint/2010/main" val="3676122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245AA7E-D5E1-4EAA-868D-0D7B858FCD60}"/>
              </a:ext>
            </a:extLst>
          </p:cNvPr>
          <p:cNvSpPr/>
          <p:nvPr/>
        </p:nvSpPr>
        <p:spPr>
          <a:xfrm>
            <a:off x="1161012" y="1420025"/>
            <a:ext cx="6019597"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will the children of Israel know after this battle?</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C5E81AF-BC6B-4036-BFBF-D806514C04A8}"/>
              </a:ext>
            </a:extLst>
          </p:cNvPr>
          <p:cNvSpPr/>
          <p:nvPr/>
        </p:nvSpPr>
        <p:spPr>
          <a:xfrm>
            <a:off x="4439212" y="1830044"/>
            <a:ext cx="6378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name or title does the Lord use to refer to Himself?</a:t>
            </a:r>
          </a:p>
        </p:txBody>
      </p:sp>
      <p:sp>
        <p:nvSpPr>
          <p:cNvPr id="10" name="Rectángulo 9">
            <a:extLst>
              <a:ext uri="{FF2B5EF4-FFF2-40B4-BE49-F238E27FC236}">
                <a16:creationId xmlns:a16="http://schemas.microsoft.com/office/drawing/2014/main" id="{9D40065D-811E-4268-8FA4-F3413A96C080}"/>
              </a:ext>
            </a:extLst>
          </p:cNvPr>
          <p:cNvSpPr/>
          <p:nvPr/>
        </p:nvSpPr>
        <p:spPr>
          <a:xfrm>
            <a:off x="903598" y="902174"/>
            <a:ext cx="2340037" cy="7948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A63A247-B216-498D-9ABE-4490FA563D84}"/>
              </a:ext>
            </a:extLst>
          </p:cNvPr>
          <p:cNvSpPr/>
          <p:nvPr/>
        </p:nvSpPr>
        <p:spPr>
          <a:xfrm>
            <a:off x="903599" y="1299599"/>
            <a:ext cx="9999207" cy="17923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6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143</a:t>
            </a:r>
          </a:p>
        </p:txBody>
      </p:sp>
      <p:sp>
        <p:nvSpPr>
          <p:cNvPr id="2" name="Rectángulo 1">
            <a:extLst>
              <a:ext uri="{FF2B5EF4-FFF2-40B4-BE49-F238E27FC236}">
                <a16:creationId xmlns:a16="http://schemas.microsoft.com/office/drawing/2014/main" id="{03069939-BF7D-4175-921B-ACB00BD49590}"/>
              </a:ext>
            </a:extLst>
          </p:cNvPr>
          <p:cNvSpPr/>
          <p:nvPr/>
        </p:nvSpPr>
        <p:spPr>
          <a:xfrm>
            <a:off x="981478" y="968273"/>
            <a:ext cx="22621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39:7, 21–22</a:t>
            </a:r>
          </a:p>
        </p:txBody>
      </p:sp>
      <p:sp>
        <p:nvSpPr>
          <p:cNvPr id="4" name="Rectángulo 3">
            <a:extLst>
              <a:ext uri="{FF2B5EF4-FFF2-40B4-BE49-F238E27FC236}">
                <a16:creationId xmlns:a16="http://schemas.microsoft.com/office/drawing/2014/main" id="{801A5226-C451-440C-843D-D82CC60E2D18}"/>
              </a:ext>
            </a:extLst>
          </p:cNvPr>
          <p:cNvSpPr/>
          <p:nvPr/>
        </p:nvSpPr>
        <p:spPr>
          <a:xfrm>
            <a:off x="981477" y="1337605"/>
            <a:ext cx="975147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So will I make my holy name known in the midst of my people Israel; and I will not let them pollute my holy name any more: and the heathen shall know that I am the Lord, the Holy One in Israel.</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I will set my glory among the heathen, and all the heathen shall see my judgment that I have executed, and my hand that I have laid upon them.</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So the house of Israel shall know that I am the Lord their God from that day and forward.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C8EF11C-90A2-435B-947B-BCCD698640F1}"/>
              </a:ext>
            </a:extLst>
          </p:cNvPr>
          <p:cNvSpPr/>
          <p:nvPr/>
        </p:nvSpPr>
        <p:spPr>
          <a:xfrm>
            <a:off x="981477" y="4384593"/>
            <a:ext cx="99513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will all people, including the entire house of Israel, eventually know as a result of this battle?</a:t>
            </a:r>
          </a:p>
        </p:txBody>
      </p:sp>
      <p:sp>
        <p:nvSpPr>
          <p:cNvPr id="8" name="Rectángulo 7">
            <a:extLst>
              <a:ext uri="{FF2B5EF4-FFF2-40B4-BE49-F238E27FC236}">
                <a16:creationId xmlns:a16="http://schemas.microsoft.com/office/drawing/2014/main" id="{6D532B02-9944-4FAD-B413-4F004F7964E6}"/>
              </a:ext>
            </a:extLst>
          </p:cNvPr>
          <p:cNvSpPr/>
          <p:nvPr/>
        </p:nvSpPr>
        <p:spPr>
          <a:xfrm>
            <a:off x="1022174" y="5215590"/>
            <a:ext cx="5173211" cy="369332"/>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people will know that Jesus Christ is the Lord.</a:t>
            </a:r>
          </a:p>
        </p:txBody>
      </p:sp>
    </p:spTree>
    <p:extLst>
      <p:ext uri="{BB962C8B-B14F-4D97-AF65-F5344CB8AC3E}">
        <p14:creationId xmlns:p14="http://schemas.microsoft.com/office/powerpoint/2010/main" val="2702562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107 0.01342 L -0.01107 0.26342 " pathEditMode="relative" rAng="0" ptsTypes="AA">
                                      <p:cBhvr>
                                        <p:cTn id="6" dur="2000" fill="hold"/>
                                        <p:tgtEl>
                                          <p:spTgt spid="5"/>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1.04167E-6 -0.02685 L -0.27773 0.27685 " pathEditMode="relative" rAng="0" ptsTypes="AA">
                                      <p:cBhvr>
                                        <p:cTn id="10" dur="2000" fill="hold"/>
                                        <p:tgtEl>
                                          <p:spTgt spid="6"/>
                                        </p:tgtEl>
                                        <p:attrNameLst>
                                          <p:attrName>ppt_x</p:attrName>
                                          <p:attrName>ppt_y</p:attrName>
                                        </p:attrNameLst>
                                      </p:cBhvr>
                                      <p:rCtr x="-13893" y="15185"/>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421</Words>
  <Application>Microsoft Office PowerPoint</Application>
  <PresentationFormat>Panorámica</PresentationFormat>
  <Paragraphs>84</Paragraphs>
  <Slides>15</Slides>
  <Notes>0</Notes>
  <HiddenSlides>0</HiddenSlides>
  <MMClips>1</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15</vt:i4>
      </vt:variant>
    </vt:vector>
  </HeadingPairs>
  <TitlesOfParts>
    <vt:vector size="29" baseType="lpstr">
      <vt:lpstr>Yu Gothic Light</vt:lpstr>
      <vt:lpstr>Arial</vt:lpstr>
      <vt:lpstr>Arial Rounded MT Bold</vt:lpstr>
      <vt:lpstr>Calibri</vt:lpstr>
      <vt:lpstr>Century Gothic</vt:lpstr>
      <vt:lpstr>Gabriola</vt:lpstr>
      <vt:lpstr>McKayldsLat-Italic</vt:lpstr>
      <vt:lpstr>McKayldsLat-Regular</vt:lpstr>
      <vt:lpstr>Rockwell</vt:lpstr>
      <vt:lpstr>Tahoma</vt:lpstr>
      <vt:lpstr>Tw Cen MT</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5200</cp:revision>
  <dcterms:created xsi:type="dcterms:W3CDTF">2018-08-29T04:26:39Z</dcterms:created>
  <dcterms:modified xsi:type="dcterms:W3CDTF">2019-06-14T03:50:21Z</dcterms:modified>
</cp:coreProperties>
</file>