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B9DF63"/>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neoatierra.blogspot.com/2011/11/la-fe-de-ezequiel.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8000" b="-1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FacFr1gyiw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B0814DD-7A90-4DAC-A9F5-E867D780A1D7}"/>
              </a:ext>
            </a:extLst>
          </p:cNvPr>
          <p:cNvSpPr/>
          <p:nvPr/>
        </p:nvSpPr>
        <p:spPr>
          <a:xfrm>
            <a:off x="4601269" y="968274"/>
            <a:ext cx="1754571" cy="7386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BD521F6-20EE-4E10-A43B-7E9B9D723FA6}"/>
              </a:ext>
            </a:extLst>
          </p:cNvPr>
          <p:cNvSpPr/>
          <p:nvPr/>
        </p:nvSpPr>
        <p:spPr>
          <a:xfrm>
            <a:off x="4592963" y="1337605"/>
            <a:ext cx="4911777" cy="3139321"/>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pic>
        <p:nvPicPr>
          <p:cNvPr id="4" name="Imagen 3">
            <a:extLst>
              <a:ext uri="{FF2B5EF4-FFF2-40B4-BE49-F238E27FC236}">
                <a16:creationId xmlns:a16="http://schemas.microsoft.com/office/drawing/2014/main" id="{7B6B18D9-94EF-490B-93FE-7AB9A4F70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34" y="1247899"/>
            <a:ext cx="3276771" cy="4362202"/>
          </a:xfrm>
          <a:prstGeom prst="rect">
            <a:avLst/>
          </a:prstGeom>
        </p:spPr>
      </p:pic>
      <p:sp>
        <p:nvSpPr>
          <p:cNvPr id="5" name="Rectángulo 4">
            <a:extLst>
              <a:ext uri="{FF2B5EF4-FFF2-40B4-BE49-F238E27FC236}">
                <a16:creationId xmlns:a16="http://schemas.microsoft.com/office/drawing/2014/main" id="{AD46143D-31E4-49AB-B3A2-D33BD6CDECAA}"/>
              </a:ext>
            </a:extLst>
          </p:cNvPr>
          <p:cNvSpPr/>
          <p:nvPr/>
        </p:nvSpPr>
        <p:spPr>
          <a:xfrm>
            <a:off x="4627773" y="968274"/>
            <a:ext cx="17363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13:40 </a:t>
            </a:r>
          </a:p>
        </p:txBody>
      </p:sp>
      <p:sp>
        <p:nvSpPr>
          <p:cNvPr id="6" name="Rectángulo 5">
            <a:extLst>
              <a:ext uri="{FF2B5EF4-FFF2-40B4-BE49-F238E27FC236}">
                <a16:creationId xmlns:a16="http://schemas.microsoft.com/office/drawing/2014/main" id="{E8440EA6-1E66-44E1-9482-97A7DF915BD5}"/>
              </a:ext>
            </a:extLst>
          </p:cNvPr>
          <p:cNvSpPr/>
          <p:nvPr/>
        </p:nvSpPr>
        <p:spPr>
          <a:xfrm>
            <a:off x="4592963" y="1337605"/>
            <a:ext cx="4911777"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angel spake unto me, saying: These last records, which thou hast seen among the Gentiles, shall establish the truth of the first, which are of the twelve apostles of the Lamb, and shall make known the plain and precious things which have been taken away from them; and shall make known to all kindreds, tongues, and people, that the Lamb of God is the Son of the Eternal Father, and the Savior of the world; and that all men must come unto him, or they cannot be saved.</a:t>
            </a:r>
          </a:p>
        </p:txBody>
      </p:sp>
      <p:sp>
        <p:nvSpPr>
          <p:cNvPr id="7" name="Rectángulo 6">
            <a:extLst>
              <a:ext uri="{FF2B5EF4-FFF2-40B4-BE49-F238E27FC236}">
                <a16:creationId xmlns:a16="http://schemas.microsoft.com/office/drawing/2014/main" id="{B24341AA-B19C-40D3-93BB-5121606BEA44}"/>
              </a:ext>
            </a:extLst>
          </p:cNvPr>
          <p:cNvSpPr/>
          <p:nvPr/>
        </p:nvSpPr>
        <p:spPr>
          <a:xfrm>
            <a:off x="4567736" y="4686771"/>
            <a:ext cx="6096000" cy="923330"/>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Based on what you have learned from Ezekiel 37:15–17 and 1 Nephi 13:40, what is the purpose of bringing together the Bible and the Book of Mormon?</a:t>
            </a:r>
          </a:p>
        </p:txBody>
      </p:sp>
    </p:spTree>
    <p:extLst>
      <p:ext uri="{BB962C8B-B14F-4D97-AF65-F5344CB8AC3E}">
        <p14:creationId xmlns:p14="http://schemas.microsoft.com/office/powerpoint/2010/main" val="423693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32FEDFD7-3EE5-4060-B33F-4E248B33B1B4}"/>
              </a:ext>
            </a:extLst>
          </p:cNvPr>
          <p:cNvSpPr/>
          <p:nvPr/>
        </p:nvSpPr>
        <p:spPr>
          <a:xfrm>
            <a:off x="947086" y="968273"/>
            <a:ext cx="16850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37:17.</a:t>
            </a:r>
            <a:endParaRPr lang="en-US"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56CB1A9-57A9-4E26-A5B3-5F911FED92A2}"/>
              </a:ext>
            </a:extLst>
          </p:cNvPr>
          <p:cNvSpPr/>
          <p:nvPr/>
        </p:nvSpPr>
        <p:spPr>
          <a:xfrm>
            <a:off x="2677436" y="2705725"/>
            <a:ext cx="6837128" cy="1446550"/>
          </a:xfrm>
          <a:prstGeom prst="rect">
            <a:avLst/>
          </a:prstGeom>
        </p:spPr>
        <p:txBody>
          <a:bodyPr wrap="none">
            <a:spAutoFit/>
          </a:bodyPr>
          <a:lstStyle/>
          <a:p>
            <a:pPr algn="ctr"/>
            <a:r>
              <a:rPr lang="en-US" sz="4400" b="1" dirty="0">
                <a:solidFill>
                  <a:srgbClr val="212225"/>
                </a:solidFill>
                <a:latin typeface="Arial" panose="020B0604020202020204" pitchFamily="34" charset="0"/>
                <a:cs typeface="Arial" panose="020B0604020202020204" pitchFamily="34" charset="0"/>
              </a:rPr>
              <a:t>“They shall become one </a:t>
            </a:r>
          </a:p>
          <a:p>
            <a:pPr algn="ctr"/>
            <a:r>
              <a:rPr lang="en-US" sz="4400" b="1" dirty="0">
                <a:solidFill>
                  <a:srgbClr val="212225"/>
                </a:solidFill>
                <a:latin typeface="Arial" panose="020B0604020202020204" pitchFamily="34" charset="0"/>
                <a:cs typeface="Arial" panose="020B0604020202020204" pitchFamily="34" charset="0"/>
              </a:rPr>
              <a:t>in thine hand”</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95421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657B749F-6EB6-40BA-9913-EA6393937345}"/>
              </a:ext>
            </a:extLst>
          </p:cNvPr>
          <p:cNvSpPr/>
          <p:nvPr/>
        </p:nvSpPr>
        <p:spPr>
          <a:xfrm>
            <a:off x="1954696" y="1630017"/>
            <a:ext cx="8726556" cy="3909392"/>
          </a:xfrm>
          <a:prstGeom prst="round2DiagRect">
            <a:avLst>
              <a:gd name="adj1" fmla="val 16667"/>
              <a:gd name="adj2" fmla="val 464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1067AC3F-C82C-4565-9639-CE5BBC5D9A1B}"/>
              </a:ext>
            </a:extLst>
          </p:cNvPr>
          <p:cNvSpPr/>
          <p:nvPr/>
        </p:nvSpPr>
        <p:spPr>
          <a:xfrm>
            <a:off x="2186609" y="2020960"/>
            <a:ext cx="8050695" cy="3293209"/>
          </a:xfrm>
          <a:prstGeom prst="rect">
            <a:avLst/>
          </a:prstGeom>
        </p:spPr>
        <p:txBody>
          <a:bodyPr wrap="square">
            <a:spAutoFit/>
          </a:bodyPr>
          <a:lstStyle/>
          <a:p>
            <a:pPr algn="ctr" fontAlgn="base"/>
            <a:r>
              <a:rPr lang="en-US"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stick or record of Judah … and the stick or record of Ephraim … are now woven together in such a way that as you pore over one you are drawn to the other; as you learn from one you are enlightened by the other. They are indeed one in our hands. Ezekiel’s prophecy now stands fulfilled.</a:t>
            </a:r>
          </a:p>
          <a:p>
            <a:pPr algn="ctr" fontAlgn="base"/>
            <a:r>
              <a:rPr lang="en-US"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“With the passing of years, these scriptures will produce successive generations of faithful Christians who know the Lord Jesus Christ and are disposed to obey His will. …</a:t>
            </a:r>
          </a:p>
          <a:p>
            <a:pPr algn="ctr" fontAlgn="base"/>
            <a:r>
              <a:rPr lang="en-US"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The revelations will be opened to them as to no other in the history of the world. Into their hands now are placed the sticks of Joseph and of Judah. They will develop a gospel scholarship beyond that which their forebears could achieve. They will have the testimony that Jesus is the Christ and be competent to proclaim Him and to defend Him” (“Scriptures,”</a:t>
            </a:r>
            <a:r>
              <a:rPr lang="en-US" sz="1600" i="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Ensign,</a:t>
            </a:r>
            <a:r>
              <a:rPr lang="en-US"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Nov. 1982, 53).</a:t>
            </a:r>
            <a:endParaRPr lang="en-US" sz="1600" b="0" i="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EC1E18B7-16B5-4CA9-882E-D18EC73DD4B1}"/>
              </a:ext>
            </a:extLst>
          </p:cNvPr>
          <p:cNvSpPr/>
          <p:nvPr/>
        </p:nvSpPr>
        <p:spPr>
          <a:xfrm>
            <a:off x="980661" y="1051748"/>
            <a:ext cx="8560904" cy="400110"/>
          </a:xfrm>
          <a:prstGeom prst="rect">
            <a:avLst/>
          </a:prstGeom>
        </p:spPr>
        <p:txBody>
          <a:bodyPr wrap="square">
            <a:spAutoFit/>
          </a:bodyPr>
          <a:lstStyle/>
          <a:p>
            <a:r>
              <a:rPr lang="en-US" sz="2000" dirty="0">
                <a:solidFill>
                  <a:srgbClr val="212225"/>
                </a:solidFill>
                <a:latin typeface="MV Boli" panose="02000500030200090000" pitchFamily="2" charset="0"/>
                <a:cs typeface="MV Boli" panose="02000500030200090000" pitchFamily="2" charset="0"/>
              </a:rPr>
              <a:t>President Boyd K. Packer of the Quorum of the Twelve Apostles</a:t>
            </a:r>
            <a:endParaRPr lang="en-US" sz="20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1420074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pic>
        <p:nvPicPr>
          <p:cNvPr id="2" name="Elementos multimedia en línea 1" title="The Stick of Judah, &amp; The Stick of Ephraim.">
            <a:hlinkClick r:id="" action="ppaction://media"/>
            <a:extLst>
              <a:ext uri="{FF2B5EF4-FFF2-40B4-BE49-F238E27FC236}">
                <a16:creationId xmlns:a16="http://schemas.microsoft.com/office/drawing/2014/main" id="{315F7808-EE47-441E-A6E6-651C138CB667}"/>
              </a:ext>
            </a:extLst>
          </p:cNvPr>
          <p:cNvPicPr>
            <a:picLocks noRot="1" noChangeAspect="1"/>
          </p:cNvPicPr>
          <p:nvPr>
            <a:videoFile r:link="rId1"/>
          </p:nvPr>
        </p:nvPicPr>
        <p:blipFill>
          <a:blip r:embed="rId3"/>
          <a:stretch>
            <a:fillRect/>
          </a:stretch>
        </p:blipFill>
        <p:spPr>
          <a:xfrm>
            <a:off x="2365513" y="1396448"/>
            <a:ext cx="7871791" cy="4427882"/>
          </a:xfrm>
          <a:prstGeom prst="rect">
            <a:avLst/>
          </a:prstGeom>
          <a:ln>
            <a:noFill/>
          </a:ln>
          <a:effectLst>
            <a:softEdge rad="112500"/>
          </a:effectLst>
        </p:spPr>
      </p:pic>
    </p:spTree>
    <p:extLst>
      <p:ext uri="{BB962C8B-B14F-4D97-AF65-F5344CB8AC3E}">
        <p14:creationId xmlns:p14="http://schemas.microsoft.com/office/powerpoint/2010/main" val="3475846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4" name="Rectángulo 3">
            <a:extLst>
              <a:ext uri="{FF2B5EF4-FFF2-40B4-BE49-F238E27FC236}">
                <a16:creationId xmlns:a16="http://schemas.microsoft.com/office/drawing/2014/main" id="{72D69100-24F3-4A84-A2CC-D8727C61006D}"/>
              </a:ext>
            </a:extLst>
          </p:cNvPr>
          <p:cNvSpPr/>
          <p:nvPr/>
        </p:nvSpPr>
        <p:spPr>
          <a:xfrm>
            <a:off x="4273866" y="2875002"/>
            <a:ext cx="3762568" cy="1107996"/>
          </a:xfrm>
          <a:prstGeom prst="rect">
            <a:avLst/>
          </a:prstGeom>
        </p:spPr>
        <p:txBody>
          <a:bodyPr wrap="none">
            <a:spAutoFit/>
          </a:bodyPr>
          <a:lstStyle/>
          <a:p>
            <a:pPr fontAlgn="base"/>
            <a:r>
              <a:rPr lang="en-US" sz="6600" b="1" dirty="0">
                <a:solidFill>
                  <a:srgbClr val="177C9C"/>
                </a:solidFill>
                <a:latin typeface="Sylfaen" panose="010A0502050306030303" pitchFamily="18" charset="0"/>
              </a:rPr>
              <a:t>Ezekiel 37</a:t>
            </a:r>
            <a:endParaRPr lang="en-US" sz="6600" b="1" i="0" dirty="0">
              <a:solidFill>
                <a:srgbClr val="212225"/>
              </a:solidFill>
              <a:effectLst/>
              <a:latin typeface="Sylfaen" panose="010A0502050306030303" pitchFamily="18"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FBDBD8AE-679D-4EFC-BCCB-0D3721C3BDC2}"/>
              </a:ext>
            </a:extLst>
          </p:cNvPr>
          <p:cNvSpPr/>
          <p:nvPr/>
        </p:nvSpPr>
        <p:spPr>
          <a:xfrm>
            <a:off x="1113183" y="779683"/>
            <a:ext cx="182614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37:1-14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A6B9979-8F2C-41F6-A620-32C04A3FDBF6}"/>
              </a:ext>
            </a:extLst>
          </p:cNvPr>
          <p:cNvSpPr/>
          <p:nvPr/>
        </p:nvSpPr>
        <p:spPr>
          <a:xfrm>
            <a:off x="1954695" y="2459504"/>
            <a:ext cx="8282609" cy="1938992"/>
          </a:xfrm>
          <a:prstGeom prst="rect">
            <a:avLst/>
          </a:prstGeom>
        </p:spPr>
        <p:txBody>
          <a:bodyPr wrap="square">
            <a:spAutoFit/>
          </a:bodyPr>
          <a:lstStyle/>
          <a:p>
            <a:pPr algn="ctr"/>
            <a:r>
              <a:rPr lang="en-US" sz="4000" dirty="0">
                <a:solidFill>
                  <a:srgbClr val="212225"/>
                </a:solidFill>
                <a:latin typeface="Arial" panose="020B0604020202020204" pitchFamily="34" charset="0"/>
                <a:cs typeface="Arial" panose="020B0604020202020204" pitchFamily="34" charset="0"/>
              </a:rPr>
              <a:t>“Ezekiel is shown examples of restoration﻿—the Resurrection and the gathering of the house of Israel”</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111061"/>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A964F3C-8E8C-4612-B538-E06F2C446286}"/>
              </a:ext>
            </a:extLst>
          </p:cNvPr>
          <p:cNvSpPr/>
          <p:nvPr/>
        </p:nvSpPr>
        <p:spPr>
          <a:xfrm>
            <a:off x="987721" y="2089114"/>
            <a:ext cx="1754571" cy="6073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F5D2257-B2DB-4C35-A70A-DFD90C08C120}"/>
              </a:ext>
            </a:extLst>
          </p:cNvPr>
          <p:cNvSpPr/>
          <p:nvPr/>
        </p:nvSpPr>
        <p:spPr>
          <a:xfrm>
            <a:off x="987721" y="2511765"/>
            <a:ext cx="9820250" cy="1214446"/>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E5C0AA78-9217-4527-9229-49F51C01D5B2}"/>
              </a:ext>
            </a:extLst>
          </p:cNvPr>
          <p:cNvSpPr/>
          <p:nvPr/>
        </p:nvSpPr>
        <p:spPr>
          <a:xfrm>
            <a:off x="980271" y="968273"/>
            <a:ext cx="6506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has the condition of each object changed over time?</a:t>
            </a:r>
          </a:p>
        </p:txBody>
      </p:sp>
      <p:sp>
        <p:nvSpPr>
          <p:cNvPr id="4" name="Rectángulo 3">
            <a:extLst>
              <a:ext uri="{FF2B5EF4-FFF2-40B4-BE49-F238E27FC236}">
                <a16:creationId xmlns:a16="http://schemas.microsoft.com/office/drawing/2014/main" id="{6D713EF2-0FB8-4F3A-A7AE-AD5177DF93B5}"/>
              </a:ext>
            </a:extLst>
          </p:cNvPr>
          <p:cNvSpPr/>
          <p:nvPr/>
        </p:nvSpPr>
        <p:spPr>
          <a:xfrm>
            <a:off x="980271" y="1536388"/>
            <a:ext cx="982025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these objects represent what can happen to us physically or spiritually over time?</a:t>
            </a:r>
          </a:p>
        </p:txBody>
      </p:sp>
      <p:sp>
        <p:nvSpPr>
          <p:cNvPr id="5" name="Rectángulo 4">
            <a:extLst>
              <a:ext uri="{FF2B5EF4-FFF2-40B4-BE49-F238E27FC236}">
                <a16:creationId xmlns:a16="http://schemas.microsoft.com/office/drawing/2014/main" id="{A0B42710-6666-4537-9B95-5E7A5C007C12}"/>
              </a:ext>
            </a:extLst>
          </p:cNvPr>
          <p:cNvSpPr/>
          <p:nvPr/>
        </p:nvSpPr>
        <p:spPr>
          <a:xfrm>
            <a:off x="980271" y="2089114"/>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37:1-2 </a:t>
            </a:r>
          </a:p>
        </p:txBody>
      </p:sp>
      <p:sp>
        <p:nvSpPr>
          <p:cNvPr id="6" name="Rectángulo 5">
            <a:extLst>
              <a:ext uri="{FF2B5EF4-FFF2-40B4-BE49-F238E27FC236}">
                <a16:creationId xmlns:a16="http://schemas.microsoft.com/office/drawing/2014/main" id="{E45B89F5-4D16-4063-A28A-7ECBBF6BF3CF}"/>
              </a:ext>
            </a:extLst>
          </p:cNvPr>
          <p:cNvSpPr/>
          <p:nvPr/>
        </p:nvSpPr>
        <p:spPr>
          <a:xfrm>
            <a:off x="980271" y="2458446"/>
            <a:ext cx="967447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hand of the Lord was upon me, and carried me out in the spirit of the Lord, and set me down in the midst of the valley which was full of bones,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caused me to pass by them round about: and, behold, there were very many in the open valley; and, lo, they were very dry.</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9F44D5B-423D-49C3-82D7-3CA3105448B1}"/>
              </a:ext>
            </a:extLst>
          </p:cNvPr>
          <p:cNvSpPr/>
          <p:nvPr/>
        </p:nvSpPr>
        <p:spPr>
          <a:xfrm>
            <a:off x="980271" y="3843441"/>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Ezekiel see in the middle of the valley?</a:t>
            </a:r>
          </a:p>
        </p:txBody>
      </p:sp>
      <p:sp>
        <p:nvSpPr>
          <p:cNvPr id="8" name="Rectángulo 7">
            <a:extLst>
              <a:ext uri="{FF2B5EF4-FFF2-40B4-BE49-F238E27FC236}">
                <a16:creationId xmlns:a16="http://schemas.microsoft.com/office/drawing/2014/main" id="{BA8E5BD6-84BA-40C8-896D-25CFF8A71799}"/>
              </a:ext>
            </a:extLst>
          </p:cNvPr>
          <p:cNvSpPr/>
          <p:nvPr/>
        </p:nvSpPr>
        <p:spPr>
          <a:xfrm>
            <a:off x="980271" y="4397439"/>
            <a:ext cx="94094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questions would you have if you were in the midst of the valley of dry bones?</a:t>
            </a:r>
          </a:p>
        </p:txBody>
      </p:sp>
    </p:spTree>
    <p:extLst>
      <p:ext uri="{BB962C8B-B14F-4D97-AF65-F5344CB8AC3E}">
        <p14:creationId xmlns:p14="http://schemas.microsoft.com/office/powerpoint/2010/main" val="35143249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in)">
                                      <p:cBhvr>
                                        <p:cTn id="12" dur="2000"/>
                                        <p:tgtEl>
                                          <p:spTgt spid="12"/>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plus(in)">
                                      <p:cBhvr>
                                        <p:cTn id="15" dur="2000"/>
                                        <p:tgtEl>
                                          <p:spTgt spid="11"/>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83CFDA9-0485-40A8-8517-77852CB0B37D}"/>
              </a:ext>
            </a:extLst>
          </p:cNvPr>
          <p:cNvSpPr/>
          <p:nvPr/>
        </p:nvSpPr>
        <p:spPr>
          <a:xfrm>
            <a:off x="833638" y="3227766"/>
            <a:ext cx="1754571" cy="6073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61361C3E-519F-4DF5-83A3-A5F26EED854B}"/>
              </a:ext>
            </a:extLst>
          </p:cNvPr>
          <p:cNvSpPr/>
          <p:nvPr/>
        </p:nvSpPr>
        <p:spPr>
          <a:xfrm>
            <a:off x="736762" y="817300"/>
            <a:ext cx="1628067" cy="6073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1D8B525-4FA1-4A04-ADD5-E6E5413FDB6C}"/>
              </a:ext>
            </a:extLst>
          </p:cNvPr>
          <p:cNvSpPr/>
          <p:nvPr/>
        </p:nvSpPr>
        <p:spPr>
          <a:xfrm>
            <a:off x="833640" y="3609489"/>
            <a:ext cx="9820250" cy="1982927"/>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B8FA89C-EBED-4F14-B4DA-B83D0B74AC97}"/>
              </a:ext>
            </a:extLst>
          </p:cNvPr>
          <p:cNvSpPr/>
          <p:nvPr/>
        </p:nvSpPr>
        <p:spPr>
          <a:xfrm>
            <a:off x="736762" y="1163886"/>
            <a:ext cx="9820250" cy="1569660"/>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4" name="Rectángulo 3">
            <a:extLst>
              <a:ext uri="{FF2B5EF4-FFF2-40B4-BE49-F238E27FC236}">
                <a16:creationId xmlns:a16="http://schemas.microsoft.com/office/drawing/2014/main" id="{CDC07D87-1A90-405D-BC24-672508AB3EE3}"/>
              </a:ext>
            </a:extLst>
          </p:cNvPr>
          <p:cNvSpPr/>
          <p:nvPr/>
        </p:nvSpPr>
        <p:spPr>
          <a:xfrm>
            <a:off x="807993" y="831714"/>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37:3 </a:t>
            </a:r>
          </a:p>
        </p:txBody>
      </p:sp>
      <p:sp>
        <p:nvSpPr>
          <p:cNvPr id="5" name="Rectángulo 4">
            <a:extLst>
              <a:ext uri="{FF2B5EF4-FFF2-40B4-BE49-F238E27FC236}">
                <a16:creationId xmlns:a16="http://schemas.microsoft.com/office/drawing/2014/main" id="{9BAAC7A8-D02C-4C1E-A24E-CA9503338869}"/>
              </a:ext>
            </a:extLst>
          </p:cNvPr>
          <p:cNvSpPr/>
          <p:nvPr/>
        </p:nvSpPr>
        <p:spPr>
          <a:xfrm>
            <a:off x="807991" y="1152939"/>
            <a:ext cx="9820251" cy="1569660"/>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unto me, Son of man, can these bones live? And I answered, O Lord God, thou knowest.</a:t>
            </a:r>
          </a:p>
          <a:p>
            <a:pPr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Again he said unto me, Prophesy upon these bones, and say unto them, O ye dry bones, hear the word of the Lord.</a:t>
            </a:r>
          </a:p>
          <a:p>
            <a:pPr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Thus saith the Lord God unto these bones; Behold, I will cause breath to enter into you, and ye shall live:</a:t>
            </a:r>
          </a:p>
          <a:p>
            <a:pPr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I will lay sinews upon you, and will bring up flesh upon you, and cover you with skin, and put breath in you, and ye shall live; and ye shall know that I am the Lord.</a:t>
            </a:r>
          </a:p>
        </p:txBody>
      </p:sp>
      <p:sp>
        <p:nvSpPr>
          <p:cNvPr id="2" name="Rectángulo 1">
            <a:extLst>
              <a:ext uri="{FF2B5EF4-FFF2-40B4-BE49-F238E27FC236}">
                <a16:creationId xmlns:a16="http://schemas.microsoft.com/office/drawing/2014/main" id="{7B829E36-6DBA-4DE3-A4B2-009EB82F3335}"/>
              </a:ext>
            </a:extLst>
          </p:cNvPr>
          <p:cNvSpPr/>
          <p:nvPr/>
        </p:nvSpPr>
        <p:spPr>
          <a:xfrm>
            <a:off x="807991" y="2819402"/>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would do with the bones?</a:t>
            </a:r>
          </a:p>
        </p:txBody>
      </p:sp>
      <p:sp>
        <p:nvSpPr>
          <p:cNvPr id="6" name="Rectángulo 5">
            <a:extLst>
              <a:ext uri="{FF2B5EF4-FFF2-40B4-BE49-F238E27FC236}">
                <a16:creationId xmlns:a16="http://schemas.microsoft.com/office/drawing/2014/main" id="{B2695EE9-BA2D-4E29-8C38-EFF6ED4D8B8B}"/>
              </a:ext>
            </a:extLst>
          </p:cNvPr>
          <p:cNvSpPr/>
          <p:nvPr/>
        </p:nvSpPr>
        <p:spPr>
          <a:xfrm>
            <a:off x="833639" y="3240158"/>
            <a:ext cx="182614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37:7-10</a:t>
            </a:r>
          </a:p>
        </p:txBody>
      </p:sp>
      <p:sp>
        <p:nvSpPr>
          <p:cNvPr id="7" name="Rectángulo 6">
            <a:extLst>
              <a:ext uri="{FF2B5EF4-FFF2-40B4-BE49-F238E27FC236}">
                <a16:creationId xmlns:a16="http://schemas.microsoft.com/office/drawing/2014/main" id="{57C8F3BD-2D27-435B-B070-610385355C1B}"/>
              </a:ext>
            </a:extLst>
          </p:cNvPr>
          <p:cNvSpPr/>
          <p:nvPr/>
        </p:nvSpPr>
        <p:spPr>
          <a:xfrm>
            <a:off x="807991" y="3570457"/>
            <a:ext cx="9820251" cy="21236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So I prophesied as I was commanded: and as I prophesied, there was a noise, and behold a shaking, and the bones came together, bone to his bone.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when I beheld, lo, the sinews and the flesh came up upon them, and the skin covered them above: but there was no breath in them.</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Then said he unto me, Prophesy unto the wind, prophesy, son of man, and say to the wind, Thus saith the Lord God; Come from the four winds, O breath, and breathe upon these slain, that they may live.</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So I prophesied as he commanded me, and the breath came into them, and they lived, and stood up upon their feet, an exceeding great army.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F44E706-AA73-40E4-813F-D7F1CDA5F39C}"/>
              </a:ext>
            </a:extLst>
          </p:cNvPr>
          <p:cNvSpPr/>
          <p:nvPr/>
        </p:nvSpPr>
        <p:spPr>
          <a:xfrm>
            <a:off x="833639" y="5706506"/>
            <a:ext cx="482696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bones Ezekiel saw?</a:t>
            </a:r>
          </a:p>
        </p:txBody>
      </p:sp>
    </p:spTree>
    <p:extLst>
      <p:ext uri="{BB962C8B-B14F-4D97-AF65-F5344CB8AC3E}">
        <p14:creationId xmlns:p14="http://schemas.microsoft.com/office/powerpoint/2010/main" val="3010828011"/>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FEC1F50-4EB3-4888-963E-79703EA26CC5}"/>
              </a:ext>
            </a:extLst>
          </p:cNvPr>
          <p:cNvSpPr/>
          <p:nvPr/>
        </p:nvSpPr>
        <p:spPr>
          <a:xfrm>
            <a:off x="1113177" y="4101990"/>
            <a:ext cx="76332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doctrines about resurrection can we learn from these verses?</a:t>
            </a:r>
          </a:p>
        </p:txBody>
      </p:sp>
      <p:sp>
        <p:nvSpPr>
          <p:cNvPr id="9" name="Rectángulo 8">
            <a:extLst>
              <a:ext uri="{FF2B5EF4-FFF2-40B4-BE49-F238E27FC236}">
                <a16:creationId xmlns:a16="http://schemas.microsoft.com/office/drawing/2014/main" id="{4072FFDF-BF15-4638-A76C-2722FB843E65}"/>
              </a:ext>
            </a:extLst>
          </p:cNvPr>
          <p:cNvSpPr/>
          <p:nvPr/>
        </p:nvSpPr>
        <p:spPr>
          <a:xfrm>
            <a:off x="1113177" y="779683"/>
            <a:ext cx="2005742" cy="6073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E51CE77-ECDD-450F-83FD-2A8FC0C1D911}"/>
              </a:ext>
            </a:extLst>
          </p:cNvPr>
          <p:cNvSpPr/>
          <p:nvPr/>
        </p:nvSpPr>
        <p:spPr>
          <a:xfrm>
            <a:off x="1113180" y="1149015"/>
            <a:ext cx="9568068" cy="2095319"/>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789355E6-A9AF-4D13-804D-CC6420165C47}"/>
              </a:ext>
            </a:extLst>
          </p:cNvPr>
          <p:cNvSpPr/>
          <p:nvPr/>
        </p:nvSpPr>
        <p:spPr>
          <a:xfrm>
            <a:off x="1113183" y="779683"/>
            <a:ext cx="20057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37:11-14.</a:t>
            </a:r>
          </a:p>
        </p:txBody>
      </p:sp>
      <p:sp>
        <p:nvSpPr>
          <p:cNvPr id="4" name="Rectángulo 3">
            <a:extLst>
              <a:ext uri="{FF2B5EF4-FFF2-40B4-BE49-F238E27FC236}">
                <a16:creationId xmlns:a16="http://schemas.microsoft.com/office/drawing/2014/main" id="{A78B5066-CD97-4FDF-A511-49A40EBF0D28}"/>
              </a:ext>
            </a:extLst>
          </p:cNvPr>
          <p:cNvSpPr/>
          <p:nvPr/>
        </p:nvSpPr>
        <p:spPr>
          <a:xfrm>
            <a:off x="1113177" y="3462217"/>
            <a:ext cx="66479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would do for the house of Israel?</a:t>
            </a:r>
          </a:p>
        </p:txBody>
      </p:sp>
      <p:sp>
        <p:nvSpPr>
          <p:cNvPr id="5" name="Rectángulo 4">
            <a:extLst>
              <a:ext uri="{FF2B5EF4-FFF2-40B4-BE49-F238E27FC236}">
                <a16:creationId xmlns:a16="http://schemas.microsoft.com/office/drawing/2014/main" id="{C4DB78DB-E6B5-4ECE-B115-B0D05626C310}"/>
              </a:ext>
            </a:extLst>
          </p:cNvPr>
          <p:cNvSpPr/>
          <p:nvPr/>
        </p:nvSpPr>
        <p:spPr>
          <a:xfrm>
            <a:off x="1113182" y="1149015"/>
            <a:ext cx="9568069"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 Then he said unto me, Son of man, these bones are the whole house of Israel: behold, they say, Our bones are dried, and our hope is lost: we are cut off for our parts.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Therefore prophesy and say unto them, Thus saith the Lord God; Behold, O my people, I will open your graves, and cause you to come up out of your graves, and bring you into the land of Israel.</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ye shall know that I am the Lord, when I have opened your graves, O my people, and brought you up out of your graves,</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shall put my spirit in you, and ye shall live, and I shall place you in your own land: then shall ye know that I the Lord have spoken it, and performed it, saith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7452347-51D7-475D-B7E2-DCC5FBAD7364}"/>
              </a:ext>
            </a:extLst>
          </p:cNvPr>
          <p:cNvSpPr/>
          <p:nvPr/>
        </p:nvSpPr>
        <p:spPr>
          <a:xfrm>
            <a:off x="1113180" y="4829548"/>
            <a:ext cx="9568068" cy="1077218"/>
          </a:xfrm>
          <a:prstGeom prst="rect">
            <a:avLst/>
          </a:prstGeom>
        </p:spPr>
        <p:txBody>
          <a:bodyPr wrap="square">
            <a:spAutoFit/>
          </a:bodyPr>
          <a:lstStyle/>
          <a:p>
            <a:pPr algn="ctr"/>
            <a:r>
              <a:rPr lang="en-US" sz="3200" b="1" dirty="0">
                <a:solidFill>
                  <a:schemeClr val="bg2">
                    <a:lumMod val="75000"/>
                  </a:schemeClr>
                </a:solidFill>
                <a:latin typeface="Gabriola" panose="04040605051002020D02" pitchFamily="82" charset="0"/>
              </a:rPr>
              <a:t>Jesus Christ has the power to resurrect us</a:t>
            </a:r>
            <a:r>
              <a:rPr lang="en-US" sz="3200" dirty="0">
                <a:solidFill>
                  <a:schemeClr val="bg2">
                    <a:lumMod val="75000"/>
                  </a:schemeClr>
                </a:solidFill>
                <a:latin typeface="Gabriola" panose="04040605051002020D02" pitchFamily="82" charset="0"/>
              </a:rPr>
              <a:t> and </a:t>
            </a:r>
            <a:r>
              <a:rPr lang="en-US" sz="3200" b="1" dirty="0">
                <a:solidFill>
                  <a:schemeClr val="bg2">
                    <a:lumMod val="75000"/>
                  </a:schemeClr>
                </a:solidFill>
                <a:latin typeface="Gabriola" panose="04040605051002020D02" pitchFamily="82" charset="0"/>
              </a:rPr>
              <a:t>when we are resurrected, our bodies will be made whole again.</a:t>
            </a:r>
            <a:endParaRPr lang="en-US" sz="3200" dirty="0">
              <a:solidFill>
                <a:schemeClr val="bg2">
                  <a:lumMod val="75000"/>
                </a:schemeClr>
              </a:solidFill>
              <a:latin typeface="Gabriola" panose="04040605051002020D02" pitchFamily="82" charset="0"/>
            </a:endParaRPr>
          </a:p>
        </p:txBody>
      </p:sp>
    </p:spTree>
    <p:extLst>
      <p:ext uri="{BB962C8B-B14F-4D97-AF65-F5344CB8AC3E}">
        <p14:creationId xmlns:p14="http://schemas.microsoft.com/office/powerpoint/2010/main" val="2014545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2" dur="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grama de flujo: tarjeta 4">
            <a:extLst>
              <a:ext uri="{FF2B5EF4-FFF2-40B4-BE49-F238E27FC236}">
                <a16:creationId xmlns:a16="http://schemas.microsoft.com/office/drawing/2014/main" id="{91D6559F-0E93-45E7-925D-144A3C25B58C}"/>
              </a:ext>
            </a:extLst>
          </p:cNvPr>
          <p:cNvSpPr/>
          <p:nvPr/>
        </p:nvSpPr>
        <p:spPr>
          <a:xfrm>
            <a:off x="1873770" y="1792170"/>
            <a:ext cx="8363534" cy="3823080"/>
          </a:xfrm>
          <a:prstGeom prst="flowChartPunchedCar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01FA0D91-2043-4C84-9AFA-10504656E914}"/>
              </a:ext>
            </a:extLst>
          </p:cNvPr>
          <p:cNvSpPr/>
          <p:nvPr/>
        </p:nvSpPr>
        <p:spPr>
          <a:xfrm>
            <a:off x="875245" y="968273"/>
            <a:ext cx="5598007" cy="646331"/>
          </a:xfrm>
          <a:prstGeom prst="rect">
            <a:avLst/>
          </a:prstGeom>
        </p:spPr>
        <p:txBody>
          <a:bodyPr wrap="none">
            <a:spAutoFit/>
          </a:bodyPr>
          <a:lstStyle/>
          <a:p>
            <a:r>
              <a:rPr lang="en-US" sz="3600" dirty="0">
                <a:solidFill>
                  <a:srgbClr val="212225"/>
                </a:solidFill>
                <a:latin typeface="Gabriola" panose="04040605051002020D02" pitchFamily="82" charset="0"/>
              </a:rPr>
              <a:t>Elder Shayne M. Bowen of the Seventy:</a:t>
            </a:r>
            <a:endParaRPr lang="en-US" sz="3600" dirty="0">
              <a:latin typeface="Gabriola" panose="04040605051002020D02" pitchFamily="82" charset="0"/>
            </a:endParaRPr>
          </a:p>
        </p:txBody>
      </p:sp>
      <p:sp>
        <p:nvSpPr>
          <p:cNvPr id="4" name="Rectángulo 3">
            <a:extLst>
              <a:ext uri="{FF2B5EF4-FFF2-40B4-BE49-F238E27FC236}">
                <a16:creationId xmlns:a16="http://schemas.microsoft.com/office/drawing/2014/main" id="{9A031588-CEF1-4378-9DC6-5D2F19705384}"/>
              </a:ext>
            </a:extLst>
          </p:cNvPr>
          <p:cNvSpPr/>
          <p:nvPr/>
        </p:nvSpPr>
        <p:spPr>
          <a:xfrm>
            <a:off x="2788170" y="2057105"/>
            <a:ext cx="7449134" cy="3293209"/>
          </a:xfrm>
          <a:prstGeom prst="rect">
            <a:avLst/>
          </a:prstGeom>
        </p:spPr>
        <p:txBody>
          <a:bodyPr wrap="square">
            <a:spAutoFit/>
          </a:bodyPr>
          <a:lstStyle/>
          <a:p>
            <a:pPr algn="ctr" fontAlgn="base"/>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“Remember as you attended the funeral of your loved one the feelings in your heart as you drove away from the cemetery and looked back to see that solitary casket﻿—wondering if your heart would break.</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testify that because of Him, even our Savior, Jesus Christ, those feelings of sorrow, loneliness, and despair will one day be swallowed up in a fulness of joy. I testify that we can depend on Him and when He said:</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not leave you comfortless: I will come to you.</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“‘Yet a little while, and the world seeth me no more; but ye see me: because I live, ye shall live also’ [John 14:18–19]. …</a:t>
            </a:r>
          </a:p>
          <a:p>
            <a:pPr algn="ctr" fontAlgn="base"/>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testify that on that bright, glorious morning of the First Resurrection, your loved ones and mine will come forth from the grave as promised by the Lord Himself and we will have a fulness of joy. Because He lives, they and we shall live also” (“Because I Live, Ye Shall Live Also,”</a:t>
            </a:r>
            <a:r>
              <a:rPr lang="en-US" sz="16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Ensign</a:t>
            </a:r>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16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sz="1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2012, 17).</a:t>
            </a:r>
            <a:endParaRPr lang="en-US" sz="1600" b="0" i="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94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E6F76625-268F-4436-8D0A-4BB4F19022BE}"/>
              </a:ext>
            </a:extLst>
          </p:cNvPr>
          <p:cNvSpPr/>
          <p:nvPr/>
        </p:nvSpPr>
        <p:spPr>
          <a:xfrm>
            <a:off x="1113183"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37:15–28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1EE95FB-5C82-466E-9DF2-262A8E794455}"/>
              </a:ext>
            </a:extLst>
          </p:cNvPr>
          <p:cNvSpPr/>
          <p:nvPr/>
        </p:nvSpPr>
        <p:spPr>
          <a:xfrm>
            <a:off x="1577008" y="2367171"/>
            <a:ext cx="9236765" cy="2123658"/>
          </a:xfrm>
          <a:prstGeom prst="rect">
            <a:avLst/>
          </a:prstGeom>
        </p:spPr>
        <p:txBody>
          <a:bodyPr wrap="square">
            <a:spAutoFit/>
          </a:bodyPr>
          <a:lstStyle/>
          <a:p>
            <a:pPr algn="ctr"/>
            <a:r>
              <a:rPr lang="en-US" sz="4400" dirty="0">
                <a:solidFill>
                  <a:schemeClr val="accent1"/>
                </a:solidFill>
                <a:latin typeface="Sylfaen" panose="010A0502050306030303" pitchFamily="18" charset="0"/>
              </a:rPr>
              <a:t>“Ezekiel prophesies that the sticks of Judah and Joseph will be joined together”</a:t>
            </a:r>
          </a:p>
        </p:txBody>
      </p:sp>
    </p:spTree>
    <p:extLst>
      <p:ext uri="{BB962C8B-B14F-4D97-AF65-F5344CB8AC3E}">
        <p14:creationId xmlns:p14="http://schemas.microsoft.com/office/powerpoint/2010/main" val="296012457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810E0C1E-FF9D-4D3F-99BA-D77D934ACE53}"/>
              </a:ext>
            </a:extLst>
          </p:cNvPr>
          <p:cNvSpPr/>
          <p:nvPr/>
        </p:nvSpPr>
        <p:spPr>
          <a:xfrm>
            <a:off x="857693" y="958487"/>
            <a:ext cx="2069797" cy="6073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FD232D6-B0B3-4F2C-96C0-651182A72066}"/>
              </a:ext>
            </a:extLst>
          </p:cNvPr>
          <p:cNvSpPr/>
          <p:nvPr/>
        </p:nvSpPr>
        <p:spPr>
          <a:xfrm>
            <a:off x="876361" y="1306827"/>
            <a:ext cx="9786223" cy="1384995"/>
          </a:xfrm>
          <a:prstGeom prst="roundRect">
            <a:avLst>
              <a:gd name="adj" fmla="val 77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142</a:t>
            </a:r>
          </a:p>
        </p:txBody>
      </p:sp>
      <p:sp>
        <p:nvSpPr>
          <p:cNvPr id="2" name="Rectángulo 1">
            <a:extLst>
              <a:ext uri="{FF2B5EF4-FFF2-40B4-BE49-F238E27FC236}">
                <a16:creationId xmlns:a16="http://schemas.microsoft.com/office/drawing/2014/main" id="{EEBB2A9A-F1BA-44E2-BA34-9974B4B9A336}"/>
              </a:ext>
            </a:extLst>
          </p:cNvPr>
          <p:cNvSpPr/>
          <p:nvPr/>
        </p:nvSpPr>
        <p:spPr>
          <a:xfrm>
            <a:off x="895028" y="968273"/>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37:15–17.</a:t>
            </a:r>
          </a:p>
        </p:txBody>
      </p:sp>
      <p:sp>
        <p:nvSpPr>
          <p:cNvPr id="4" name="Rectángulo 3">
            <a:extLst>
              <a:ext uri="{FF2B5EF4-FFF2-40B4-BE49-F238E27FC236}">
                <a16:creationId xmlns:a16="http://schemas.microsoft.com/office/drawing/2014/main" id="{FD5A949A-11FA-48EB-A231-EB2EA86023D0}"/>
              </a:ext>
            </a:extLst>
          </p:cNvPr>
          <p:cNvSpPr/>
          <p:nvPr/>
        </p:nvSpPr>
        <p:spPr>
          <a:xfrm>
            <a:off x="895028" y="1337605"/>
            <a:ext cx="9786224" cy="135421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The word of the Lord came again unto me, saying,</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Moreover, thou son of man, take thee one stick, and write upon it, For Judah, and for the children of Israel his companions: then take another stick, and write upon it, For Joseph, the stick of Ephraim, and for all the house of Israel his companions: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join them one to another into one stick; and they shall become one in thine hand.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F87139B-839B-4D55-AF65-2E0A734BE8EA}"/>
              </a:ext>
            </a:extLst>
          </p:cNvPr>
          <p:cNvSpPr/>
          <p:nvPr/>
        </p:nvSpPr>
        <p:spPr>
          <a:xfrm>
            <a:off x="895028" y="2876488"/>
            <a:ext cx="43268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call the two sticks?</a:t>
            </a:r>
          </a:p>
        </p:txBody>
      </p:sp>
      <p:sp>
        <p:nvSpPr>
          <p:cNvPr id="6" name="Rectángulo 5">
            <a:extLst>
              <a:ext uri="{FF2B5EF4-FFF2-40B4-BE49-F238E27FC236}">
                <a16:creationId xmlns:a16="http://schemas.microsoft.com/office/drawing/2014/main" id="{2407976E-4A31-4963-9B18-67D2E0F5FFBB}"/>
              </a:ext>
            </a:extLst>
          </p:cNvPr>
          <p:cNvSpPr/>
          <p:nvPr/>
        </p:nvSpPr>
        <p:spPr>
          <a:xfrm>
            <a:off x="6096000" y="2891478"/>
            <a:ext cx="317266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stick of Judah?</a:t>
            </a:r>
          </a:p>
        </p:txBody>
      </p:sp>
      <p:sp>
        <p:nvSpPr>
          <p:cNvPr id="7" name="Rectángulo 6">
            <a:extLst>
              <a:ext uri="{FF2B5EF4-FFF2-40B4-BE49-F238E27FC236}">
                <a16:creationId xmlns:a16="http://schemas.microsoft.com/office/drawing/2014/main" id="{842ADF29-FCC5-4E44-9D3B-F4A742B8F3E7}"/>
              </a:ext>
            </a:extLst>
          </p:cNvPr>
          <p:cNvSpPr/>
          <p:nvPr/>
        </p:nvSpPr>
        <p:spPr>
          <a:xfrm>
            <a:off x="895028" y="3429000"/>
            <a:ext cx="3365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stick of Joseph? </a:t>
            </a:r>
          </a:p>
        </p:txBody>
      </p:sp>
      <p:sp>
        <p:nvSpPr>
          <p:cNvPr id="8" name="Rectángulo 7">
            <a:extLst>
              <a:ext uri="{FF2B5EF4-FFF2-40B4-BE49-F238E27FC236}">
                <a16:creationId xmlns:a16="http://schemas.microsoft.com/office/drawing/2014/main" id="{2DED65F4-3EB7-4499-A132-67426506A610}"/>
              </a:ext>
            </a:extLst>
          </p:cNvPr>
          <p:cNvSpPr/>
          <p:nvPr/>
        </p:nvSpPr>
        <p:spPr>
          <a:xfrm>
            <a:off x="857693" y="4166179"/>
            <a:ext cx="9786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these two sticks or books of scripture “shall become one in thine hand” (verse 17)? </a:t>
            </a:r>
          </a:p>
        </p:txBody>
      </p:sp>
    </p:spTree>
    <p:extLst>
      <p:ext uri="{BB962C8B-B14F-4D97-AF65-F5344CB8AC3E}">
        <p14:creationId xmlns:p14="http://schemas.microsoft.com/office/powerpoint/2010/main" val="2148769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
                                        <p:tgtEl>
                                          <p:spTgt spid="8"/>
                                        </p:tgtEl>
                                      </p:cBhvr>
                                    </p:animEffect>
                                    <p:anim calcmode="lin" valueType="num">
                                      <p:cBhvr>
                                        <p:cTn id="25" dur="400" fill="hold"/>
                                        <p:tgtEl>
                                          <p:spTgt spid="8"/>
                                        </p:tgtEl>
                                        <p:attrNameLst>
                                          <p:attrName>ppt_x</p:attrName>
                                        </p:attrNameLst>
                                      </p:cBhvr>
                                      <p:tavLst>
                                        <p:tav tm="0">
                                          <p:val>
                                            <p:strVal val="#ppt_x"/>
                                          </p:val>
                                        </p:tav>
                                        <p:tav tm="100000">
                                          <p:val>
                                            <p:strVal val="#ppt_x"/>
                                          </p:val>
                                        </p:tav>
                                      </p:tavLst>
                                    </p:anim>
                                    <p:anim calcmode="lin" valueType="num">
                                      <p:cBhvr>
                                        <p:cTn id="26" dur="400" fill="hold"/>
                                        <p:tgtEl>
                                          <p:spTgt spid="8"/>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398</Words>
  <Application>Microsoft Office PowerPoint</Application>
  <PresentationFormat>Panorámica</PresentationFormat>
  <Paragraphs>70</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Century Gothic</vt:lpstr>
      <vt:lpstr>Gabriola</vt:lpstr>
      <vt:lpstr>MV Boli</vt:lpstr>
      <vt:lpstr>Rockwell</vt:lpstr>
      <vt:lpstr>Sylfaen</vt:lpstr>
      <vt:lpstr>Verdana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5186</cp:revision>
  <dcterms:created xsi:type="dcterms:W3CDTF">2018-08-29T04:26:39Z</dcterms:created>
  <dcterms:modified xsi:type="dcterms:W3CDTF">2019-06-13T22:33:13Z</dcterms:modified>
</cp:coreProperties>
</file>