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D6E513"/>
    <a:srgbClr val="6372DF"/>
    <a:srgbClr val="4D6F0F"/>
    <a:srgbClr val="E97159"/>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neoatierra.blogspot.com/2011/11/la-fe-de-ezequiel.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8000" b="-1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hurchofjesuschrist.org/study/manual/for-the-strength-of-youth/agency-and-accountability"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papYlDdXkV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00D7668-1ABD-4C32-81C6-8A8C17E3F1E6}"/>
              </a:ext>
            </a:extLst>
          </p:cNvPr>
          <p:cNvSpPr/>
          <p:nvPr/>
        </p:nvSpPr>
        <p:spPr>
          <a:xfrm>
            <a:off x="2544417" y="-1194432"/>
            <a:ext cx="820309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has God given to us that can help guide us to make good choices?</a:t>
            </a:r>
          </a:p>
        </p:txBody>
      </p:sp>
      <p:sp>
        <p:nvSpPr>
          <p:cNvPr id="4" name="Rectángulo 3">
            <a:extLst>
              <a:ext uri="{FF2B5EF4-FFF2-40B4-BE49-F238E27FC236}">
                <a16:creationId xmlns:a16="http://schemas.microsoft.com/office/drawing/2014/main" id="{F8345921-A20D-4914-8ECD-3916F91D1D31}"/>
              </a:ext>
            </a:extLst>
          </p:cNvPr>
          <p:cNvSpPr/>
          <p:nvPr/>
        </p:nvSpPr>
        <p:spPr>
          <a:xfrm>
            <a:off x="6096000" y="829338"/>
            <a:ext cx="3432313" cy="43242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287F854A-B535-4915-81CE-CD6941B239AD}"/>
              </a:ext>
            </a:extLst>
          </p:cNvPr>
          <p:cNvSpPr/>
          <p:nvPr/>
        </p:nvSpPr>
        <p:spPr>
          <a:xfrm>
            <a:off x="6331070" y="958024"/>
            <a:ext cx="2962171" cy="4093428"/>
          </a:xfrm>
          <a:prstGeom prst="rect">
            <a:avLst/>
          </a:prstGeom>
        </p:spPr>
        <p:txBody>
          <a:bodyPr wrap="square">
            <a:spAutoFit/>
          </a:bodyPr>
          <a:lstStyle/>
          <a:p>
            <a:pPr algn="just" fontAlgn="base"/>
            <a:r>
              <a:rPr lang="en-US" sz="1300" dirty="0">
                <a:solidFill>
                  <a:schemeClr val="bg1"/>
                </a:solidFill>
                <a:latin typeface="Arial" panose="020B0604020202020204" pitchFamily="34" charset="0"/>
                <a:cs typeface="Arial" panose="020B0604020202020204" pitchFamily="34" charset="0"/>
              </a:rPr>
              <a:t>“Heavenly Father has given you agency, the ability to choose right from wrong and to act for yourself. Next to the bestowal of life itself, the right to direct your life is one of God’s greatest gifts to you. While here on earth, you are being proven to see if you will use your agency to show your love for God by keeping His commandments. …</a:t>
            </a:r>
          </a:p>
          <a:p>
            <a:pPr algn="just" fontAlgn="base"/>
            <a:r>
              <a:rPr lang="en-US" sz="1300" dirty="0">
                <a:solidFill>
                  <a:schemeClr val="bg1"/>
                </a:solidFill>
                <a:latin typeface="Arial" panose="020B0604020202020204" pitchFamily="34" charset="0"/>
                <a:cs typeface="Arial" panose="020B0604020202020204" pitchFamily="34" charset="0"/>
              </a:rPr>
              <a:t>“You are responsible for the choices you make. God is mindful of you and will help you make good choices, even if your family and friends use their agency in ways that are not right. Have the moral courage to stand firm in obeying God’s will, even if you have to stand alone. As you do this, you set an example for others to follow” ([booklet, 2011], </a:t>
            </a:r>
            <a:r>
              <a:rPr lang="en-US" sz="13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2</a:t>
            </a:r>
            <a:r>
              <a:rPr lang="en-US" sz="1300" dirty="0">
                <a:solidFill>
                  <a:schemeClr val="bg1"/>
                </a:solidFill>
                <a:latin typeface="Arial" panose="020B0604020202020204" pitchFamily="34" charset="0"/>
                <a:cs typeface="Arial" panose="020B0604020202020204" pitchFamily="34" charset="0"/>
              </a:rPr>
              <a:t>).</a:t>
            </a:r>
            <a:endParaRPr lang="en-US" sz="1300" b="0" i="0" dirty="0">
              <a:solidFill>
                <a:schemeClr val="bg1"/>
              </a:solidFill>
              <a:effectLst/>
              <a:latin typeface="Arial" panose="020B0604020202020204" pitchFamily="34" charset="0"/>
              <a:cs typeface="Arial" panose="020B0604020202020204" pitchFamily="34" charset="0"/>
            </a:endParaRPr>
          </a:p>
        </p:txBody>
      </p:sp>
      <p:pic>
        <p:nvPicPr>
          <p:cNvPr id="1026" name="Picture 2" descr="Resultado de la imagen para la fortaleza de la juventud:">
            <a:extLst>
              <a:ext uri="{FF2B5EF4-FFF2-40B4-BE49-F238E27FC236}">
                <a16:creationId xmlns:a16="http://schemas.microsoft.com/office/drawing/2014/main" id="{B311CDB3-F624-479D-897C-0D4EE8921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560" y="842590"/>
            <a:ext cx="3418440" cy="4324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6343B7A-87C9-47BC-8653-04C890078EDD}"/>
              </a:ext>
            </a:extLst>
          </p:cNvPr>
          <p:cNvSpPr/>
          <p:nvPr/>
        </p:nvSpPr>
        <p:spPr>
          <a:xfrm>
            <a:off x="980660" y="5924321"/>
            <a:ext cx="9766853"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has God helped you or someone you know make good choices even when family and friends have used their agency in ways that are not right?</a:t>
            </a:r>
          </a:p>
        </p:txBody>
      </p:sp>
    </p:spTree>
    <p:extLst>
      <p:ext uri="{BB962C8B-B14F-4D97-AF65-F5344CB8AC3E}">
        <p14:creationId xmlns:p14="http://schemas.microsoft.com/office/powerpoint/2010/main" val="3338132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2"/>
                                        </p:tgtEl>
                                        <p:attrNameLst>
                                          <p:attrName>ppt_y</p:attrName>
                                        </p:attrNameLst>
                                      </p:cBhvr>
                                      <p:tavLst>
                                        <p:tav tm="0">
                                          <p:val>
                                            <p:strVal val="#ppt_y"/>
                                          </p:val>
                                        </p:tav>
                                        <p:tav tm="100000">
                                          <p:val>
                                            <p:strVal val="#ppt_y"/>
                                          </p:val>
                                        </p:tav>
                                      </p:tavLst>
                                    </p:anim>
                                    <p:anim calcmode="lin" valueType="num">
                                      <p:cBhvr>
                                        <p:cTn id="9" dur="2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path" presetSubtype="0" accel="50000" decel="50000" fill="hold" grpId="0" nodeType="clickEffect">
                                  <p:stCondLst>
                                    <p:cond delay="0"/>
                                  </p:stCondLst>
                                  <p:childTnLst>
                                    <p:animMotion origin="layout" path="M -0.12708 -4.44444E-6 L 0.13373 0.25857 C 0.19232 0.3132 0.22565 0.39468 0.22565 0.47987 C 0.22565 0.57639 0.19232 0.65348 0.13373 0.70811 L -0.12708 0.9669 " pathEditMode="relative" rAng="0" ptsTypes="AAAAA">
                                      <p:cBhvr>
                                        <p:cTn id="15" dur="2000" fill="hold"/>
                                        <p:tgtEl>
                                          <p:spTgt spid="5"/>
                                        </p:tgtEl>
                                        <p:attrNameLst>
                                          <p:attrName>ppt_x</p:attrName>
                                          <p:attrName>ppt_y</p:attrName>
                                        </p:attrNameLst>
                                      </p:cBhvr>
                                      <p:rCtr x="17630" y="48333"/>
                                    </p:animMotion>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E2A916D2-568C-4AE7-9FBA-B935F91E87E8}"/>
              </a:ext>
            </a:extLst>
          </p:cNvPr>
          <p:cNvSpPr/>
          <p:nvPr/>
        </p:nvSpPr>
        <p:spPr>
          <a:xfrm>
            <a:off x="1224325" y="783607"/>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Ezekiel 25–32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5D6557C-0011-40F6-9942-7313C28BCA9D}"/>
              </a:ext>
            </a:extLst>
          </p:cNvPr>
          <p:cNvSpPr/>
          <p:nvPr/>
        </p:nvSpPr>
        <p:spPr>
          <a:xfrm>
            <a:off x="1520068" y="2767280"/>
            <a:ext cx="9151864" cy="1323439"/>
          </a:xfrm>
          <a:prstGeom prst="rect">
            <a:avLst/>
          </a:prstGeom>
        </p:spPr>
        <p:txBody>
          <a:bodyPr wrap="none">
            <a:spAutoFit/>
          </a:bodyPr>
          <a:lstStyle/>
          <a:p>
            <a:pPr algn="ctr"/>
            <a:r>
              <a:rPr lang="en-US" sz="4000" dirty="0">
                <a:solidFill>
                  <a:schemeClr val="accent2"/>
                </a:solidFill>
                <a:latin typeface="Trebuchet MS" panose="020B0603020202020204" pitchFamily="34" charset="0"/>
              </a:rPr>
              <a:t>“Ezekiel prophesies of the destruction </a:t>
            </a:r>
          </a:p>
          <a:p>
            <a:pPr algn="ctr"/>
            <a:r>
              <a:rPr lang="en-US" sz="4000" dirty="0">
                <a:solidFill>
                  <a:schemeClr val="accent2"/>
                </a:solidFill>
                <a:latin typeface="Trebuchet MS" panose="020B0603020202020204" pitchFamily="34" charset="0"/>
              </a:rPr>
              <a:t>of foreign nations”</a:t>
            </a:r>
          </a:p>
        </p:txBody>
      </p:sp>
    </p:spTree>
    <p:extLst>
      <p:ext uri="{BB962C8B-B14F-4D97-AF65-F5344CB8AC3E}">
        <p14:creationId xmlns:p14="http://schemas.microsoft.com/office/powerpoint/2010/main" val="1390636112"/>
      </p:ext>
    </p:extLst>
  </p:cSld>
  <p:clrMapOvr>
    <a:masterClrMapping/>
  </p:clrMapOvr>
  <mc:AlternateContent xmlns:mc="http://schemas.openxmlformats.org/markup-compatibility/2006">
    <mc:Choice xmlns:p14="http://schemas.microsoft.com/office/powerpoint/2010/main" Requires="p14">
      <p:transition spd="slow" p14:dur="1750">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pic>
        <p:nvPicPr>
          <p:cNvPr id="2" name="Elementos multimedia en línea 1" title="One More Day to Live￢ﾀﾔWhat Would You Do?">
            <a:hlinkClick r:id="" action="ppaction://media"/>
            <a:extLst>
              <a:ext uri="{FF2B5EF4-FFF2-40B4-BE49-F238E27FC236}">
                <a16:creationId xmlns:a16="http://schemas.microsoft.com/office/drawing/2014/main" id="{B5B5CFD9-9492-40F9-A63E-93D0CED701B6}"/>
              </a:ext>
            </a:extLst>
          </p:cNvPr>
          <p:cNvPicPr>
            <a:picLocks noRot="1" noChangeAspect="1"/>
          </p:cNvPicPr>
          <p:nvPr>
            <a:videoFile r:link="rId1"/>
          </p:nvPr>
        </p:nvPicPr>
        <p:blipFill>
          <a:blip r:embed="rId3"/>
          <a:stretch>
            <a:fillRect/>
          </a:stretch>
        </p:blipFill>
        <p:spPr>
          <a:xfrm>
            <a:off x="2377292" y="1409700"/>
            <a:ext cx="7860012" cy="44212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704803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4" name="Rectángulo 3">
            <a:extLst>
              <a:ext uri="{FF2B5EF4-FFF2-40B4-BE49-F238E27FC236}">
                <a16:creationId xmlns:a16="http://schemas.microsoft.com/office/drawing/2014/main" id="{FD0C102A-B116-486C-8672-99278FA93278}"/>
              </a:ext>
            </a:extLst>
          </p:cNvPr>
          <p:cNvSpPr/>
          <p:nvPr/>
        </p:nvSpPr>
        <p:spPr>
          <a:xfrm>
            <a:off x="4039988" y="3013501"/>
            <a:ext cx="4112023" cy="830997"/>
          </a:xfrm>
          <a:prstGeom prst="rect">
            <a:avLst/>
          </a:prstGeom>
        </p:spPr>
        <p:txBody>
          <a:bodyPr wrap="none">
            <a:spAutoFit/>
          </a:bodyPr>
          <a:lstStyle/>
          <a:p>
            <a:pPr fontAlgn="base"/>
            <a:r>
              <a:rPr lang="en-US" sz="4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Ezekiel 4–32</a:t>
            </a:r>
            <a:endParaRPr lang="en-US" sz="4800" b="1" i="0" dirty="0">
              <a:solidFill>
                <a:schemeClr val="bg2">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FA1260D3-ADD0-4EBD-8F07-0450188C186B}"/>
              </a:ext>
            </a:extLst>
          </p:cNvPr>
          <p:cNvSpPr/>
          <p:nvPr/>
        </p:nvSpPr>
        <p:spPr>
          <a:xfrm>
            <a:off x="802461" y="783607"/>
            <a:ext cx="2052678" cy="369332"/>
          </a:xfrm>
          <a:prstGeom prst="rect">
            <a:avLst/>
          </a:prstGeom>
        </p:spPr>
        <p:txBody>
          <a:bodyPr wrap="none">
            <a:spAutoFit/>
          </a:bodyPr>
          <a:lstStyle/>
          <a:p>
            <a:pPr fontAlgn="base"/>
            <a:r>
              <a:rPr lang="en-US" b="1" dirty="0">
                <a:solidFill>
                  <a:srgbClr val="177C9C"/>
                </a:solidFill>
                <a:latin typeface="ZoramldsLat-Bold"/>
              </a:rPr>
              <a:t>Ezekiel 4–17, 19–24</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AD762ED0-93C7-457B-91D6-C0281E989BAB}"/>
              </a:ext>
            </a:extLst>
          </p:cNvPr>
          <p:cNvSpPr/>
          <p:nvPr/>
        </p:nvSpPr>
        <p:spPr>
          <a:xfrm>
            <a:off x="1828800" y="2367171"/>
            <a:ext cx="8534400" cy="2123658"/>
          </a:xfrm>
          <a:prstGeom prst="rect">
            <a:avLst/>
          </a:prstGeom>
        </p:spPr>
        <p:txBody>
          <a:bodyPr wrap="square">
            <a:spAutoFit/>
          </a:bodyPr>
          <a:lstStyle/>
          <a:p>
            <a:pPr algn="ctr"/>
            <a:r>
              <a:rPr lang="en-US" sz="4400" dirty="0">
                <a:solidFill>
                  <a:schemeClr val="accent1"/>
                </a:solidFill>
                <a:latin typeface="Times New Roman" panose="02020603050405020304" pitchFamily="18" charset="0"/>
                <a:cs typeface="Times New Roman" panose="02020603050405020304" pitchFamily="18" charset="0"/>
              </a:rPr>
              <a:t>“Ezekiel prophesies of the destruction of Jerusalem and the scattering and gathering of Israel”</a:t>
            </a:r>
          </a:p>
        </p:txBody>
      </p:sp>
    </p:spTree>
    <p:extLst>
      <p:ext uri="{BB962C8B-B14F-4D97-AF65-F5344CB8AC3E}">
        <p14:creationId xmlns:p14="http://schemas.microsoft.com/office/powerpoint/2010/main" val="20243767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78B62865-2E1E-41E6-A1EB-ED948FC591CF}"/>
              </a:ext>
            </a:extLst>
          </p:cNvPr>
          <p:cNvSpPr/>
          <p:nvPr/>
        </p:nvSpPr>
        <p:spPr>
          <a:xfrm>
            <a:off x="940704" y="968273"/>
            <a:ext cx="5455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has helped make that relationship strong?</a:t>
            </a:r>
          </a:p>
        </p:txBody>
      </p:sp>
      <p:sp>
        <p:nvSpPr>
          <p:cNvPr id="4" name="Rectángulo 3">
            <a:extLst>
              <a:ext uri="{FF2B5EF4-FFF2-40B4-BE49-F238E27FC236}">
                <a16:creationId xmlns:a16="http://schemas.microsoft.com/office/drawing/2014/main" id="{D087FCE5-1F0D-4FE6-83C9-C9DB954F7995}"/>
              </a:ext>
            </a:extLst>
          </p:cNvPr>
          <p:cNvSpPr/>
          <p:nvPr/>
        </p:nvSpPr>
        <p:spPr>
          <a:xfrm>
            <a:off x="940704" y="1462566"/>
            <a:ext cx="97272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Is it possible to have a strong relationship with someone you do not know well? Why or why not?</a:t>
            </a:r>
          </a:p>
        </p:txBody>
      </p:sp>
      <p:sp>
        <p:nvSpPr>
          <p:cNvPr id="5" name="Rectángulo 4">
            <a:extLst>
              <a:ext uri="{FF2B5EF4-FFF2-40B4-BE49-F238E27FC236}">
                <a16:creationId xmlns:a16="http://schemas.microsoft.com/office/drawing/2014/main" id="{340572E9-D2A1-41E3-AA86-2408BD3E02EE}"/>
              </a:ext>
            </a:extLst>
          </p:cNvPr>
          <p:cNvSpPr/>
          <p:nvPr/>
        </p:nvSpPr>
        <p:spPr>
          <a:xfrm>
            <a:off x="940703" y="3429000"/>
            <a:ext cx="97272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Jehovah wanted the Israelites to know as a result of what would happen to them?</a:t>
            </a:r>
          </a:p>
        </p:txBody>
      </p:sp>
      <p:sp>
        <p:nvSpPr>
          <p:cNvPr id="6" name="Rectángulo 5">
            <a:extLst>
              <a:ext uri="{FF2B5EF4-FFF2-40B4-BE49-F238E27FC236}">
                <a16:creationId xmlns:a16="http://schemas.microsoft.com/office/drawing/2014/main" id="{D9D78959-6EBE-41E9-93D4-963694D62304}"/>
              </a:ext>
            </a:extLst>
          </p:cNvPr>
          <p:cNvSpPr/>
          <p:nvPr/>
        </p:nvSpPr>
        <p:spPr>
          <a:xfrm>
            <a:off x="1848526" y="4337640"/>
            <a:ext cx="7911648"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provides opportunities for us to know that He is the only true God.</a:t>
            </a:r>
          </a:p>
        </p:txBody>
      </p:sp>
    </p:spTree>
    <p:extLst>
      <p:ext uri="{BB962C8B-B14F-4D97-AF65-F5344CB8AC3E}">
        <p14:creationId xmlns:p14="http://schemas.microsoft.com/office/powerpoint/2010/main" val="255485130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grpId="0" nodeType="clickEffect">
                                  <p:stCondLst>
                                    <p:cond delay="0"/>
                                  </p:stCondLst>
                                  <p:iterate type="lt">
                                    <p:tmPct val="50000"/>
                                  </p:iterate>
                                  <p:childTnLst>
                                    <p:set>
                                      <p:cBhvr>
                                        <p:cTn id="17" dur="1" fill="hold">
                                          <p:stCondLst>
                                            <p:cond delay="0"/>
                                          </p:stCondLst>
                                        </p:cTn>
                                        <p:tgtEl>
                                          <p:spTgt spid="6">
                                            <p:txEl>
                                              <p:pRg st="0" end="0"/>
                                            </p:txEl>
                                          </p:spTgt>
                                        </p:tgtEl>
                                        <p:attrNameLst>
                                          <p:attrName>style.visibility</p:attrName>
                                        </p:attrNameLst>
                                      </p:cBhvr>
                                      <p:to>
                                        <p:strVal val="visible"/>
                                      </p:to>
                                    </p:set>
                                    <p:set>
                                      <p:cBhvr>
                                        <p:cTn id="18" dur="114" fill="hold">
                                          <p:stCondLst>
                                            <p:cond delay="0"/>
                                          </p:stCondLst>
                                        </p:cTn>
                                        <p:tgtEl>
                                          <p:spTgt spid="6">
                                            <p:txEl>
                                              <p:pRg st="0" end="0"/>
                                            </p:txEl>
                                          </p:spTgt>
                                        </p:tgtEl>
                                        <p:attrNameLst>
                                          <p:attrName>style.rotation</p:attrName>
                                        </p:attrNameLst>
                                      </p:cBhvr>
                                      <p:to>
                                        <p:strVal val="-45.0"/>
                                      </p:to>
                                    </p:set>
                                    <p:anim calcmode="lin" valueType="num">
                                      <p:cBhvr>
                                        <p:cTn id="19" dur="114" fill="hold">
                                          <p:stCondLst>
                                            <p:cond delay="114"/>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76CD314-111D-4CFB-8D64-FE2D555FF80D}"/>
              </a:ext>
            </a:extLst>
          </p:cNvPr>
          <p:cNvSpPr/>
          <p:nvPr/>
        </p:nvSpPr>
        <p:spPr>
          <a:xfrm>
            <a:off x="1113183" y="968273"/>
            <a:ext cx="1608197"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3D498BC-D191-4F76-83F3-76F5E7A27BC5}"/>
              </a:ext>
            </a:extLst>
          </p:cNvPr>
          <p:cNvSpPr/>
          <p:nvPr/>
        </p:nvSpPr>
        <p:spPr>
          <a:xfrm>
            <a:off x="1113183" y="1352596"/>
            <a:ext cx="9854077" cy="83258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E19FA94D-D684-4B28-ABB2-EC48BCDC9CDA}"/>
              </a:ext>
            </a:extLst>
          </p:cNvPr>
          <p:cNvSpPr/>
          <p:nvPr/>
        </p:nvSpPr>
        <p:spPr>
          <a:xfrm>
            <a:off x="1113183" y="968273"/>
            <a:ext cx="1608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14:11</a:t>
            </a:r>
          </a:p>
        </p:txBody>
      </p:sp>
      <p:sp>
        <p:nvSpPr>
          <p:cNvPr id="4" name="Rectángulo 3">
            <a:extLst>
              <a:ext uri="{FF2B5EF4-FFF2-40B4-BE49-F238E27FC236}">
                <a16:creationId xmlns:a16="http://schemas.microsoft.com/office/drawing/2014/main" id="{BDB89FA7-CF8D-4B85-A095-9B41127C2B17}"/>
              </a:ext>
            </a:extLst>
          </p:cNvPr>
          <p:cNvSpPr/>
          <p:nvPr/>
        </p:nvSpPr>
        <p:spPr>
          <a:xfrm>
            <a:off x="1113183" y="1337605"/>
            <a:ext cx="9621078" cy="923330"/>
          </a:xfrm>
          <a:prstGeom prst="rect">
            <a:avLst/>
          </a:prstGeom>
        </p:spPr>
        <p:txBody>
          <a:bodyPr wrap="square">
            <a:spAutoFit/>
          </a:bodyPr>
          <a:lstStyle/>
          <a:p>
            <a:pPr algn="just"/>
            <a:r>
              <a:rPr lang="en-US" dirty="0">
                <a:solidFill>
                  <a:schemeClr val="tx1">
                    <a:lumMod val="75000"/>
                  </a:schemeClr>
                </a:solidFill>
                <a:latin typeface="Arial" panose="020B0604020202020204" pitchFamily="34" charset="0"/>
                <a:cs typeface="Arial" panose="020B0604020202020204" pitchFamily="34" charset="0"/>
              </a:rPr>
              <a:t>That the house of Israel may go no more astray from me, neither be polluted any more with all their transgressions; but that they may be my people, and I may be their God, saith the Lord God.</a:t>
            </a:r>
          </a:p>
        </p:txBody>
      </p:sp>
      <p:sp>
        <p:nvSpPr>
          <p:cNvPr id="5" name="Rectángulo 4">
            <a:extLst>
              <a:ext uri="{FF2B5EF4-FFF2-40B4-BE49-F238E27FC236}">
                <a16:creationId xmlns:a16="http://schemas.microsoft.com/office/drawing/2014/main" id="{5E7A3E2E-18D2-43DC-A597-3C0AB9E634FB}"/>
              </a:ext>
            </a:extLst>
          </p:cNvPr>
          <p:cNvSpPr/>
          <p:nvPr/>
        </p:nvSpPr>
        <p:spPr>
          <a:xfrm>
            <a:off x="1113183" y="2307893"/>
            <a:ext cx="65880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one of the Lord’s purposes for punishing Israel?</a:t>
            </a:r>
          </a:p>
        </p:txBody>
      </p:sp>
      <p:sp>
        <p:nvSpPr>
          <p:cNvPr id="6" name="Rectángulo 5">
            <a:extLst>
              <a:ext uri="{FF2B5EF4-FFF2-40B4-BE49-F238E27FC236}">
                <a16:creationId xmlns:a16="http://schemas.microsoft.com/office/drawing/2014/main" id="{3C572A48-642C-447F-B079-4C9B75C150E9}"/>
              </a:ext>
            </a:extLst>
          </p:cNvPr>
          <p:cNvSpPr/>
          <p:nvPr/>
        </p:nvSpPr>
        <p:spPr>
          <a:xfrm>
            <a:off x="1113183" y="2814933"/>
            <a:ext cx="9621077"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provides opportunities for us to come to know that He is the only true God and to draw closer to Him.</a:t>
            </a:r>
          </a:p>
        </p:txBody>
      </p:sp>
      <p:sp>
        <p:nvSpPr>
          <p:cNvPr id="7" name="Rectángulo 6">
            <a:extLst>
              <a:ext uri="{FF2B5EF4-FFF2-40B4-BE49-F238E27FC236}">
                <a16:creationId xmlns:a16="http://schemas.microsoft.com/office/drawing/2014/main" id="{930C0BB8-0B1A-4D12-845A-20082FF88230}"/>
              </a:ext>
            </a:extLst>
          </p:cNvPr>
          <p:cNvSpPr/>
          <p:nvPr/>
        </p:nvSpPr>
        <p:spPr>
          <a:xfrm>
            <a:off x="1113183" y="3645930"/>
            <a:ext cx="91705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has helped strengthen your testimony of Heavenly Father and Jesus Christ?</a:t>
            </a:r>
          </a:p>
        </p:txBody>
      </p:sp>
      <p:sp>
        <p:nvSpPr>
          <p:cNvPr id="8" name="Rectángulo 7">
            <a:extLst>
              <a:ext uri="{FF2B5EF4-FFF2-40B4-BE49-F238E27FC236}">
                <a16:creationId xmlns:a16="http://schemas.microsoft.com/office/drawing/2014/main" id="{FFFD4DB9-AA0C-48E3-A7A4-78673677E066}"/>
              </a:ext>
            </a:extLst>
          </p:cNvPr>
          <p:cNvSpPr/>
          <p:nvPr/>
        </p:nvSpPr>
        <p:spPr>
          <a:xfrm>
            <a:off x="1097842" y="4360845"/>
            <a:ext cx="49423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has helped you draw closer to Them?</a:t>
            </a:r>
          </a:p>
        </p:txBody>
      </p:sp>
    </p:spTree>
    <p:extLst>
      <p:ext uri="{BB962C8B-B14F-4D97-AF65-F5344CB8AC3E}">
        <p14:creationId xmlns:p14="http://schemas.microsoft.com/office/powerpoint/2010/main" val="3150653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left)">
                                      <p:cBhvr>
                                        <p:cTn id="2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418E9155-BEFC-4AE6-A3A1-CDC01BBB22FD}"/>
              </a:ext>
            </a:extLst>
          </p:cNvPr>
          <p:cNvSpPr/>
          <p:nvPr/>
        </p:nvSpPr>
        <p:spPr>
          <a:xfrm>
            <a:off x="1226774" y="968273"/>
            <a:ext cx="128753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Ezekiel 18</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9550B88-F369-4270-9986-2D3E50ABAF52}"/>
              </a:ext>
            </a:extLst>
          </p:cNvPr>
          <p:cNvSpPr/>
          <p:nvPr/>
        </p:nvSpPr>
        <p:spPr>
          <a:xfrm>
            <a:off x="2319130" y="2367171"/>
            <a:ext cx="7553739" cy="2123658"/>
          </a:xfrm>
          <a:prstGeom prst="rect">
            <a:avLst/>
          </a:prstGeom>
        </p:spPr>
        <p:txBody>
          <a:bodyPr wrap="square">
            <a:spAutoFit/>
          </a:bodyPr>
          <a:lstStyle/>
          <a:p>
            <a:pPr algn="ctr"/>
            <a:r>
              <a:rPr lang="en-US" sz="4400" dirty="0">
                <a:solidFill>
                  <a:schemeClr val="accent1"/>
                </a:solidFill>
                <a:latin typeface="Yu Gothic UI" panose="020B0500000000000000" pitchFamily="34" charset="-128"/>
                <a:ea typeface="Yu Gothic UI" panose="020B0500000000000000" pitchFamily="34" charset="-128"/>
              </a:rPr>
              <a:t>“Jesus Christ teaches Ezekiel that all people will be </a:t>
            </a:r>
          </a:p>
          <a:p>
            <a:pPr algn="ctr"/>
            <a:r>
              <a:rPr lang="en-US" sz="4400" dirty="0">
                <a:solidFill>
                  <a:schemeClr val="accent1"/>
                </a:solidFill>
                <a:latin typeface="Yu Gothic UI" panose="020B0500000000000000" pitchFamily="34" charset="-128"/>
                <a:ea typeface="Yu Gothic UI" panose="020B0500000000000000" pitchFamily="34" charset="-128"/>
              </a:rPr>
              <a:t>punished for their own sins”</a:t>
            </a:r>
          </a:p>
        </p:txBody>
      </p:sp>
    </p:spTree>
    <p:extLst>
      <p:ext uri="{BB962C8B-B14F-4D97-AF65-F5344CB8AC3E}">
        <p14:creationId xmlns:p14="http://schemas.microsoft.com/office/powerpoint/2010/main" val="140403733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AB4AE834-C042-4987-82EF-5340A0B30362}"/>
              </a:ext>
            </a:extLst>
          </p:cNvPr>
          <p:cNvSpPr/>
          <p:nvPr/>
        </p:nvSpPr>
        <p:spPr>
          <a:xfrm>
            <a:off x="1102494" y="3907340"/>
            <a:ext cx="1608197"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2C5CE33A-8A56-48F3-A88F-D1D77E57F6ED}"/>
              </a:ext>
            </a:extLst>
          </p:cNvPr>
          <p:cNvSpPr/>
          <p:nvPr/>
        </p:nvSpPr>
        <p:spPr>
          <a:xfrm>
            <a:off x="1043772" y="1504282"/>
            <a:ext cx="1818608"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0D3476A8-F6D8-4B52-96A8-FB4CEC5DF016}"/>
              </a:ext>
            </a:extLst>
          </p:cNvPr>
          <p:cNvSpPr/>
          <p:nvPr/>
        </p:nvSpPr>
        <p:spPr>
          <a:xfrm>
            <a:off x="1113182" y="4259586"/>
            <a:ext cx="9854077" cy="65831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3CA9FCA-0D76-413D-8A9E-FCCA70BCD8B2}"/>
              </a:ext>
            </a:extLst>
          </p:cNvPr>
          <p:cNvSpPr/>
          <p:nvPr/>
        </p:nvSpPr>
        <p:spPr>
          <a:xfrm>
            <a:off x="1043772" y="1900702"/>
            <a:ext cx="9854077" cy="102764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schemeClr>
              </a:solidFill>
              <a:latin typeface="Arial" panose="020B0604020202020204" pitchFamily="34" charset="0"/>
              <a:cs typeface="Arial" panose="020B0604020202020204" pitchFamily="34" charset="0"/>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F87C99CF-F4FF-4E35-BB89-09AEFC490A2B}"/>
              </a:ext>
            </a:extLst>
          </p:cNvPr>
          <p:cNvSpPr/>
          <p:nvPr/>
        </p:nvSpPr>
        <p:spPr>
          <a:xfrm>
            <a:off x="1113183" y="968273"/>
            <a:ext cx="40062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this friend?</a:t>
            </a:r>
          </a:p>
        </p:txBody>
      </p:sp>
      <p:sp>
        <p:nvSpPr>
          <p:cNvPr id="4" name="Rectángulo 3">
            <a:extLst>
              <a:ext uri="{FF2B5EF4-FFF2-40B4-BE49-F238E27FC236}">
                <a16:creationId xmlns:a16="http://schemas.microsoft.com/office/drawing/2014/main" id="{6582B6BA-4358-4862-BF09-1B8EF46B9E77}"/>
              </a:ext>
            </a:extLst>
          </p:cNvPr>
          <p:cNvSpPr/>
          <p:nvPr/>
        </p:nvSpPr>
        <p:spPr>
          <a:xfrm>
            <a:off x="1113183" y="1526765"/>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18:1–3</a:t>
            </a:r>
          </a:p>
        </p:txBody>
      </p:sp>
      <p:sp>
        <p:nvSpPr>
          <p:cNvPr id="5" name="Rectángulo 4">
            <a:extLst>
              <a:ext uri="{FF2B5EF4-FFF2-40B4-BE49-F238E27FC236}">
                <a16:creationId xmlns:a16="http://schemas.microsoft.com/office/drawing/2014/main" id="{53B994B2-A72E-439B-AB6E-FE9E1E4754EB}"/>
              </a:ext>
            </a:extLst>
          </p:cNvPr>
          <p:cNvSpPr/>
          <p:nvPr/>
        </p:nvSpPr>
        <p:spPr>
          <a:xfrm>
            <a:off x="1113183" y="1851127"/>
            <a:ext cx="9621078" cy="1077218"/>
          </a:xfrm>
          <a:prstGeom prst="rect">
            <a:avLst/>
          </a:prstGeom>
        </p:spPr>
        <p:txBody>
          <a:bodyPr wrap="square">
            <a:spAutoFit/>
          </a:bodyPr>
          <a:lstStyle/>
          <a:p>
            <a:pPr algn="just" fontAlgn="base"/>
            <a:r>
              <a:rPr lang="en-US" sz="1600" b="1" dirty="0">
                <a:solidFill>
                  <a:schemeClr val="tx1">
                    <a:lumMod val="75000"/>
                  </a:schemeClr>
                </a:solidFill>
                <a:latin typeface="Arial" panose="020B0604020202020204" pitchFamily="34" charset="0"/>
                <a:cs typeface="Arial" panose="020B0604020202020204" pitchFamily="34" charset="0"/>
              </a:rPr>
              <a:t>1 </a:t>
            </a:r>
            <a:r>
              <a:rPr lang="en-US" sz="1600" dirty="0">
                <a:solidFill>
                  <a:schemeClr val="tx1">
                    <a:lumMod val="75000"/>
                  </a:schemeClr>
                </a:solidFill>
                <a:latin typeface="Arial" panose="020B0604020202020204" pitchFamily="34" charset="0"/>
                <a:cs typeface="Arial" panose="020B0604020202020204" pitchFamily="34" charset="0"/>
              </a:rPr>
              <a:t>The word of the Lord came unto me again, saying,</a:t>
            </a:r>
          </a:p>
          <a:p>
            <a:pPr algn="just" fontAlgn="base"/>
            <a:r>
              <a:rPr lang="en-US" sz="1600" b="1" dirty="0">
                <a:solidFill>
                  <a:schemeClr val="tx1">
                    <a:lumMod val="75000"/>
                  </a:schemeClr>
                </a:solidFill>
                <a:latin typeface="Arial" panose="020B0604020202020204" pitchFamily="34" charset="0"/>
                <a:cs typeface="Arial" panose="020B0604020202020204" pitchFamily="34" charset="0"/>
              </a:rPr>
              <a:t>2 </a:t>
            </a:r>
            <a:r>
              <a:rPr lang="en-US" sz="1600" dirty="0">
                <a:solidFill>
                  <a:schemeClr val="tx1">
                    <a:lumMod val="75000"/>
                  </a:schemeClr>
                </a:solidFill>
                <a:latin typeface="Arial" panose="020B0604020202020204" pitchFamily="34" charset="0"/>
                <a:cs typeface="Arial" panose="020B0604020202020204" pitchFamily="34" charset="0"/>
              </a:rPr>
              <a:t>What mean ye, that ye use this proverb concerning the land of Israel, saying, The fathers have eaten sour grapes, and the children’s teeth are set on edge?</a:t>
            </a:r>
          </a:p>
          <a:p>
            <a:pPr algn="just" fontAlgn="base"/>
            <a:r>
              <a:rPr lang="en-US" sz="1600" b="1" dirty="0">
                <a:solidFill>
                  <a:schemeClr val="tx1">
                    <a:lumMod val="75000"/>
                  </a:schemeClr>
                </a:solidFill>
                <a:latin typeface="Arial" panose="020B0604020202020204" pitchFamily="34" charset="0"/>
                <a:cs typeface="Arial" panose="020B0604020202020204" pitchFamily="34" charset="0"/>
              </a:rPr>
              <a:t>3 </a:t>
            </a:r>
            <a:r>
              <a:rPr lang="en-US" sz="1600" dirty="0">
                <a:solidFill>
                  <a:schemeClr val="tx1">
                    <a:lumMod val="75000"/>
                  </a:schemeClr>
                </a:solidFill>
                <a:latin typeface="Arial" panose="020B0604020202020204" pitchFamily="34" charset="0"/>
                <a:cs typeface="Arial" panose="020B0604020202020204" pitchFamily="34" charset="0"/>
              </a:rPr>
              <a:t>As I live, saith the Lord God, ye shall not have occasion any more to use this proverb in Israel.</a:t>
            </a:r>
            <a:endParaRPr lang="en-US" sz="1600" b="0" i="0" dirty="0">
              <a:solidFill>
                <a:schemeClr val="tx1">
                  <a:lumMod val="75000"/>
                </a:schemeClr>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1EF36D1-6CF6-453E-A80D-CCD1A20ACB72}"/>
              </a:ext>
            </a:extLst>
          </p:cNvPr>
          <p:cNvSpPr/>
          <p:nvPr/>
        </p:nvSpPr>
        <p:spPr>
          <a:xfrm>
            <a:off x="1113182" y="2987128"/>
            <a:ext cx="453201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proverb did Jesus Christ refer to?</a:t>
            </a:r>
          </a:p>
        </p:txBody>
      </p:sp>
      <p:sp>
        <p:nvSpPr>
          <p:cNvPr id="7" name="Rectángulo 6">
            <a:extLst>
              <a:ext uri="{FF2B5EF4-FFF2-40B4-BE49-F238E27FC236}">
                <a16:creationId xmlns:a16="http://schemas.microsoft.com/office/drawing/2014/main" id="{07EFD57B-B3B4-4AE9-812C-1D872236AAA7}"/>
              </a:ext>
            </a:extLst>
          </p:cNvPr>
          <p:cNvSpPr/>
          <p:nvPr/>
        </p:nvSpPr>
        <p:spPr>
          <a:xfrm>
            <a:off x="1113182" y="3494959"/>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to Israel about this excuse?</a:t>
            </a:r>
          </a:p>
        </p:txBody>
      </p:sp>
      <p:sp>
        <p:nvSpPr>
          <p:cNvPr id="8" name="Rectángulo 7">
            <a:extLst>
              <a:ext uri="{FF2B5EF4-FFF2-40B4-BE49-F238E27FC236}">
                <a16:creationId xmlns:a16="http://schemas.microsoft.com/office/drawing/2014/main" id="{C6503733-5671-4868-9C83-4EA7C914B663}"/>
              </a:ext>
            </a:extLst>
          </p:cNvPr>
          <p:cNvSpPr/>
          <p:nvPr/>
        </p:nvSpPr>
        <p:spPr>
          <a:xfrm>
            <a:off x="1113183" y="3918820"/>
            <a:ext cx="15568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Ezekiel 18:9 </a:t>
            </a:r>
          </a:p>
        </p:txBody>
      </p:sp>
      <p:sp>
        <p:nvSpPr>
          <p:cNvPr id="9" name="Rectángulo 8">
            <a:extLst>
              <a:ext uri="{FF2B5EF4-FFF2-40B4-BE49-F238E27FC236}">
                <a16:creationId xmlns:a16="http://schemas.microsoft.com/office/drawing/2014/main" id="{EB3A36BF-7A75-48A2-BAD7-3430D8EC9F82}"/>
              </a:ext>
            </a:extLst>
          </p:cNvPr>
          <p:cNvSpPr/>
          <p:nvPr/>
        </p:nvSpPr>
        <p:spPr>
          <a:xfrm>
            <a:off x="1113184" y="4333122"/>
            <a:ext cx="9621077" cy="584775"/>
          </a:xfrm>
          <a:prstGeom prst="rect">
            <a:avLst/>
          </a:prstGeom>
        </p:spPr>
        <p:txBody>
          <a:bodyPr wrap="square">
            <a:spAutoFit/>
          </a:bodyPr>
          <a:lstStyle/>
          <a:p>
            <a:pPr algn="just"/>
            <a:r>
              <a:rPr lang="en-US" sz="1600" dirty="0">
                <a:solidFill>
                  <a:schemeClr val="tx1">
                    <a:lumMod val="75000"/>
                  </a:schemeClr>
                </a:solidFill>
                <a:latin typeface="Arial" panose="020B0604020202020204" pitchFamily="34" charset="0"/>
                <a:cs typeface="Arial" panose="020B0604020202020204" pitchFamily="34" charset="0"/>
              </a:rPr>
              <a:t>Hath walked in my statutes, and hath kept my judgments, to deal truly; he is just, he shall surely live, saith the Lord God.</a:t>
            </a:r>
          </a:p>
        </p:txBody>
      </p:sp>
      <p:sp>
        <p:nvSpPr>
          <p:cNvPr id="10" name="Rectángulo 9">
            <a:extLst>
              <a:ext uri="{FF2B5EF4-FFF2-40B4-BE49-F238E27FC236}">
                <a16:creationId xmlns:a16="http://schemas.microsoft.com/office/drawing/2014/main" id="{29A57DDC-C69E-4CCC-A397-E5EA67456DD5}"/>
              </a:ext>
            </a:extLst>
          </p:cNvPr>
          <p:cNvSpPr/>
          <p:nvPr/>
        </p:nvSpPr>
        <p:spPr>
          <a:xfrm>
            <a:off x="1113182" y="5072594"/>
            <a:ext cx="57118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this man? </a:t>
            </a:r>
          </a:p>
        </p:txBody>
      </p:sp>
    </p:spTree>
    <p:extLst>
      <p:ext uri="{BB962C8B-B14F-4D97-AF65-F5344CB8AC3E}">
        <p14:creationId xmlns:p14="http://schemas.microsoft.com/office/powerpoint/2010/main" val="42023508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strVal val="#ppt_w+.3"/>
                                          </p:val>
                                        </p:tav>
                                        <p:tav tm="100000">
                                          <p:val>
                                            <p:strVal val="#ppt_w"/>
                                          </p:val>
                                        </p:tav>
                                      </p:tavLst>
                                    </p:anim>
                                    <p:anim calcmode="lin" valueType="num">
                                      <p:cBhvr>
                                        <p:cTn id="8" dur="1500" fill="hold"/>
                                        <p:tgtEl>
                                          <p:spTgt spid="14"/>
                                        </p:tgtEl>
                                        <p:attrNameLst>
                                          <p:attrName>ppt_h</p:attrName>
                                        </p:attrNameLst>
                                      </p:cBhvr>
                                      <p:tavLst>
                                        <p:tav tm="0">
                                          <p:val>
                                            <p:strVal val="#ppt_h"/>
                                          </p:val>
                                        </p:tav>
                                        <p:tav tm="100000">
                                          <p:val>
                                            <p:strVal val="#ppt_h"/>
                                          </p:val>
                                        </p:tav>
                                      </p:tavLst>
                                    </p:anim>
                                    <p:animEffect transition="in" filter="fade">
                                      <p:cBhvr>
                                        <p:cTn id="9" dur="15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500" fill="hold"/>
                                        <p:tgtEl>
                                          <p:spTgt spid="11"/>
                                        </p:tgtEl>
                                        <p:attrNameLst>
                                          <p:attrName>ppt_w</p:attrName>
                                        </p:attrNameLst>
                                      </p:cBhvr>
                                      <p:tavLst>
                                        <p:tav tm="0">
                                          <p:val>
                                            <p:strVal val="#ppt_w+.3"/>
                                          </p:val>
                                        </p:tav>
                                        <p:tav tm="100000">
                                          <p:val>
                                            <p:strVal val="#ppt_w"/>
                                          </p:val>
                                        </p:tav>
                                      </p:tavLst>
                                    </p:anim>
                                    <p:anim calcmode="lin" valueType="num">
                                      <p:cBhvr>
                                        <p:cTn id="13" dur="1500" fill="hold"/>
                                        <p:tgtEl>
                                          <p:spTgt spid="11"/>
                                        </p:tgtEl>
                                        <p:attrNameLst>
                                          <p:attrName>ppt_h</p:attrName>
                                        </p:attrNameLst>
                                      </p:cBhvr>
                                      <p:tavLst>
                                        <p:tav tm="0">
                                          <p:val>
                                            <p:strVal val="#ppt_h"/>
                                          </p:val>
                                        </p:tav>
                                        <p:tav tm="100000">
                                          <p:val>
                                            <p:strVal val="#ppt_h"/>
                                          </p:val>
                                        </p:tav>
                                      </p:tavLst>
                                    </p:anim>
                                    <p:animEffect transition="in" filter="fade">
                                      <p:cBhvr>
                                        <p:cTn id="14" dur="1500"/>
                                        <p:tgtEl>
                                          <p:spTgt spid="11"/>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500" fill="hold"/>
                                        <p:tgtEl>
                                          <p:spTgt spid="4"/>
                                        </p:tgtEl>
                                        <p:attrNameLst>
                                          <p:attrName>ppt_w</p:attrName>
                                        </p:attrNameLst>
                                      </p:cBhvr>
                                      <p:tavLst>
                                        <p:tav tm="0">
                                          <p:val>
                                            <p:strVal val="#ppt_w+.3"/>
                                          </p:val>
                                        </p:tav>
                                        <p:tav tm="100000">
                                          <p:val>
                                            <p:strVal val="#ppt_w"/>
                                          </p:val>
                                        </p:tav>
                                      </p:tavLst>
                                    </p:anim>
                                    <p:anim calcmode="lin" valueType="num">
                                      <p:cBhvr>
                                        <p:cTn id="18" dur="1500" fill="hold"/>
                                        <p:tgtEl>
                                          <p:spTgt spid="4"/>
                                        </p:tgtEl>
                                        <p:attrNameLst>
                                          <p:attrName>ppt_h</p:attrName>
                                        </p:attrNameLst>
                                      </p:cBhvr>
                                      <p:tavLst>
                                        <p:tav tm="0">
                                          <p:val>
                                            <p:strVal val="#ppt_h"/>
                                          </p:val>
                                        </p:tav>
                                        <p:tav tm="100000">
                                          <p:val>
                                            <p:strVal val="#ppt_h"/>
                                          </p:val>
                                        </p:tav>
                                      </p:tavLst>
                                    </p:anim>
                                    <p:animEffect transition="in" filter="fade">
                                      <p:cBhvr>
                                        <p:cTn id="19" dur="1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500" fill="hold"/>
                                        <p:tgtEl>
                                          <p:spTgt spid="5"/>
                                        </p:tgtEl>
                                        <p:attrNameLst>
                                          <p:attrName>ppt_w</p:attrName>
                                        </p:attrNameLst>
                                      </p:cBhvr>
                                      <p:tavLst>
                                        <p:tav tm="0">
                                          <p:val>
                                            <p:strVal val="#ppt_w+.3"/>
                                          </p:val>
                                        </p:tav>
                                        <p:tav tm="100000">
                                          <p:val>
                                            <p:strVal val="#ppt_w"/>
                                          </p:val>
                                        </p:tav>
                                      </p:tavLst>
                                    </p:anim>
                                    <p:anim calcmode="lin" valueType="num">
                                      <p:cBhvr>
                                        <p:cTn id="23" dur="1500" fill="hold"/>
                                        <p:tgtEl>
                                          <p:spTgt spid="5"/>
                                        </p:tgtEl>
                                        <p:attrNameLst>
                                          <p:attrName>ppt_h</p:attrName>
                                        </p:attrNameLst>
                                      </p:cBhvr>
                                      <p:tavLst>
                                        <p:tav tm="0">
                                          <p:val>
                                            <p:strVal val="#ppt_h"/>
                                          </p:val>
                                        </p:tav>
                                        <p:tav tm="100000">
                                          <p:val>
                                            <p:strVal val="#ppt_h"/>
                                          </p:val>
                                        </p:tav>
                                      </p:tavLst>
                                    </p:anim>
                                    <p:animEffect transition="in" filter="fade">
                                      <p:cBhvr>
                                        <p:cTn id="24" dur="1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Horizontal)">
                                      <p:cBhvr>
                                        <p:cTn id="39" dur="1000"/>
                                        <p:tgtEl>
                                          <p:spTgt spid="15"/>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Horizontal)">
                                      <p:cBhvr>
                                        <p:cTn id="42" dur="1000"/>
                                        <p:tgtEl>
                                          <p:spTgt spid="13"/>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Horizontal)">
                                      <p:cBhvr>
                                        <p:cTn id="45" dur="1000"/>
                                        <p:tgtEl>
                                          <p:spTgt spid="8"/>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Horizontal)">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1" grpId="0" animBg="1"/>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D13E3D-E133-4DA8-91FF-E2E273DD8848}"/>
              </a:ext>
            </a:extLst>
          </p:cNvPr>
          <p:cNvSpPr/>
          <p:nvPr/>
        </p:nvSpPr>
        <p:spPr>
          <a:xfrm>
            <a:off x="974361" y="3445873"/>
            <a:ext cx="36343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 of man was the son?</a:t>
            </a:r>
          </a:p>
        </p:txBody>
      </p:sp>
      <p:sp>
        <p:nvSpPr>
          <p:cNvPr id="9" name="Rectángulo 8">
            <a:extLst>
              <a:ext uri="{FF2B5EF4-FFF2-40B4-BE49-F238E27FC236}">
                <a16:creationId xmlns:a16="http://schemas.microsoft.com/office/drawing/2014/main" id="{52263402-FE24-44A7-BE55-6D583ECC7452}"/>
              </a:ext>
            </a:extLst>
          </p:cNvPr>
          <p:cNvSpPr/>
          <p:nvPr/>
        </p:nvSpPr>
        <p:spPr>
          <a:xfrm>
            <a:off x="974361" y="762810"/>
            <a:ext cx="2018501"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398F198-CF1C-4EBE-B470-B7EBB318BD63}"/>
              </a:ext>
            </a:extLst>
          </p:cNvPr>
          <p:cNvSpPr/>
          <p:nvPr/>
        </p:nvSpPr>
        <p:spPr>
          <a:xfrm>
            <a:off x="974361" y="1149015"/>
            <a:ext cx="10104456" cy="209531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3A4D51B0-7131-4070-AD62-37F2C24B7784}"/>
              </a:ext>
            </a:extLst>
          </p:cNvPr>
          <p:cNvSpPr/>
          <p:nvPr/>
        </p:nvSpPr>
        <p:spPr>
          <a:xfrm>
            <a:off x="974541" y="779683"/>
            <a:ext cx="20185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Ezekiel 18:10-13.</a:t>
            </a:r>
          </a:p>
        </p:txBody>
      </p:sp>
      <p:sp>
        <p:nvSpPr>
          <p:cNvPr id="5" name="Rectángulo 4">
            <a:extLst>
              <a:ext uri="{FF2B5EF4-FFF2-40B4-BE49-F238E27FC236}">
                <a16:creationId xmlns:a16="http://schemas.microsoft.com/office/drawing/2014/main" id="{3D5BFE4A-5477-44A2-A5A6-3FC9E4F9E30C}"/>
              </a:ext>
            </a:extLst>
          </p:cNvPr>
          <p:cNvSpPr/>
          <p:nvPr/>
        </p:nvSpPr>
        <p:spPr>
          <a:xfrm>
            <a:off x="974541" y="1149015"/>
            <a:ext cx="9640450" cy="2062103"/>
          </a:xfrm>
          <a:prstGeom prst="rect">
            <a:avLst/>
          </a:prstGeom>
        </p:spPr>
        <p:txBody>
          <a:bodyPr wrap="square">
            <a:spAutoFit/>
          </a:bodyPr>
          <a:lstStyle/>
          <a:p>
            <a:pPr algn="just" fontAlgn="base"/>
            <a:r>
              <a:rPr lang="en-US" sz="1600" b="1" dirty="0">
                <a:solidFill>
                  <a:schemeClr val="tx1">
                    <a:lumMod val="75000"/>
                  </a:schemeClr>
                </a:solidFill>
                <a:latin typeface="Arial" panose="020B0604020202020204" pitchFamily="34" charset="0"/>
                <a:cs typeface="Arial" panose="020B0604020202020204" pitchFamily="34" charset="0"/>
              </a:rPr>
              <a:t>10 </a:t>
            </a:r>
            <a:r>
              <a:rPr lang="en-US" sz="1600" dirty="0">
                <a:solidFill>
                  <a:schemeClr val="tx1">
                    <a:lumMod val="75000"/>
                  </a:schemeClr>
                </a:solidFill>
                <a:latin typeface="Arial" panose="020B0604020202020204" pitchFamily="34" charset="0"/>
                <a:cs typeface="Arial" panose="020B0604020202020204" pitchFamily="34" charset="0"/>
              </a:rPr>
              <a:t>¶ If he beget a son that is a robber, a shedder of blood, and that doeth the like to any one of these things,</a:t>
            </a:r>
          </a:p>
          <a:p>
            <a:pPr algn="just" fontAlgn="base"/>
            <a:r>
              <a:rPr lang="en-US" sz="1600" b="1" dirty="0">
                <a:solidFill>
                  <a:schemeClr val="tx1">
                    <a:lumMod val="75000"/>
                  </a:schemeClr>
                </a:solidFill>
                <a:latin typeface="Arial" panose="020B0604020202020204" pitchFamily="34" charset="0"/>
                <a:cs typeface="Arial" panose="020B0604020202020204" pitchFamily="34" charset="0"/>
              </a:rPr>
              <a:t>11 </a:t>
            </a:r>
            <a:r>
              <a:rPr lang="en-US" sz="1600" dirty="0">
                <a:solidFill>
                  <a:schemeClr val="tx1">
                    <a:lumMod val="75000"/>
                  </a:schemeClr>
                </a:solidFill>
                <a:latin typeface="Arial" panose="020B0604020202020204" pitchFamily="34" charset="0"/>
                <a:cs typeface="Arial" panose="020B0604020202020204" pitchFamily="34" charset="0"/>
              </a:rPr>
              <a:t>And that doeth not any of those duties, but even hath eaten upon the mountains, and defiled his neighbour’s wife,</a:t>
            </a:r>
          </a:p>
          <a:p>
            <a:pPr algn="just" fontAlgn="base"/>
            <a:r>
              <a:rPr lang="en-US" sz="1600" b="1" dirty="0">
                <a:solidFill>
                  <a:schemeClr val="tx1">
                    <a:lumMod val="75000"/>
                  </a:schemeClr>
                </a:solidFill>
                <a:latin typeface="Arial" panose="020B0604020202020204" pitchFamily="34" charset="0"/>
                <a:cs typeface="Arial" panose="020B0604020202020204" pitchFamily="34" charset="0"/>
              </a:rPr>
              <a:t>12 </a:t>
            </a:r>
            <a:r>
              <a:rPr lang="en-US" sz="1600" dirty="0">
                <a:solidFill>
                  <a:schemeClr val="tx1">
                    <a:lumMod val="75000"/>
                  </a:schemeClr>
                </a:solidFill>
                <a:latin typeface="Arial" panose="020B0604020202020204" pitchFamily="34" charset="0"/>
                <a:cs typeface="Arial" panose="020B0604020202020204" pitchFamily="34" charset="0"/>
              </a:rPr>
              <a:t>Hath oppressed the poor and needy, hath spoiled by violence, hath not restored the pledge, and hath lifted up his eyes to the idols, hath committed abomination,</a:t>
            </a:r>
          </a:p>
          <a:p>
            <a:pPr algn="just" fontAlgn="base"/>
            <a:r>
              <a:rPr lang="en-US" sz="1600" b="1" dirty="0">
                <a:solidFill>
                  <a:schemeClr val="tx1">
                    <a:lumMod val="75000"/>
                  </a:schemeClr>
                </a:solidFill>
                <a:latin typeface="Arial" panose="020B0604020202020204" pitchFamily="34" charset="0"/>
                <a:cs typeface="Arial" panose="020B0604020202020204" pitchFamily="34" charset="0"/>
              </a:rPr>
              <a:t>13 </a:t>
            </a:r>
            <a:r>
              <a:rPr lang="en-US" sz="1600" dirty="0">
                <a:solidFill>
                  <a:schemeClr val="tx1">
                    <a:lumMod val="75000"/>
                  </a:schemeClr>
                </a:solidFill>
                <a:latin typeface="Arial" panose="020B0604020202020204" pitchFamily="34" charset="0"/>
                <a:cs typeface="Arial" panose="020B0604020202020204" pitchFamily="34" charset="0"/>
              </a:rPr>
              <a:t>Hath given forth upon usury, and hath taken increase: shall he then live? he shall not live: he hath done all these abominations; he shall surely die; his blood shall be upon him.</a:t>
            </a:r>
            <a:endParaRPr lang="en-US" sz="1600" b="0" i="0" dirty="0">
              <a:solidFill>
                <a:schemeClr val="tx1">
                  <a:lumMod val="75000"/>
                </a:schemeClr>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050B79C-7E65-4248-966B-6595D56804F0}"/>
              </a:ext>
            </a:extLst>
          </p:cNvPr>
          <p:cNvSpPr/>
          <p:nvPr/>
        </p:nvSpPr>
        <p:spPr>
          <a:xfrm>
            <a:off x="974361" y="4210371"/>
            <a:ext cx="90573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Lord meant when He said, “His blood shall be upon him”?</a:t>
            </a:r>
          </a:p>
        </p:txBody>
      </p:sp>
      <p:sp>
        <p:nvSpPr>
          <p:cNvPr id="7" name="Rectángulo 6">
            <a:extLst>
              <a:ext uri="{FF2B5EF4-FFF2-40B4-BE49-F238E27FC236}">
                <a16:creationId xmlns:a16="http://schemas.microsoft.com/office/drawing/2014/main" id="{AA54B59A-8E8C-4B4B-8F4F-8C2D0F34A8BF}"/>
              </a:ext>
            </a:extLst>
          </p:cNvPr>
          <p:cNvSpPr/>
          <p:nvPr/>
        </p:nvSpPr>
        <p:spPr>
          <a:xfrm>
            <a:off x="974361" y="4797585"/>
            <a:ext cx="964045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from the scriptures of people who were wicked despite having righteous parents?</a:t>
            </a:r>
          </a:p>
        </p:txBody>
      </p:sp>
    </p:spTree>
    <p:extLst>
      <p:ext uri="{BB962C8B-B14F-4D97-AF65-F5344CB8AC3E}">
        <p14:creationId xmlns:p14="http://schemas.microsoft.com/office/powerpoint/2010/main" val="146345284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BC7C3D0-0573-4EB1-B2D4-84225AB2FB05}"/>
              </a:ext>
            </a:extLst>
          </p:cNvPr>
          <p:cNvSpPr/>
          <p:nvPr/>
        </p:nvSpPr>
        <p:spPr>
          <a:xfrm>
            <a:off x="1113183" y="3905848"/>
            <a:ext cx="56775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Jehovah describe the wicked man’s son?</a:t>
            </a:r>
          </a:p>
        </p:txBody>
      </p:sp>
      <p:sp>
        <p:nvSpPr>
          <p:cNvPr id="10" name="Rectángulo 9">
            <a:extLst>
              <a:ext uri="{FF2B5EF4-FFF2-40B4-BE49-F238E27FC236}">
                <a16:creationId xmlns:a16="http://schemas.microsoft.com/office/drawing/2014/main" id="{C7A19AA4-9CCA-427C-87AC-44A20678A09B}"/>
              </a:ext>
            </a:extLst>
          </p:cNvPr>
          <p:cNvSpPr/>
          <p:nvPr/>
        </p:nvSpPr>
        <p:spPr>
          <a:xfrm>
            <a:off x="974361" y="779683"/>
            <a:ext cx="2208619" cy="780743"/>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FD9314C-AF49-4BD6-BF47-962B86F7280A}"/>
              </a:ext>
            </a:extLst>
          </p:cNvPr>
          <p:cNvSpPr/>
          <p:nvPr/>
        </p:nvSpPr>
        <p:spPr>
          <a:xfrm>
            <a:off x="974361" y="1149015"/>
            <a:ext cx="10104456" cy="255454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140</a:t>
            </a:r>
          </a:p>
        </p:txBody>
      </p:sp>
      <p:sp>
        <p:nvSpPr>
          <p:cNvPr id="2" name="Rectángulo 1">
            <a:extLst>
              <a:ext uri="{FF2B5EF4-FFF2-40B4-BE49-F238E27FC236}">
                <a16:creationId xmlns:a16="http://schemas.microsoft.com/office/drawing/2014/main" id="{B14135CE-1C22-4596-AE6B-492FF089876E}"/>
              </a:ext>
            </a:extLst>
          </p:cNvPr>
          <p:cNvSpPr/>
          <p:nvPr/>
        </p:nvSpPr>
        <p:spPr>
          <a:xfrm>
            <a:off x="1113183" y="779683"/>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Ezekiel 18:14–18.</a:t>
            </a:r>
          </a:p>
        </p:txBody>
      </p:sp>
      <p:sp>
        <p:nvSpPr>
          <p:cNvPr id="5" name="Rectángulo 4">
            <a:extLst>
              <a:ext uri="{FF2B5EF4-FFF2-40B4-BE49-F238E27FC236}">
                <a16:creationId xmlns:a16="http://schemas.microsoft.com/office/drawing/2014/main" id="{43528BC4-ECD7-4CF2-AA5C-9C29202CA5A6}"/>
              </a:ext>
            </a:extLst>
          </p:cNvPr>
          <p:cNvSpPr/>
          <p:nvPr/>
        </p:nvSpPr>
        <p:spPr>
          <a:xfrm>
            <a:off x="1113183" y="1149015"/>
            <a:ext cx="9766852" cy="2554545"/>
          </a:xfrm>
          <a:prstGeom prst="rect">
            <a:avLst/>
          </a:prstGeom>
        </p:spPr>
        <p:txBody>
          <a:bodyPr wrap="square">
            <a:spAutoFit/>
          </a:bodyPr>
          <a:lstStyle/>
          <a:p>
            <a:pPr algn="just" fontAlgn="base"/>
            <a:r>
              <a:rPr lang="en-US" sz="1600" b="1"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en-US" sz="16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Now, lo, if he beget a son, that seeth all his father’s sins which he hath done, and considereth, and doeth not such like,</a:t>
            </a:r>
          </a:p>
          <a:p>
            <a:pPr algn="just" fontAlgn="base"/>
            <a:r>
              <a:rPr lang="en-US" sz="1600" b="1"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en-US" sz="16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hath not eaten upon the mountains, neither hath lifted up his eyes to the idols of the house of Israel, hath not defiled his neighbour’s wife,</a:t>
            </a:r>
          </a:p>
          <a:p>
            <a:pPr algn="just" fontAlgn="base"/>
            <a:r>
              <a:rPr lang="en-US" sz="1600" b="1"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16 </a:t>
            </a:r>
            <a:r>
              <a:rPr lang="en-US" sz="16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Neither hath oppressed any, hath not with holden the pledge, neither hath spoiled by violence, but hath given his bread to the hungry, and hath covered the naked with a garment,</a:t>
            </a:r>
          </a:p>
          <a:p>
            <a:pPr algn="just" fontAlgn="base"/>
            <a:r>
              <a:rPr lang="en-US" sz="1600" b="1"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n-US" sz="16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hath taken off his hand from the poor, that hath not received usury nor increase, hath executed my judgments, hath walked in my statutes; he shall not die for the iniquity of his father, he shall surely live.</a:t>
            </a:r>
          </a:p>
          <a:p>
            <a:pPr algn="just" fontAlgn="base"/>
            <a:r>
              <a:rPr lang="en-US" sz="1600" b="1"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sz="16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for his father, because he cruelly oppressed, spoiled his brother by violence, and did that which is not good among his people, lo, even he shall die in his iniquity.</a:t>
            </a:r>
            <a:endParaRPr lang="en-US" sz="1600" b="0" i="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3EFA391-0582-42B8-81C8-1A4D7263B5FA}"/>
              </a:ext>
            </a:extLst>
          </p:cNvPr>
          <p:cNvSpPr/>
          <p:nvPr/>
        </p:nvSpPr>
        <p:spPr>
          <a:xfrm>
            <a:off x="1113182" y="4275180"/>
            <a:ext cx="976685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from the scriptures of people who lived righteously despite having unrighteous parents? </a:t>
            </a:r>
          </a:p>
        </p:txBody>
      </p:sp>
      <p:sp>
        <p:nvSpPr>
          <p:cNvPr id="7" name="Rectángulo 6">
            <a:extLst>
              <a:ext uri="{FF2B5EF4-FFF2-40B4-BE49-F238E27FC236}">
                <a16:creationId xmlns:a16="http://schemas.microsoft.com/office/drawing/2014/main" id="{1D6DCEDF-9814-4926-8E42-2C5F8433F4A5}"/>
              </a:ext>
            </a:extLst>
          </p:cNvPr>
          <p:cNvSpPr/>
          <p:nvPr/>
        </p:nvSpPr>
        <p:spPr>
          <a:xfrm>
            <a:off x="1113182" y="4928242"/>
            <a:ext cx="6447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the wicked man’s son? </a:t>
            </a:r>
          </a:p>
        </p:txBody>
      </p:sp>
      <p:sp>
        <p:nvSpPr>
          <p:cNvPr id="8" name="Rectángulo 7">
            <a:extLst>
              <a:ext uri="{FF2B5EF4-FFF2-40B4-BE49-F238E27FC236}">
                <a16:creationId xmlns:a16="http://schemas.microsoft.com/office/drawing/2014/main" id="{AA29419F-A76D-4563-ABEC-B920FF72B575}"/>
              </a:ext>
            </a:extLst>
          </p:cNvPr>
          <p:cNvSpPr/>
          <p:nvPr/>
        </p:nvSpPr>
        <p:spPr>
          <a:xfrm>
            <a:off x="1113182" y="5405164"/>
            <a:ext cx="9766850"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to live righteously regardless of our circumstances and the choices of those around us.</a:t>
            </a:r>
          </a:p>
        </p:txBody>
      </p:sp>
    </p:spTree>
    <p:extLst>
      <p:ext uri="{BB962C8B-B14F-4D97-AF65-F5344CB8AC3E}">
        <p14:creationId xmlns:p14="http://schemas.microsoft.com/office/powerpoint/2010/main" val="3007753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plus(in)">
                                      <p:cBhvr>
                                        <p:cTn id="30" dur="12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513</Words>
  <Application>Microsoft Office PowerPoint</Application>
  <PresentationFormat>Panorámica</PresentationFormat>
  <Paragraphs>64</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Yu Gothic UI</vt:lpstr>
      <vt:lpstr>Arial</vt:lpstr>
      <vt:lpstr>Calibri</vt:lpstr>
      <vt:lpstr>Century Gothic</vt:lpstr>
      <vt:lpstr>Constantia</vt:lpstr>
      <vt:lpstr>Rockwell</vt:lpstr>
      <vt:lpstr>Tahoma</vt:lpstr>
      <vt:lpstr>Times New Roman</vt:lpstr>
      <vt:lpstr>Trebuchet MS</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5175</cp:revision>
  <dcterms:created xsi:type="dcterms:W3CDTF">2018-08-29T04:26:39Z</dcterms:created>
  <dcterms:modified xsi:type="dcterms:W3CDTF">2019-06-13T21:07:41Z</dcterms:modified>
</cp:coreProperties>
</file>