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6372DF"/>
    <a:srgbClr val="B9DF63"/>
    <a:srgbClr val="4D6F0F"/>
    <a:srgbClr val="E97159"/>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neoatierra.blogspot.com/2011/11/la-fe-de-ezequiel.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8000" b="-1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StVwi5Sp2I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rgbClr val="FF0000"/>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195BA6F-4C32-4298-AC61-98AA19C8D84A}"/>
              </a:ext>
            </a:extLst>
          </p:cNvPr>
          <p:cNvSpPr/>
          <p:nvPr/>
        </p:nvSpPr>
        <p:spPr>
          <a:xfrm>
            <a:off x="936614" y="4214009"/>
            <a:ext cx="669927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are some warnings prophets have given us recently? </a:t>
            </a:r>
          </a:p>
        </p:txBody>
      </p:sp>
      <p:sp>
        <p:nvSpPr>
          <p:cNvPr id="5" name="Rectángulo 4">
            <a:extLst>
              <a:ext uri="{FF2B5EF4-FFF2-40B4-BE49-F238E27FC236}">
                <a16:creationId xmlns:a16="http://schemas.microsoft.com/office/drawing/2014/main" id="{C3F5CBE3-66B2-4F40-8AAE-80DFF836D1FE}"/>
              </a:ext>
            </a:extLst>
          </p:cNvPr>
          <p:cNvSpPr/>
          <p:nvPr/>
        </p:nvSpPr>
        <p:spPr>
          <a:xfrm rot="1275738">
            <a:off x="5158613" y="2296851"/>
            <a:ext cx="6006058" cy="16276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sp>
        <p:nvSpPr>
          <p:cNvPr id="2" name="Rectángulo 1">
            <a:extLst>
              <a:ext uri="{FF2B5EF4-FFF2-40B4-BE49-F238E27FC236}">
                <a16:creationId xmlns:a16="http://schemas.microsoft.com/office/drawing/2014/main" id="{C36AF993-CF24-4BD6-B64B-3F31BC4D0EF7}"/>
              </a:ext>
            </a:extLst>
          </p:cNvPr>
          <p:cNvSpPr/>
          <p:nvPr/>
        </p:nvSpPr>
        <p:spPr>
          <a:xfrm rot="1319643">
            <a:off x="5152374" y="2334332"/>
            <a:ext cx="6096000" cy="1477328"/>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“Because the Lord is kind, He calls servants to warn people of danger. That call to warn is made harder and more important by the fact that the warnings of most worth are about dangers that people don’t yet think are real” (“A Voice of Warning,”</a:t>
            </a:r>
            <a:r>
              <a:rPr lang="en-US" i="1" dirty="0">
                <a:solidFill>
                  <a:schemeClr val="bg1"/>
                </a:solidFill>
                <a:latin typeface="Arial" panose="020B0604020202020204" pitchFamily="34" charset="0"/>
                <a:cs typeface="Arial" panose="020B0604020202020204" pitchFamily="34" charset="0"/>
              </a:rPr>
              <a:t> Ensign,</a:t>
            </a:r>
            <a:r>
              <a:rPr lang="en-US" dirty="0">
                <a:solidFill>
                  <a:schemeClr val="bg1"/>
                </a:solidFill>
                <a:latin typeface="Arial" panose="020B0604020202020204" pitchFamily="34" charset="0"/>
                <a:cs typeface="Arial" panose="020B0604020202020204" pitchFamily="34" charset="0"/>
              </a:rPr>
              <a:t> Nov. 1998, 32).</a:t>
            </a:r>
          </a:p>
        </p:txBody>
      </p:sp>
      <p:sp>
        <p:nvSpPr>
          <p:cNvPr id="4" name="Rectángulo 3">
            <a:extLst>
              <a:ext uri="{FF2B5EF4-FFF2-40B4-BE49-F238E27FC236}">
                <a16:creationId xmlns:a16="http://schemas.microsoft.com/office/drawing/2014/main" id="{78114E3B-1FA6-4C5F-9D69-8FEA85C5970B}"/>
              </a:ext>
            </a:extLst>
          </p:cNvPr>
          <p:cNvSpPr/>
          <p:nvPr/>
        </p:nvSpPr>
        <p:spPr>
          <a:xfrm>
            <a:off x="874644" y="1152939"/>
            <a:ext cx="3544560" cy="646331"/>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Henry B. Eyring of the </a:t>
            </a:r>
          </a:p>
          <a:p>
            <a:pPr algn="ct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Presidency:</a:t>
            </a:r>
          </a:p>
        </p:txBody>
      </p:sp>
      <p:sp>
        <p:nvSpPr>
          <p:cNvPr id="6" name="Rectángulo 5">
            <a:extLst>
              <a:ext uri="{FF2B5EF4-FFF2-40B4-BE49-F238E27FC236}">
                <a16:creationId xmlns:a16="http://schemas.microsoft.com/office/drawing/2014/main" id="{BE793A04-071B-48D7-9D13-E16BA3496DC5}"/>
              </a:ext>
            </a:extLst>
          </p:cNvPr>
          <p:cNvSpPr/>
          <p:nvPr/>
        </p:nvSpPr>
        <p:spPr>
          <a:xfrm>
            <a:off x="874644" y="3251609"/>
            <a:ext cx="5221356" cy="646331"/>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Why are prophetic warnings so important for us to follow today?</a:t>
            </a:r>
          </a:p>
        </p:txBody>
      </p:sp>
      <p:sp>
        <p:nvSpPr>
          <p:cNvPr id="8" name="Rectángulo 7">
            <a:extLst>
              <a:ext uri="{FF2B5EF4-FFF2-40B4-BE49-F238E27FC236}">
                <a16:creationId xmlns:a16="http://schemas.microsoft.com/office/drawing/2014/main" id="{97C311C0-233F-425D-A299-C769169DADBD}"/>
              </a:ext>
            </a:extLst>
          </p:cNvPr>
          <p:cNvSpPr/>
          <p:nvPr/>
        </p:nvSpPr>
        <p:spPr>
          <a:xfrm>
            <a:off x="936614" y="4845864"/>
            <a:ext cx="76772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following this prophetic warning protect you from danger?</a:t>
            </a:r>
          </a:p>
        </p:txBody>
      </p:sp>
    </p:spTree>
    <p:extLst>
      <p:ext uri="{BB962C8B-B14F-4D97-AF65-F5344CB8AC3E}">
        <p14:creationId xmlns:p14="http://schemas.microsoft.com/office/powerpoint/2010/main" val="18251999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anim calcmode="lin" valueType="num">
                                      <p:cBhvr>
                                        <p:cTn id="10" dur="1500" fill="hold"/>
                                        <p:tgtEl>
                                          <p:spTgt spid="2"/>
                                        </p:tgtEl>
                                        <p:attrNameLst>
                                          <p:attrName>ppt_x</p:attrName>
                                        </p:attrNameLst>
                                      </p:cBhvr>
                                      <p:tavLst>
                                        <p:tav tm="0">
                                          <p:val>
                                            <p:fltVal val="0.5"/>
                                          </p:val>
                                        </p:tav>
                                        <p:tav tm="100000">
                                          <p:val>
                                            <p:strVal val="#ppt_x"/>
                                          </p:val>
                                        </p:tav>
                                      </p:tavLst>
                                    </p:anim>
                                    <p:anim calcmode="lin" valueType="num">
                                      <p:cBhvr>
                                        <p:cTn id="11" dur="1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2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1+#ppt_w/2"/>
                                          </p:val>
                                        </p:tav>
                                        <p:tav tm="100000">
                                          <p:val>
                                            <p:strVal val="#ppt_x"/>
                                          </p:val>
                                        </p:tav>
                                      </p:tavLst>
                                    </p:anim>
                                    <p:anim calcmode="lin" valueType="num">
                                      <p:cBhvr additive="base">
                                        <p:cTn id="2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2"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DE18C4A-D6E7-43EB-AF92-72C75D056A17}"/>
              </a:ext>
            </a:extLst>
          </p:cNvPr>
          <p:cNvSpPr/>
          <p:nvPr/>
        </p:nvSpPr>
        <p:spPr>
          <a:xfrm>
            <a:off x="768625" y="968273"/>
            <a:ext cx="1877437" cy="86499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55F6A91E-A7D1-41EB-B654-F2D8B84EB45D}"/>
              </a:ext>
            </a:extLst>
          </p:cNvPr>
          <p:cNvSpPr/>
          <p:nvPr/>
        </p:nvSpPr>
        <p:spPr>
          <a:xfrm>
            <a:off x="768626" y="1337605"/>
            <a:ext cx="10045147" cy="255454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sp>
        <p:nvSpPr>
          <p:cNvPr id="2" name="Rectángulo 1">
            <a:extLst>
              <a:ext uri="{FF2B5EF4-FFF2-40B4-BE49-F238E27FC236}">
                <a16:creationId xmlns:a16="http://schemas.microsoft.com/office/drawing/2014/main" id="{19B44331-3FA9-4C04-8AE4-080A57860C04}"/>
              </a:ext>
            </a:extLst>
          </p:cNvPr>
          <p:cNvSpPr/>
          <p:nvPr/>
        </p:nvSpPr>
        <p:spPr>
          <a:xfrm>
            <a:off x="768627" y="968273"/>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3:18–21</a:t>
            </a:r>
          </a:p>
        </p:txBody>
      </p:sp>
      <p:sp>
        <p:nvSpPr>
          <p:cNvPr id="4" name="Rectángulo 3">
            <a:extLst>
              <a:ext uri="{FF2B5EF4-FFF2-40B4-BE49-F238E27FC236}">
                <a16:creationId xmlns:a16="http://schemas.microsoft.com/office/drawing/2014/main" id="{77193D52-2702-45FB-87A3-0DFCA66F8A4B}"/>
              </a:ext>
            </a:extLst>
          </p:cNvPr>
          <p:cNvSpPr/>
          <p:nvPr/>
        </p:nvSpPr>
        <p:spPr>
          <a:xfrm>
            <a:off x="768626" y="1337605"/>
            <a:ext cx="10045147"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When I say unto the wicked, Thou shalt surely die; and thou givest him not warning, nor speakest to warn the wicked from his wicked way, to save his life; the same wicked man shall die in his iniquity; but his blood will I require at thine hand.</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Yet if thou warn the wicked, and he turn not from his wickedness, nor from his wicked way, he shall die in his iniquity; but thou hast delivered thy soul.</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Again, When a righteous mandoth turn from his righteousness, and commit iniquity, and I lay a stumbling block before him, he shall die: because thou hast not given him warning, he shall die in his sin, and his righteousness which he hath done shall not be remembered; but his blood will I require at thine hand.</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Nevertheless if thou warn the righteous man, that the righteous sin not, and he doth not sin, he shall surely live, because he is warned; also thou hast delivered thy soul.</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448D008-35F7-4A80-AC1F-70D76B086716}"/>
              </a:ext>
            </a:extLst>
          </p:cNvPr>
          <p:cNvSpPr/>
          <p:nvPr/>
        </p:nvSpPr>
        <p:spPr>
          <a:xfrm>
            <a:off x="768626" y="4076816"/>
            <a:ext cx="881269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would happen to Ezekiel if he failed to warn the people? </a:t>
            </a:r>
          </a:p>
        </p:txBody>
      </p:sp>
      <p:sp>
        <p:nvSpPr>
          <p:cNvPr id="6" name="Rectángulo 5">
            <a:extLst>
              <a:ext uri="{FF2B5EF4-FFF2-40B4-BE49-F238E27FC236}">
                <a16:creationId xmlns:a16="http://schemas.microsoft.com/office/drawing/2014/main" id="{12785C22-AFC7-4326-8DDC-0DCD4091C8BA}"/>
              </a:ext>
            </a:extLst>
          </p:cNvPr>
          <p:cNvSpPr/>
          <p:nvPr/>
        </p:nvSpPr>
        <p:spPr>
          <a:xfrm>
            <a:off x="768626" y="4543221"/>
            <a:ext cx="521168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truth did the Lord emphasize to Ezekiel?</a:t>
            </a:r>
          </a:p>
        </p:txBody>
      </p:sp>
      <p:sp>
        <p:nvSpPr>
          <p:cNvPr id="7" name="Rectángulo 6">
            <a:extLst>
              <a:ext uri="{FF2B5EF4-FFF2-40B4-BE49-F238E27FC236}">
                <a16:creationId xmlns:a16="http://schemas.microsoft.com/office/drawing/2014/main" id="{B60C5CC1-37C8-4C68-AD33-2F401500624D}"/>
              </a:ext>
            </a:extLst>
          </p:cNvPr>
          <p:cNvSpPr/>
          <p:nvPr/>
        </p:nvSpPr>
        <p:spPr>
          <a:xfrm>
            <a:off x="768626" y="5009627"/>
            <a:ext cx="8627166" cy="369332"/>
          </a:xfrm>
          <a:prstGeom prst="rect">
            <a:avLst/>
          </a:prstGeom>
        </p:spPr>
        <p:txBody>
          <a:bodyPr wrap="square">
            <a:spAutoFit/>
          </a:bodyPr>
          <a:lstStyle/>
          <a:p>
            <a:pPr algn="just"/>
            <a:r>
              <a:rPr lang="en-US" b="1"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holds us accountable to fulfill the responsibilities He gives us.</a:t>
            </a:r>
            <a:endPar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1122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pic>
        <p:nvPicPr>
          <p:cNvPr id="2" name="Elementos multimedia en línea 1" title="The REAL Watchmen">
            <a:hlinkClick r:id="" action="ppaction://media"/>
            <a:extLst>
              <a:ext uri="{FF2B5EF4-FFF2-40B4-BE49-F238E27FC236}">
                <a16:creationId xmlns:a16="http://schemas.microsoft.com/office/drawing/2014/main" id="{46967518-A9BA-41E7-8544-5DC29BB54783}"/>
              </a:ext>
            </a:extLst>
          </p:cNvPr>
          <p:cNvPicPr>
            <a:picLocks noRot="1" noChangeAspect="1"/>
          </p:cNvPicPr>
          <p:nvPr>
            <a:videoFile r:link="rId1"/>
          </p:nvPr>
        </p:nvPicPr>
        <p:blipFill>
          <a:blip r:embed="rId3"/>
          <a:stretch>
            <a:fillRect/>
          </a:stretch>
        </p:blipFill>
        <p:spPr>
          <a:xfrm>
            <a:off x="1378226" y="1244600"/>
            <a:ext cx="8666922" cy="46128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996952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sp>
        <p:nvSpPr>
          <p:cNvPr id="2" name="Rectángulo 1">
            <a:extLst>
              <a:ext uri="{FF2B5EF4-FFF2-40B4-BE49-F238E27FC236}">
                <a16:creationId xmlns:a16="http://schemas.microsoft.com/office/drawing/2014/main" id="{7FE24A42-E8F9-443E-9483-7C6538A4300B}"/>
              </a:ext>
            </a:extLst>
          </p:cNvPr>
          <p:cNvSpPr/>
          <p:nvPr/>
        </p:nvSpPr>
        <p:spPr>
          <a:xfrm>
            <a:off x="3792324" y="2875002"/>
            <a:ext cx="4607352" cy="1107996"/>
          </a:xfrm>
          <a:prstGeom prst="rect">
            <a:avLst/>
          </a:prstGeom>
        </p:spPr>
        <p:txBody>
          <a:bodyPr wrap="none">
            <a:spAutoFit/>
          </a:bodyPr>
          <a:lstStyle/>
          <a:p>
            <a:pPr fontAlgn="base"/>
            <a:r>
              <a:rPr lang="en-US" sz="6600" b="1" dirty="0">
                <a:solidFill>
                  <a:schemeClr val="accent1"/>
                </a:solidFill>
                <a:latin typeface="Trebuchet MS" panose="020B0603020202020204" pitchFamily="34" charset="0"/>
              </a:rPr>
              <a:t>Ezekiel 1–3</a:t>
            </a:r>
            <a:endParaRPr lang="en-US" sz="6600" b="1" i="0" dirty="0">
              <a:solidFill>
                <a:schemeClr val="accent1"/>
              </a:solidFill>
              <a:effectLst/>
              <a:latin typeface="Trebuchet MS" panose="020B0603020202020204" pitchFamily="34" charset="0"/>
            </a:endParaRPr>
          </a:p>
        </p:txBody>
      </p:sp>
    </p:spTree>
    <p:extLst>
      <p:ext uri="{BB962C8B-B14F-4D97-AF65-F5344CB8AC3E}">
        <p14:creationId xmlns:p14="http://schemas.microsoft.com/office/powerpoint/2010/main" val="2946168686"/>
      </p:ext>
    </p:extLst>
  </p:cSld>
  <p:clrMapOvr>
    <a:masterClrMapping/>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sp>
        <p:nvSpPr>
          <p:cNvPr id="2" name="Rectángulo 1">
            <a:extLst>
              <a:ext uri="{FF2B5EF4-FFF2-40B4-BE49-F238E27FC236}">
                <a16:creationId xmlns:a16="http://schemas.microsoft.com/office/drawing/2014/main" id="{6140E8FA-25F0-462B-840B-442648808520}"/>
              </a:ext>
            </a:extLst>
          </p:cNvPr>
          <p:cNvSpPr/>
          <p:nvPr/>
        </p:nvSpPr>
        <p:spPr>
          <a:xfrm>
            <a:off x="2315221" y="2906709"/>
            <a:ext cx="7561557" cy="646331"/>
          </a:xfrm>
          <a:prstGeom prst="rect">
            <a:avLst/>
          </a:prstGeom>
        </p:spPr>
        <p:txBody>
          <a:bodyPr wrap="none">
            <a:spAutoFit/>
          </a:bodyPr>
          <a:lstStyle/>
          <a:p>
            <a:r>
              <a:rPr lang="en-US" sz="3600" dirty="0">
                <a:solidFill>
                  <a:schemeClr val="accent1"/>
                </a:solidFill>
                <a:latin typeface="ZoramldsLat-Regular"/>
              </a:rPr>
              <a:t>“Ezekiel sees the glory of God in vision”</a:t>
            </a:r>
            <a:endParaRPr lang="en-US" sz="3600" dirty="0">
              <a:solidFill>
                <a:schemeClr val="accent1"/>
              </a:solidFill>
            </a:endParaRPr>
          </a:p>
        </p:txBody>
      </p:sp>
      <p:sp>
        <p:nvSpPr>
          <p:cNvPr id="4" name="Rectángulo 3">
            <a:extLst>
              <a:ext uri="{FF2B5EF4-FFF2-40B4-BE49-F238E27FC236}">
                <a16:creationId xmlns:a16="http://schemas.microsoft.com/office/drawing/2014/main" id="{4884284C-31FA-4638-8C97-C8EC04A2B69C}"/>
              </a:ext>
            </a:extLst>
          </p:cNvPr>
          <p:cNvSpPr/>
          <p:nvPr/>
        </p:nvSpPr>
        <p:spPr>
          <a:xfrm>
            <a:off x="1113183" y="783607"/>
            <a:ext cx="1159292"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Ezekiel 1</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56869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6EB3074-AA57-4A5D-AB64-CEC484DFBD48}"/>
              </a:ext>
            </a:extLst>
          </p:cNvPr>
          <p:cNvSpPr/>
          <p:nvPr/>
        </p:nvSpPr>
        <p:spPr>
          <a:xfrm>
            <a:off x="612452" y="5154311"/>
            <a:ext cx="81517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some people disbelieved the village elders’ warnings?</a:t>
            </a:r>
          </a:p>
        </p:txBody>
      </p:sp>
      <p:sp>
        <p:nvSpPr>
          <p:cNvPr id="8" name="Rectángulo 7">
            <a:extLst>
              <a:ext uri="{FF2B5EF4-FFF2-40B4-BE49-F238E27FC236}">
                <a16:creationId xmlns:a16="http://schemas.microsoft.com/office/drawing/2014/main" id="{EF617D2A-5F27-45F7-8E93-514AD0B3DA0C}"/>
              </a:ext>
            </a:extLst>
          </p:cNvPr>
          <p:cNvSpPr/>
          <p:nvPr/>
        </p:nvSpPr>
        <p:spPr>
          <a:xfrm>
            <a:off x="612452" y="1210106"/>
            <a:ext cx="10466364" cy="378565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sp>
        <p:nvSpPr>
          <p:cNvPr id="2" name="Rectángulo 1">
            <a:extLst>
              <a:ext uri="{FF2B5EF4-FFF2-40B4-BE49-F238E27FC236}">
                <a16:creationId xmlns:a16="http://schemas.microsoft.com/office/drawing/2014/main" id="{025C4C9A-84F7-4CBF-8EED-EAC0C91D340B}"/>
              </a:ext>
            </a:extLst>
          </p:cNvPr>
          <p:cNvSpPr/>
          <p:nvPr/>
        </p:nvSpPr>
        <p:spPr>
          <a:xfrm>
            <a:off x="612453" y="1210107"/>
            <a:ext cx="10466364" cy="3785652"/>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“On December 26, 2004, a powerful earthquake struck off the coast of Indonesia, creating a deadly tsunami that killed more than 200,000 people. It was a terrible tragedy. In one day, millions of lives were forever changed.</a:t>
            </a:r>
          </a:p>
          <a:p>
            <a:pPr algn="just" fontAlgn="base"/>
            <a:r>
              <a:rPr lang="en-US" sz="1600" dirty="0">
                <a:solidFill>
                  <a:schemeClr val="bg1"/>
                </a:solidFill>
                <a:latin typeface="Arial" panose="020B0604020202020204" pitchFamily="34" charset="0"/>
                <a:cs typeface="Arial" panose="020B0604020202020204" pitchFamily="34" charset="0"/>
              </a:rPr>
              <a:t>“But there was one group of people who, although their village was destroyed, did not suffer a single casualty.</a:t>
            </a:r>
          </a:p>
          <a:p>
            <a:pPr algn="just" fontAlgn="base"/>
            <a:r>
              <a:rPr lang="en-US" sz="1600" dirty="0">
                <a:solidFill>
                  <a:schemeClr val="bg1"/>
                </a:solidFill>
                <a:latin typeface="Arial" panose="020B0604020202020204" pitchFamily="34" charset="0"/>
                <a:cs typeface="Arial" panose="020B0604020202020204" pitchFamily="34" charset="0"/>
              </a:rPr>
              <a:t>“The reason?</a:t>
            </a:r>
          </a:p>
          <a:p>
            <a:pPr algn="just" fontAlgn="base"/>
            <a:r>
              <a:rPr lang="en-US" sz="1600" dirty="0">
                <a:solidFill>
                  <a:schemeClr val="bg1"/>
                </a:solidFill>
                <a:latin typeface="Arial" panose="020B0604020202020204" pitchFamily="34" charset="0"/>
                <a:cs typeface="Arial" panose="020B0604020202020204" pitchFamily="34" charset="0"/>
              </a:rPr>
              <a:t>“They knew a tsunami was coming.</a:t>
            </a:r>
          </a:p>
          <a:p>
            <a:pPr algn="just" fontAlgn="base"/>
            <a:r>
              <a:rPr lang="en-US" sz="1600" dirty="0">
                <a:solidFill>
                  <a:schemeClr val="bg1"/>
                </a:solidFill>
                <a:latin typeface="Arial" panose="020B0604020202020204" pitchFamily="34" charset="0"/>
                <a:cs typeface="Arial" panose="020B0604020202020204" pitchFamily="34" charset="0"/>
              </a:rPr>
              <a:t>“The Moken people live in villages on islands off the coast of Thailand and Burma (Myanmar). A society of fishermen, their lives depend on the sea. For hundreds and perhaps thousands of years, their ancestors have studied the ocean, and they have passed their knowledge down from father to son.</a:t>
            </a:r>
          </a:p>
          <a:p>
            <a:pPr algn="just" fontAlgn="base"/>
            <a:r>
              <a:rPr lang="en-US" sz="1600" dirty="0">
                <a:solidFill>
                  <a:schemeClr val="bg1"/>
                </a:solidFill>
                <a:latin typeface="Arial" panose="020B0604020202020204" pitchFamily="34" charset="0"/>
                <a:cs typeface="Arial" panose="020B0604020202020204" pitchFamily="34" charset="0"/>
              </a:rPr>
              <a:t>“One thing in particular they were careful to teach was what to do when the ocean receded. According to their traditions, when that happened, the ‘Laboon’﻿—a wave that eats people﻿—would arrive soon after.</a:t>
            </a:r>
          </a:p>
          <a:p>
            <a:pPr algn="just" fontAlgn="base"/>
            <a:r>
              <a:rPr lang="en-US" sz="1600" dirty="0">
                <a:solidFill>
                  <a:schemeClr val="bg1"/>
                </a:solidFill>
                <a:latin typeface="Arial" panose="020B0604020202020204" pitchFamily="34" charset="0"/>
                <a:cs typeface="Arial" panose="020B0604020202020204" pitchFamily="34" charset="0"/>
              </a:rPr>
              <a:t>“When the elders of the village saw the dreaded signs, they shouted to everyone to run to high ground.</a:t>
            </a:r>
          </a:p>
          <a:p>
            <a:pPr algn="just" fontAlgn="base"/>
            <a:r>
              <a:rPr lang="en-US" sz="1600" dirty="0">
                <a:solidFill>
                  <a:schemeClr val="bg1"/>
                </a:solidFill>
                <a:latin typeface="Arial" panose="020B0604020202020204" pitchFamily="34" charset="0"/>
                <a:cs typeface="Arial" panose="020B0604020202020204" pitchFamily="34" charset="0"/>
              </a:rPr>
              <a:t>“Not everyone listened.</a:t>
            </a:r>
          </a:p>
          <a:p>
            <a:pPr algn="just" fontAlgn="base"/>
            <a:r>
              <a:rPr lang="en-US" sz="1600" dirty="0">
                <a:solidFill>
                  <a:schemeClr val="bg1"/>
                </a:solidFill>
                <a:latin typeface="Arial" panose="020B0604020202020204" pitchFamily="34" charset="0"/>
                <a:cs typeface="Arial" panose="020B0604020202020204" pitchFamily="34" charset="0"/>
              </a:rPr>
              <a:t>“One elderly fisherman said, ‘None of the kids believed me.’ In fact, his own daughter called him a liar. But the old fisherman would not relent until all had left the village and climbed to higher ground” (“Journey to Higher Ground,”</a:t>
            </a:r>
            <a:r>
              <a:rPr lang="en-US" sz="1600" i="1" dirty="0">
                <a:solidFill>
                  <a:schemeClr val="bg1"/>
                </a:solidFill>
                <a:latin typeface="Arial" panose="020B0604020202020204" pitchFamily="34" charset="0"/>
                <a:cs typeface="Arial" panose="020B0604020202020204" pitchFamily="34" charset="0"/>
              </a:rPr>
              <a:t> Ensign</a:t>
            </a:r>
            <a:r>
              <a:rPr lang="en-US" sz="1600" dirty="0">
                <a:solidFill>
                  <a:schemeClr val="bg1"/>
                </a:solidFill>
                <a:latin typeface="Arial" panose="020B0604020202020204" pitchFamily="34" charset="0"/>
                <a:cs typeface="Arial" panose="020B0604020202020204" pitchFamily="34" charset="0"/>
              </a:rPr>
              <a:t> or </a:t>
            </a:r>
            <a:r>
              <a:rPr lang="en-US" sz="1600" i="1" dirty="0">
                <a:solidFill>
                  <a:schemeClr val="bg1"/>
                </a:solidFill>
                <a:latin typeface="Arial" panose="020B0604020202020204" pitchFamily="34" charset="0"/>
                <a:cs typeface="Arial" panose="020B0604020202020204" pitchFamily="34" charset="0"/>
              </a:rPr>
              <a:t>Liahona,</a:t>
            </a:r>
            <a:r>
              <a:rPr lang="en-US" sz="1600" dirty="0">
                <a:solidFill>
                  <a:schemeClr val="bg1"/>
                </a:solidFill>
                <a:latin typeface="Arial" panose="020B0604020202020204" pitchFamily="34" charset="0"/>
                <a:cs typeface="Arial" panose="020B0604020202020204" pitchFamily="34" charset="0"/>
              </a:rPr>
              <a:t> Nov. 2005, 16).</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2F3E1DBF-A10A-468E-A0A0-8847150558EB}"/>
              </a:ext>
            </a:extLst>
          </p:cNvPr>
          <p:cNvSpPr/>
          <p:nvPr/>
        </p:nvSpPr>
        <p:spPr>
          <a:xfrm>
            <a:off x="612453" y="840775"/>
            <a:ext cx="6605463" cy="369332"/>
          </a:xfrm>
          <a:prstGeom prst="rect">
            <a:avLst/>
          </a:prstGeom>
        </p:spPr>
        <p:txBody>
          <a:bodyPr wrap="none">
            <a:spAutoFit/>
          </a:bodyPr>
          <a:lstStyle/>
          <a:p>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Joseph B. Wirthlin of the Quorum of the Twelve Apostles.</a:t>
            </a:r>
          </a:p>
        </p:txBody>
      </p:sp>
      <p:sp>
        <p:nvSpPr>
          <p:cNvPr id="6" name="Rectángulo 5">
            <a:extLst>
              <a:ext uri="{FF2B5EF4-FFF2-40B4-BE49-F238E27FC236}">
                <a16:creationId xmlns:a16="http://schemas.microsoft.com/office/drawing/2014/main" id="{B0EE0D16-06F8-4556-BC4B-9525F76DA33D}"/>
              </a:ext>
            </a:extLst>
          </p:cNvPr>
          <p:cNvSpPr/>
          <p:nvPr/>
        </p:nvSpPr>
        <p:spPr>
          <a:xfrm>
            <a:off x="612452" y="5636899"/>
            <a:ext cx="1046636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the people who disbelieved the warnings at first may have felt toward the village elders after the tsunami?</a:t>
            </a:r>
          </a:p>
        </p:txBody>
      </p:sp>
    </p:spTree>
    <p:extLst>
      <p:ext uri="{BB962C8B-B14F-4D97-AF65-F5344CB8AC3E}">
        <p14:creationId xmlns:p14="http://schemas.microsoft.com/office/powerpoint/2010/main" val="7097416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2E649C9-00EA-4468-AD0F-0D2F8681F243}"/>
              </a:ext>
            </a:extLst>
          </p:cNvPr>
          <p:cNvSpPr/>
          <p:nvPr/>
        </p:nvSpPr>
        <p:spPr>
          <a:xfrm>
            <a:off x="1113183" y="5828078"/>
            <a:ext cx="9874558"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words and phrases did Ezekiel use to describe the Lord and the throne He was sitting on?</a:t>
            </a:r>
          </a:p>
        </p:txBody>
      </p:sp>
      <p:sp>
        <p:nvSpPr>
          <p:cNvPr id="14" name="Rectángulo 13">
            <a:extLst>
              <a:ext uri="{FF2B5EF4-FFF2-40B4-BE49-F238E27FC236}">
                <a16:creationId xmlns:a16="http://schemas.microsoft.com/office/drawing/2014/main" id="{FB264B69-EDE5-4236-9BC2-FB844BC2E240}"/>
              </a:ext>
            </a:extLst>
          </p:cNvPr>
          <p:cNvSpPr/>
          <p:nvPr/>
        </p:nvSpPr>
        <p:spPr>
          <a:xfrm>
            <a:off x="1051332" y="2786835"/>
            <a:ext cx="1826141" cy="7924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D2005CB0-99A1-45E5-8A91-DA1C4B778542}"/>
              </a:ext>
            </a:extLst>
          </p:cNvPr>
          <p:cNvSpPr/>
          <p:nvPr/>
        </p:nvSpPr>
        <p:spPr>
          <a:xfrm>
            <a:off x="1099931" y="1034533"/>
            <a:ext cx="1620957" cy="62198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89968B65-0516-4B59-8242-8863031FEE98}"/>
              </a:ext>
            </a:extLst>
          </p:cNvPr>
          <p:cNvSpPr/>
          <p:nvPr/>
        </p:nvSpPr>
        <p:spPr>
          <a:xfrm>
            <a:off x="1051332" y="3159651"/>
            <a:ext cx="10027485" cy="258183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532FDDE8-72EF-455D-906D-7D211B2E3590}"/>
              </a:ext>
            </a:extLst>
          </p:cNvPr>
          <p:cNvSpPr/>
          <p:nvPr/>
        </p:nvSpPr>
        <p:spPr>
          <a:xfrm>
            <a:off x="1096761" y="1410473"/>
            <a:ext cx="9936409" cy="100435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sp>
        <p:nvSpPr>
          <p:cNvPr id="2" name="Rectángulo 1">
            <a:extLst>
              <a:ext uri="{FF2B5EF4-FFF2-40B4-BE49-F238E27FC236}">
                <a16:creationId xmlns:a16="http://schemas.microsoft.com/office/drawing/2014/main" id="{4C1D918B-8B74-437B-AA5F-158B3223B3B4}"/>
              </a:ext>
            </a:extLst>
          </p:cNvPr>
          <p:cNvSpPr/>
          <p:nvPr/>
        </p:nvSpPr>
        <p:spPr>
          <a:xfrm>
            <a:off x="1113183" y="1021281"/>
            <a:ext cx="162095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Ezekiel 1:1, 3</a:t>
            </a:r>
          </a:p>
        </p:txBody>
      </p:sp>
      <p:sp>
        <p:nvSpPr>
          <p:cNvPr id="4" name="Rectángulo 3">
            <a:extLst>
              <a:ext uri="{FF2B5EF4-FFF2-40B4-BE49-F238E27FC236}">
                <a16:creationId xmlns:a16="http://schemas.microsoft.com/office/drawing/2014/main" id="{9DFCCE17-0C13-4351-823E-CE61F501D542}"/>
              </a:ext>
            </a:extLst>
          </p:cNvPr>
          <p:cNvSpPr/>
          <p:nvPr/>
        </p:nvSpPr>
        <p:spPr>
          <a:xfrm>
            <a:off x="1142192" y="1337605"/>
            <a:ext cx="9845549" cy="107721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Now it came to pass in the thirtieth year, in the fourth month, in the fifth day of the month, as I was among the captives by the river of Chebar, that the heavens were opened, and I saw visions of God.</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The word of the Lord came expressly unto Ezekiel the priest, the son of Buzi, in the land of the Chaldeans by the river Chebar; and the hand of the Lord was there upon him.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F946B37-EF56-4954-AF35-B70610AFF87E}"/>
              </a:ext>
            </a:extLst>
          </p:cNvPr>
          <p:cNvSpPr/>
          <p:nvPr/>
        </p:nvSpPr>
        <p:spPr>
          <a:xfrm>
            <a:off x="1113183" y="2438576"/>
            <a:ext cx="5583580"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Ezekiel see and experience while in captivity?</a:t>
            </a:r>
          </a:p>
        </p:txBody>
      </p:sp>
      <p:sp>
        <p:nvSpPr>
          <p:cNvPr id="6" name="Rectángulo 5">
            <a:extLst>
              <a:ext uri="{FF2B5EF4-FFF2-40B4-BE49-F238E27FC236}">
                <a16:creationId xmlns:a16="http://schemas.microsoft.com/office/drawing/2014/main" id="{CC7CB3FF-7E90-46A1-8F1F-3943165AEBDA}"/>
              </a:ext>
            </a:extLst>
          </p:cNvPr>
          <p:cNvSpPr/>
          <p:nvPr/>
        </p:nvSpPr>
        <p:spPr>
          <a:xfrm>
            <a:off x="1113183" y="2800883"/>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1:26-28</a:t>
            </a:r>
          </a:p>
        </p:txBody>
      </p:sp>
      <p:sp>
        <p:nvSpPr>
          <p:cNvPr id="7" name="Rectángulo 6">
            <a:extLst>
              <a:ext uri="{FF2B5EF4-FFF2-40B4-BE49-F238E27FC236}">
                <a16:creationId xmlns:a16="http://schemas.microsoft.com/office/drawing/2014/main" id="{9F3530F4-DF3B-4D70-BE40-3D3C7721FA17}"/>
              </a:ext>
            </a:extLst>
          </p:cNvPr>
          <p:cNvSpPr/>
          <p:nvPr/>
        </p:nvSpPr>
        <p:spPr>
          <a:xfrm>
            <a:off x="1113183" y="3156167"/>
            <a:ext cx="9936625"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 And above the firmament that was over their heads was the likeness of a throne, as the appearance of a sapphire stone: and upon the likeness of the throne was the likeness as the appearance of a man above upon it.</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I saw as the colour of amber, as the appearance of fire round about within it, from the appearance of his loins even upward, and from the appearance of his loins even downward, I saw as it were the appearance of fire, and it had brightness round about.</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As the appearance of the bow that is in the cloud in the day of rain, so was the appearance of the brightness round about. This was the appearance of the likeness of the glory of the Lord. And when I saw it, I fell upon my face, and I heard a voice of one that spake.</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84512D0A-9316-4478-B725-AEA4385DAC30}"/>
              </a:ext>
            </a:extLst>
          </p:cNvPr>
          <p:cNvSpPr/>
          <p:nvPr/>
        </p:nvSpPr>
        <p:spPr>
          <a:xfrm>
            <a:off x="1096761" y="6298168"/>
            <a:ext cx="97048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Ezekiel fell upon his face when He saw the Lord on His throne?</a:t>
            </a:r>
          </a:p>
        </p:txBody>
      </p:sp>
    </p:spTree>
    <p:extLst>
      <p:ext uri="{BB962C8B-B14F-4D97-AF65-F5344CB8AC3E}">
        <p14:creationId xmlns:p14="http://schemas.microsoft.com/office/powerpoint/2010/main" val="1050072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3*#ppt_w"/>
                                          </p:val>
                                        </p:tav>
                                        <p:tav tm="100000">
                                          <p:val>
                                            <p:strVal val="#ppt_w"/>
                                          </p:val>
                                        </p:tav>
                                      </p:tavLst>
                                    </p:anim>
                                    <p:anim calcmode="lin" valueType="num">
                                      <p:cBhvr>
                                        <p:cTn id="13" dur="500" fill="hold"/>
                                        <p:tgtEl>
                                          <p:spTgt spid="14"/>
                                        </p:tgtEl>
                                        <p:attrNameLst>
                                          <p:attrName>ppt_h</p:attrName>
                                        </p:attrNameLst>
                                      </p:cBhvr>
                                      <p:tavLst>
                                        <p:tav tm="0">
                                          <p:val>
                                            <p:strVal val="4/3*#ppt_h"/>
                                          </p:val>
                                        </p:tav>
                                        <p:tav tm="100000">
                                          <p:val>
                                            <p:strVal val="#ppt_h"/>
                                          </p:val>
                                        </p:tav>
                                      </p:tavLst>
                                    </p:anim>
                                  </p:childTnLst>
                                </p:cTn>
                              </p:par>
                              <p:par>
                                <p:cTn id="14" presetID="23" presetClass="entr" presetSubtype="28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4/3*#ppt_w"/>
                                          </p:val>
                                        </p:tav>
                                        <p:tav tm="100000">
                                          <p:val>
                                            <p:strVal val="#ppt_w"/>
                                          </p:val>
                                        </p:tav>
                                      </p:tavLst>
                                    </p:anim>
                                    <p:anim calcmode="lin" valueType="num">
                                      <p:cBhvr>
                                        <p:cTn id="17" dur="500" fill="hold"/>
                                        <p:tgtEl>
                                          <p:spTgt spid="11"/>
                                        </p:tgtEl>
                                        <p:attrNameLst>
                                          <p:attrName>ppt_h</p:attrName>
                                        </p:attrNameLst>
                                      </p:cBhvr>
                                      <p:tavLst>
                                        <p:tav tm="0">
                                          <p:val>
                                            <p:strVal val="4/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4/3*#ppt_w"/>
                                          </p:val>
                                        </p:tav>
                                        <p:tav tm="100000">
                                          <p:val>
                                            <p:strVal val="#ppt_w"/>
                                          </p:val>
                                        </p:tav>
                                      </p:tavLst>
                                    </p:anim>
                                    <p:anim calcmode="lin" valueType="num">
                                      <p:cBhvr>
                                        <p:cTn id="21" dur="500" fill="hold"/>
                                        <p:tgtEl>
                                          <p:spTgt spid="6"/>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4/3*#ppt_w"/>
                                          </p:val>
                                        </p:tav>
                                        <p:tav tm="100000">
                                          <p:val>
                                            <p:strVal val="#ppt_w"/>
                                          </p:val>
                                        </p:tav>
                                      </p:tavLst>
                                    </p:anim>
                                    <p:anim calcmode="lin" valueType="num">
                                      <p:cBhvr>
                                        <p:cTn id="25" dur="500" fill="hold"/>
                                        <p:tgtEl>
                                          <p:spTgt spid="7"/>
                                        </p:tgtEl>
                                        <p:attrNameLst>
                                          <p:attrName>ppt_h</p:attrName>
                                        </p:attrNameLst>
                                      </p:cBhvr>
                                      <p:tavLst>
                                        <p:tav tm="0">
                                          <p:val>
                                            <p:strVal val="4/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ppt_x"/>
                                          </p:val>
                                        </p:tav>
                                        <p:tav tm="100000">
                                          <p:val>
                                            <p:strVal val="#ppt_x"/>
                                          </p:val>
                                        </p:tav>
                                      </p:tavLst>
                                    </p:anim>
                                    <p:anim calcmode="lin" valueType="num">
                                      <p:cBhvr additive="base">
                                        <p:cTn id="31"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outVertical)">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1" grpId="0" animBg="1"/>
      <p:bldP spid="5"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sp>
        <p:nvSpPr>
          <p:cNvPr id="2" name="Rectángulo 1">
            <a:extLst>
              <a:ext uri="{FF2B5EF4-FFF2-40B4-BE49-F238E27FC236}">
                <a16:creationId xmlns:a16="http://schemas.microsoft.com/office/drawing/2014/main" id="{9ADB07BD-3500-47EA-B485-C8A342B0B566}"/>
              </a:ext>
            </a:extLst>
          </p:cNvPr>
          <p:cNvSpPr/>
          <p:nvPr/>
        </p:nvSpPr>
        <p:spPr>
          <a:xfrm>
            <a:off x="1138831" y="783607"/>
            <a:ext cx="1364476"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Ezekiel 2-3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E60DF7A-C246-4046-BE07-33C144893AD9}"/>
              </a:ext>
            </a:extLst>
          </p:cNvPr>
          <p:cNvSpPr/>
          <p:nvPr/>
        </p:nvSpPr>
        <p:spPr>
          <a:xfrm>
            <a:off x="1960092" y="2705725"/>
            <a:ext cx="8271816" cy="1446550"/>
          </a:xfrm>
          <a:prstGeom prst="rect">
            <a:avLst/>
          </a:prstGeom>
        </p:spPr>
        <p:txBody>
          <a:bodyPr wrap="none">
            <a:spAutoFit/>
          </a:bodyPr>
          <a:lstStyle/>
          <a:p>
            <a:pPr algn="ctr"/>
            <a:r>
              <a:rPr lang="en-US" sz="4400" dirty="0">
                <a:solidFill>
                  <a:schemeClr val="accent1"/>
                </a:solidFill>
                <a:latin typeface="Trebuchet MS" panose="020B0603020202020204" pitchFamily="34" charset="0"/>
              </a:rPr>
              <a:t>“The Lord calls Ezekiel to warn </a:t>
            </a:r>
          </a:p>
          <a:p>
            <a:pPr algn="ctr"/>
            <a:r>
              <a:rPr lang="en-US" sz="4400" dirty="0">
                <a:solidFill>
                  <a:schemeClr val="accent1"/>
                </a:solidFill>
                <a:latin typeface="Trebuchet MS" panose="020B0603020202020204" pitchFamily="34" charset="0"/>
              </a:rPr>
              <a:t>the Israelites in exile”</a:t>
            </a:r>
          </a:p>
        </p:txBody>
      </p:sp>
    </p:spTree>
    <p:extLst>
      <p:ext uri="{BB962C8B-B14F-4D97-AF65-F5344CB8AC3E}">
        <p14:creationId xmlns:p14="http://schemas.microsoft.com/office/powerpoint/2010/main" val="323788927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58DE914-517E-4235-A588-2705399003C4}"/>
              </a:ext>
            </a:extLst>
          </p:cNvPr>
          <p:cNvSpPr/>
          <p:nvPr/>
        </p:nvSpPr>
        <p:spPr>
          <a:xfrm>
            <a:off x="2517690" y="6172843"/>
            <a:ext cx="6506909"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prophets speak and teach the words the Lord has given them.</a:t>
            </a:r>
          </a:p>
        </p:txBody>
      </p:sp>
      <p:sp>
        <p:nvSpPr>
          <p:cNvPr id="7" name="Rectángulo 6">
            <a:extLst>
              <a:ext uri="{FF2B5EF4-FFF2-40B4-BE49-F238E27FC236}">
                <a16:creationId xmlns:a16="http://schemas.microsoft.com/office/drawing/2014/main" id="{B8387949-95AF-463B-AF1B-596A692F3F7E}"/>
              </a:ext>
            </a:extLst>
          </p:cNvPr>
          <p:cNvSpPr/>
          <p:nvPr/>
        </p:nvSpPr>
        <p:spPr>
          <a:xfrm>
            <a:off x="740896" y="5119621"/>
            <a:ext cx="3768980"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the Lord call Ezekiel to do?</a:t>
            </a:r>
          </a:p>
        </p:txBody>
      </p:sp>
      <p:sp>
        <p:nvSpPr>
          <p:cNvPr id="4" name="Rectángulo 3">
            <a:extLst>
              <a:ext uri="{FF2B5EF4-FFF2-40B4-BE49-F238E27FC236}">
                <a16:creationId xmlns:a16="http://schemas.microsoft.com/office/drawing/2014/main" id="{9B5AD8E2-9524-4D41-ABD0-90B7E2937926}"/>
              </a:ext>
            </a:extLst>
          </p:cNvPr>
          <p:cNvSpPr/>
          <p:nvPr/>
        </p:nvSpPr>
        <p:spPr>
          <a:xfrm>
            <a:off x="740898" y="1333305"/>
            <a:ext cx="896581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Spirit’s role in helping us hear and understand the Lord’s words?</a:t>
            </a:r>
          </a:p>
        </p:txBody>
      </p:sp>
      <p:sp>
        <p:nvSpPr>
          <p:cNvPr id="12" name="Rectángulo 11">
            <a:extLst>
              <a:ext uri="{FF2B5EF4-FFF2-40B4-BE49-F238E27FC236}">
                <a16:creationId xmlns:a16="http://schemas.microsoft.com/office/drawing/2014/main" id="{4F84B269-2434-40A5-9262-01F351D98EF2}"/>
              </a:ext>
            </a:extLst>
          </p:cNvPr>
          <p:cNvSpPr/>
          <p:nvPr/>
        </p:nvSpPr>
        <p:spPr>
          <a:xfrm>
            <a:off x="625762" y="1876619"/>
            <a:ext cx="1620957" cy="8670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8AD491D1-A1BF-4126-A9E1-ED1F51BF4360}"/>
              </a:ext>
            </a:extLst>
          </p:cNvPr>
          <p:cNvSpPr/>
          <p:nvPr/>
        </p:nvSpPr>
        <p:spPr>
          <a:xfrm>
            <a:off x="625763" y="2252335"/>
            <a:ext cx="10290765" cy="274326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sp>
        <p:nvSpPr>
          <p:cNvPr id="2" name="Rectángulo 1">
            <a:extLst>
              <a:ext uri="{FF2B5EF4-FFF2-40B4-BE49-F238E27FC236}">
                <a16:creationId xmlns:a16="http://schemas.microsoft.com/office/drawing/2014/main" id="{ED45C681-7F84-4B12-9CFF-501DF0519CF6}"/>
              </a:ext>
            </a:extLst>
          </p:cNvPr>
          <p:cNvSpPr/>
          <p:nvPr/>
        </p:nvSpPr>
        <p:spPr>
          <a:xfrm>
            <a:off x="740898" y="779683"/>
            <a:ext cx="77841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entered into Ezekiel that helped him hear the Lord’s words?</a:t>
            </a:r>
          </a:p>
        </p:txBody>
      </p:sp>
      <p:sp>
        <p:nvSpPr>
          <p:cNvPr id="5" name="Rectángulo 4">
            <a:extLst>
              <a:ext uri="{FF2B5EF4-FFF2-40B4-BE49-F238E27FC236}">
                <a16:creationId xmlns:a16="http://schemas.microsoft.com/office/drawing/2014/main" id="{245FC505-0888-42A0-B494-B13BE8DD75B1}"/>
              </a:ext>
            </a:extLst>
          </p:cNvPr>
          <p:cNvSpPr/>
          <p:nvPr/>
        </p:nvSpPr>
        <p:spPr>
          <a:xfrm>
            <a:off x="740898" y="1883003"/>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2:3-7</a:t>
            </a:r>
          </a:p>
        </p:txBody>
      </p:sp>
      <p:sp>
        <p:nvSpPr>
          <p:cNvPr id="6" name="Rectángulo 5">
            <a:extLst>
              <a:ext uri="{FF2B5EF4-FFF2-40B4-BE49-F238E27FC236}">
                <a16:creationId xmlns:a16="http://schemas.microsoft.com/office/drawing/2014/main" id="{241A141F-C74A-4422-9BCE-310B7853D100}"/>
              </a:ext>
            </a:extLst>
          </p:cNvPr>
          <p:cNvSpPr/>
          <p:nvPr/>
        </p:nvSpPr>
        <p:spPr>
          <a:xfrm>
            <a:off x="740897" y="2252335"/>
            <a:ext cx="10175631"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said unto me, Son of man, I send thee to the children of Israel, to a rebellious nation that hath rebelled against me: they and their fathers have transgressed against me, even unto this very day.</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For they are </a:t>
            </a:r>
            <a:r>
              <a:rPr lang="en-US" sz="1600" i="1" dirty="0">
                <a:solidFill>
                  <a:schemeClr val="accent1"/>
                </a:solidFill>
                <a:latin typeface="Arial" panose="020B0604020202020204" pitchFamily="34" charset="0"/>
                <a:cs typeface="Arial" panose="020B0604020202020204" pitchFamily="34" charset="0"/>
              </a:rPr>
              <a:t>impudent</a:t>
            </a:r>
            <a:r>
              <a:rPr lang="en-US" sz="1600" dirty="0">
                <a:solidFill>
                  <a:schemeClr val="bg1"/>
                </a:solidFill>
                <a:latin typeface="Arial" panose="020B0604020202020204" pitchFamily="34" charset="0"/>
                <a:cs typeface="Arial" panose="020B0604020202020204" pitchFamily="34" charset="0"/>
              </a:rPr>
              <a:t> children and </a:t>
            </a:r>
            <a:r>
              <a:rPr lang="en-US" sz="1600" i="1" dirty="0">
                <a:solidFill>
                  <a:schemeClr val="accent1"/>
                </a:solidFill>
                <a:latin typeface="Arial" panose="020B0604020202020204" pitchFamily="34" charset="0"/>
                <a:cs typeface="Arial" panose="020B0604020202020204" pitchFamily="34" charset="0"/>
              </a:rPr>
              <a:t>stiffhearted.</a:t>
            </a:r>
            <a:r>
              <a:rPr lang="en-US" sz="1600" dirty="0">
                <a:solidFill>
                  <a:schemeClr val="bg1"/>
                </a:solidFill>
                <a:latin typeface="Arial" panose="020B0604020202020204" pitchFamily="34" charset="0"/>
                <a:cs typeface="Arial" panose="020B0604020202020204" pitchFamily="34" charset="0"/>
              </a:rPr>
              <a:t> I do send thee unto them; and thou shalt say unto them, Thus saith the Lord God.</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they, whether they will hear, or whether they will </a:t>
            </a:r>
            <a:r>
              <a:rPr lang="en-US" sz="1600" i="1" dirty="0">
                <a:solidFill>
                  <a:schemeClr val="accent1"/>
                </a:solidFill>
                <a:latin typeface="Arial" panose="020B0604020202020204" pitchFamily="34" charset="0"/>
                <a:cs typeface="Arial" panose="020B0604020202020204" pitchFamily="34" charset="0"/>
              </a:rPr>
              <a:t>forbear</a:t>
            </a:r>
            <a:r>
              <a:rPr lang="en-US" sz="1600" dirty="0">
                <a:solidFill>
                  <a:schemeClr val="bg1"/>
                </a:solidFill>
                <a:latin typeface="Arial" panose="020B0604020202020204" pitchFamily="34" charset="0"/>
                <a:cs typeface="Arial" panose="020B0604020202020204" pitchFamily="34" charset="0"/>
              </a:rPr>
              <a:t>, (for they are a rebellious house,) yet shall know that there hath been a prophet among them.</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 And thou, son of man, be not afraid of them, neither be afraid of their words, though briers and thorns be with thee, and thou dost dwell among scorpions: be not afraid of their words, nor be dismayed at their looks, though they be a rebellious house.</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thou shalt speak my words unto them, whether they will hear, or whether they will forbear: for they are most rebellious.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5BA53EFB-83DF-4F47-9BC6-5B78D05127A7}"/>
              </a:ext>
            </a:extLst>
          </p:cNvPr>
          <p:cNvSpPr/>
          <p:nvPr/>
        </p:nvSpPr>
        <p:spPr>
          <a:xfrm>
            <a:off x="4632960" y="5119621"/>
            <a:ext cx="5673348"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challenges would Ezekiel face as he taught them? </a:t>
            </a:r>
          </a:p>
        </p:txBody>
      </p:sp>
      <p:sp>
        <p:nvSpPr>
          <p:cNvPr id="9" name="Rectángulo 8">
            <a:extLst>
              <a:ext uri="{FF2B5EF4-FFF2-40B4-BE49-F238E27FC236}">
                <a16:creationId xmlns:a16="http://schemas.microsoft.com/office/drawing/2014/main" id="{F7EE28B6-B30F-4C63-A36A-F78B2DCCFC8E}"/>
              </a:ext>
            </a:extLst>
          </p:cNvPr>
          <p:cNvSpPr/>
          <p:nvPr/>
        </p:nvSpPr>
        <p:spPr>
          <a:xfrm>
            <a:off x="740896" y="5582197"/>
            <a:ext cx="6098144"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can we learn from verse 7 about the role of a prophet? </a:t>
            </a:r>
          </a:p>
        </p:txBody>
      </p:sp>
    </p:spTree>
    <p:extLst>
      <p:ext uri="{BB962C8B-B14F-4D97-AF65-F5344CB8AC3E}">
        <p14:creationId xmlns:p14="http://schemas.microsoft.com/office/powerpoint/2010/main" val="34675529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125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125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1250"/>
                                        <p:tgtEl>
                                          <p:spTgt spid="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2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0">
                                            <p:txEl>
                                              <p:pRg st="0" end="0"/>
                                            </p:txEl>
                                          </p:spTgt>
                                        </p:tgtEl>
                                        <p:attrNameLst>
                                          <p:attrName>style.visibility</p:attrName>
                                        </p:attrNameLst>
                                      </p:cBhvr>
                                      <p:to>
                                        <p:strVal val="visible"/>
                                      </p:to>
                                    </p:set>
                                    <p:anim by="(-#ppt_w*2)" calcmode="lin" valueType="num">
                                      <p:cBhvr rctx="PPT">
                                        <p:cTn id="47" dur="500" autoRev="1" fill="hold">
                                          <p:stCondLst>
                                            <p:cond delay="0"/>
                                          </p:stCondLst>
                                        </p:cTn>
                                        <p:tgtEl>
                                          <p:spTgt spid="10">
                                            <p:txEl>
                                              <p:pRg st="0" end="0"/>
                                            </p:txEl>
                                          </p:spTgt>
                                        </p:tgtEl>
                                        <p:attrNameLst>
                                          <p:attrName>ppt_w</p:attrName>
                                        </p:attrNameLst>
                                      </p:cBhvr>
                                    </p:anim>
                                    <p:anim by="(#ppt_w*0.50)" calcmode="lin" valueType="num">
                                      <p:cBhvr>
                                        <p:cTn id="48" dur="500" decel="50000" autoRev="1" fill="hold">
                                          <p:stCondLst>
                                            <p:cond delay="0"/>
                                          </p:stCondLst>
                                        </p:cTn>
                                        <p:tgtEl>
                                          <p:spTgt spid="10">
                                            <p:txEl>
                                              <p:pRg st="0" end="0"/>
                                            </p:txEl>
                                          </p:spTgt>
                                        </p:tgtEl>
                                        <p:attrNameLst>
                                          <p:attrName>ppt_x</p:attrName>
                                        </p:attrNameLst>
                                      </p:cBhvr>
                                    </p:anim>
                                    <p:anim from="(-#ppt_h/2)" to="(#ppt_y)" calcmode="lin" valueType="num">
                                      <p:cBhvr>
                                        <p:cTn id="49" dur="1000" fill="hold">
                                          <p:stCondLst>
                                            <p:cond delay="0"/>
                                          </p:stCondLst>
                                        </p:cTn>
                                        <p:tgtEl>
                                          <p:spTgt spid="10">
                                            <p:txEl>
                                              <p:pRg st="0" end="0"/>
                                            </p:txEl>
                                          </p:spTgt>
                                        </p:tgtEl>
                                        <p:attrNameLst>
                                          <p:attrName>ppt_y</p:attrName>
                                        </p:attrNameLst>
                                      </p:cBhvr>
                                    </p:anim>
                                    <p:animRot by="21600000">
                                      <p:cBhvr>
                                        <p:cTn id="50"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p:bldP spid="4" grpId="0"/>
      <p:bldP spid="12" grpId="0" animBg="1"/>
      <p:bldP spid="11" grpId="0" animBg="1"/>
      <p:bldP spid="5"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ADA6F22-18E1-4A70-8F39-13DBDBEC468E}"/>
              </a:ext>
            </a:extLst>
          </p:cNvPr>
          <p:cNvSpPr/>
          <p:nvPr/>
        </p:nvSpPr>
        <p:spPr>
          <a:xfrm>
            <a:off x="1113183" y="996650"/>
            <a:ext cx="1620957" cy="62198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E0D1571A-92F8-4890-9ABE-AF219283A934}"/>
              </a:ext>
            </a:extLst>
          </p:cNvPr>
          <p:cNvSpPr/>
          <p:nvPr/>
        </p:nvSpPr>
        <p:spPr>
          <a:xfrm>
            <a:off x="1113183" y="1307644"/>
            <a:ext cx="4953592" cy="242982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pic>
        <p:nvPicPr>
          <p:cNvPr id="4" name="Imagen 3">
            <a:extLst>
              <a:ext uri="{FF2B5EF4-FFF2-40B4-BE49-F238E27FC236}">
                <a16:creationId xmlns:a16="http://schemas.microsoft.com/office/drawing/2014/main" id="{1EDCDD2B-FB5D-4338-9591-EA9A210AD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412" y="1152939"/>
            <a:ext cx="3569892" cy="4752419"/>
          </a:xfrm>
          <a:prstGeom prst="rect">
            <a:avLst/>
          </a:prstGeom>
        </p:spPr>
      </p:pic>
      <p:sp>
        <p:nvSpPr>
          <p:cNvPr id="5" name="Rectángulo 4">
            <a:extLst>
              <a:ext uri="{FF2B5EF4-FFF2-40B4-BE49-F238E27FC236}">
                <a16:creationId xmlns:a16="http://schemas.microsoft.com/office/drawing/2014/main" id="{A44BF3F2-4219-4E5C-BE55-9BC7B63AF248}"/>
              </a:ext>
            </a:extLst>
          </p:cNvPr>
          <p:cNvSpPr/>
          <p:nvPr/>
        </p:nvSpPr>
        <p:spPr>
          <a:xfrm>
            <a:off x="1113183" y="968273"/>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3:1-3</a:t>
            </a:r>
          </a:p>
        </p:txBody>
      </p:sp>
      <p:sp>
        <p:nvSpPr>
          <p:cNvPr id="6" name="Rectángulo 5">
            <a:extLst>
              <a:ext uri="{FF2B5EF4-FFF2-40B4-BE49-F238E27FC236}">
                <a16:creationId xmlns:a16="http://schemas.microsoft.com/office/drawing/2014/main" id="{D37959F0-604F-4EF0-B7D5-C43358EB5513}"/>
              </a:ext>
            </a:extLst>
          </p:cNvPr>
          <p:cNvSpPr/>
          <p:nvPr/>
        </p:nvSpPr>
        <p:spPr>
          <a:xfrm>
            <a:off x="1113183" y="1337605"/>
            <a:ext cx="4982817"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Moreover he said unto me, Son of man, eat that thou findest; eat this roll, and go speak unto the house of Israel.</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So I opened my mouth, and he caused me to eat that roll.</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said unto me, Son of man, cause thy belly to eat, and fill thy bowels with this roll that I give thee. Then did I eat it; and it was in my mouth as honey for sweetness.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0636F8D-FFC6-4856-9585-BF25535F0F41}"/>
              </a:ext>
            </a:extLst>
          </p:cNvPr>
          <p:cNvSpPr/>
          <p:nvPr/>
        </p:nvSpPr>
        <p:spPr>
          <a:xfrm>
            <a:off x="1113183" y="3830595"/>
            <a:ext cx="5121915"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What do you think eating the scroll represents?</a:t>
            </a:r>
          </a:p>
        </p:txBody>
      </p:sp>
      <p:sp>
        <p:nvSpPr>
          <p:cNvPr id="8" name="Rectángulo 7">
            <a:extLst>
              <a:ext uri="{FF2B5EF4-FFF2-40B4-BE49-F238E27FC236}">
                <a16:creationId xmlns:a16="http://schemas.microsoft.com/office/drawing/2014/main" id="{A45F7916-590A-4854-B4B8-5FA1610831EB}"/>
              </a:ext>
            </a:extLst>
          </p:cNvPr>
          <p:cNvSpPr/>
          <p:nvPr/>
        </p:nvSpPr>
        <p:spPr>
          <a:xfrm>
            <a:off x="1113183" y="4370785"/>
            <a:ext cx="5186035"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How did Ezekiel describe the taste of the scroll?</a:t>
            </a:r>
          </a:p>
        </p:txBody>
      </p:sp>
      <p:sp>
        <p:nvSpPr>
          <p:cNvPr id="9" name="Rectángulo 8">
            <a:extLst>
              <a:ext uri="{FF2B5EF4-FFF2-40B4-BE49-F238E27FC236}">
                <a16:creationId xmlns:a16="http://schemas.microsoft.com/office/drawing/2014/main" id="{B0A0674A-A530-4D5E-80D9-E552393AD205}"/>
              </a:ext>
            </a:extLst>
          </p:cNvPr>
          <p:cNvSpPr/>
          <p:nvPr/>
        </p:nvSpPr>
        <p:spPr>
          <a:xfrm>
            <a:off x="1113183" y="4910975"/>
            <a:ext cx="4982817" cy="1077218"/>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Why do you think he would describe the scroll with God’s word written on it as sweet when it contained “lamentations, and mourning, and woe” (Ezekiel 2:10)?</a:t>
            </a:r>
          </a:p>
        </p:txBody>
      </p:sp>
    </p:spTree>
    <p:extLst>
      <p:ext uri="{BB962C8B-B14F-4D97-AF65-F5344CB8AC3E}">
        <p14:creationId xmlns:p14="http://schemas.microsoft.com/office/powerpoint/2010/main" val="238041718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97646AF-3442-4E4C-8711-9211FA00C1C2}"/>
              </a:ext>
            </a:extLst>
          </p:cNvPr>
          <p:cNvSpPr/>
          <p:nvPr/>
        </p:nvSpPr>
        <p:spPr>
          <a:xfrm>
            <a:off x="823774" y="941913"/>
            <a:ext cx="1620957" cy="62198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71FBE27E-6340-4E9A-B3DD-2FB069A249F7}"/>
              </a:ext>
            </a:extLst>
          </p:cNvPr>
          <p:cNvSpPr/>
          <p:nvPr/>
        </p:nvSpPr>
        <p:spPr>
          <a:xfrm>
            <a:off x="824356" y="1256363"/>
            <a:ext cx="9936409" cy="61233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LESSON 139</a:t>
            </a:r>
          </a:p>
        </p:txBody>
      </p:sp>
      <p:sp>
        <p:nvSpPr>
          <p:cNvPr id="2" name="Rectángulo 1">
            <a:extLst>
              <a:ext uri="{FF2B5EF4-FFF2-40B4-BE49-F238E27FC236}">
                <a16:creationId xmlns:a16="http://schemas.microsoft.com/office/drawing/2014/main" id="{A4F207B5-B18A-4743-BF1D-5B8623B21C4C}"/>
              </a:ext>
            </a:extLst>
          </p:cNvPr>
          <p:cNvSpPr/>
          <p:nvPr/>
        </p:nvSpPr>
        <p:spPr>
          <a:xfrm>
            <a:off x="874643" y="1228275"/>
            <a:ext cx="9886122"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Son of man, I have made thee a </a:t>
            </a:r>
            <a:r>
              <a:rPr lang="en-US" i="1" dirty="0">
                <a:solidFill>
                  <a:schemeClr val="accent1"/>
                </a:solidFill>
                <a:latin typeface="Arial" panose="020B0604020202020204" pitchFamily="34" charset="0"/>
                <a:cs typeface="Arial" panose="020B0604020202020204" pitchFamily="34" charset="0"/>
              </a:rPr>
              <a:t>watchman</a:t>
            </a:r>
            <a:r>
              <a:rPr lang="en-US" dirty="0">
                <a:solidFill>
                  <a:schemeClr val="bg1"/>
                </a:solidFill>
                <a:latin typeface="Arial" panose="020B0604020202020204" pitchFamily="34" charset="0"/>
                <a:cs typeface="Arial" panose="020B0604020202020204" pitchFamily="34" charset="0"/>
              </a:rPr>
              <a:t> unto the house of Israel: therefore hear the word at my mouth, and give them warning from me.</a:t>
            </a:r>
          </a:p>
        </p:txBody>
      </p:sp>
      <p:sp>
        <p:nvSpPr>
          <p:cNvPr id="4" name="Rectángulo 3">
            <a:extLst>
              <a:ext uri="{FF2B5EF4-FFF2-40B4-BE49-F238E27FC236}">
                <a16:creationId xmlns:a16="http://schemas.microsoft.com/office/drawing/2014/main" id="{5512649F-F0B4-4B39-A54E-837250C9C707}"/>
              </a:ext>
            </a:extLst>
          </p:cNvPr>
          <p:cNvSpPr/>
          <p:nvPr/>
        </p:nvSpPr>
        <p:spPr>
          <a:xfrm>
            <a:off x="874643" y="922179"/>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3:17</a:t>
            </a:r>
          </a:p>
        </p:txBody>
      </p:sp>
      <p:sp>
        <p:nvSpPr>
          <p:cNvPr id="5" name="Rectángulo 4">
            <a:extLst>
              <a:ext uri="{FF2B5EF4-FFF2-40B4-BE49-F238E27FC236}">
                <a16:creationId xmlns:a16="http://schemas.microsoft.com/office/drawing/2014/main" id="{A819782E-418D-42E1-B646-2AA630AF1C10}"/>
              </a:ext>
            </a:extLst>
          </p:cNvPr>
          <p:cNvSpPr/>
          <p:nvPr/>
        </p:nvSpPr>
        <p:spPr>
          <a:xfrm>
            <a:off x="874643" y="2066693"/>
            <a:ext cx="40062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liken Ezekiel to?</a:t>
            </a:r>
          </a:p>
        </p:txBody>
      </p:sp>
      <p:pic>
        <p:nvPicPr>
          <p:cNvPr id="7" name="Imagen 6">
            <a:extLst>
              <a:ext uri="{FF2B5EF4-FFF2-40B4-BE49-F238E27FC236}">
                <a16:creationId xmlns:a16="http://schemas.microsoft.com/office/drawing/2014/main" id="{7458B9FC-BBC4-4A8F-BEFB-E99D95DE9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287" y="2365368"/>
            <a:ext cx="4439478" cy="4086204"/>
          </a:xfrm>
          <a:prstGeom prst="rect">
            <a:avLst/>
          </a:prstGeom>
        </p:spPr>
      </p:pic>
      <p:sp>
        <p:nvSpPr>
          <p:cNvPr id="8" name="Rectángulo 7">
            <a:extLst>
              <a:ext uri="{FF2B5EF4-FFF2-40B4-BE49-F238E27FC236}">
                <a16:creationId xmlns:a16="http://schemas.microsoft.com/office/drawing/2014/main" id="{2DE1071A-CA4F-4859-99EE-4235D935EE29}"/>
              </a:ext>
            </a:extLst>
          </p:cNvPr>
          <p:cNvSpPr/>
          <p:nvPr/>
        </p:nvSpPr>
        <p:spPr>
          <a:xfrm>
            <a:off x="874643" y="2774353"/>
            <a:ext cx="499607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are the responsibilities of a prophet similar to those of a watchman?</a:t>
            </a:r>
          </a:p>
        </p:txBody>
      </p:sp>
      <p:sp>
        <p:nvSpPr>
          <p:cNvPr id="9" name="Rectángulo 8">
            <a:extLst>
              <a:ext uri="{FF2B5EF4-FFF2-40B4-BE49-F238E27FC236}">
                <a16:creationId xmlns:a16="http://schemas.microsoft.com/office/drawing/2014/main" id="{30D04353-71E1-4BB4-9E52-423F67579ED0}"/>
              </a:ext>
            </a:extLst>
          </p:cNvPr>
          <p:cNvSpPr/>
          <p:nvPr/>
        </p:nvSpPr>
        <p:spPr>
          <a:xfrm>
            <a:off x="874643" y="3791998"/>
            <a:ext cx="5237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prophets be like watchmen for us?</a:t>
            </a:r>
          </a:p>
        </p:txBody>
      </p:sp>
      <p:sp>
        <p:nvSpPr>
          <p:cNvPr id="10" name="Rectángulo 9">
            <a:extLst>
              <a:ext uri="{FF2B5EF4-FFF2-40B4-BE49-F238E27FC236}">
                <a16:creationId xmlns:a16="http://schemas.microsoft.com/office/drawing/2014/main" id="{5CC2D4DB-5779-4DB1-8E72-71AB3C8E1B46}"/>
              </a:ext>
            </a:extLst>
          </p:cNvPr>
          <p:cNvSpPr/>
          <p:nvPr/>
        </p:nvSpPr>
        <p:spPr>
          <a:xfrm>
            <a:off x="874643" y="4353417"/>
            <a:ext cx="5221357"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If we heed the warnings of prophets, we can be prepared to face challenges and dangers that threaten us.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872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627</Words>
  <Application>Microsoft Office PowerPoint</Application>
  <PresentationFormat>Panorámica</PresentationFormat>
  <Paragraphs>80</Paragraphs>
  <Slides>12</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Arial</vt:lpstr>
      <vt:lpstr>Calibri</vt:lpstr>
      <vt:lpstr>Century Gothic</vt:lpstr>
      <vt:lpstr>Constantia</vt:lpstr>
      <vt:lpstr>Ebrima</vt:lpstr>
      <vt:lpstr>Rockwell</vt:lpstr>
      <vt:lpstr>Trebuchet MS</vt:lpstr>
      <vt:lpstr>Wingdings 3</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5169</cp:revision>
  <dcterms:created xsi:type="dcterms:W3CDTF">2018-08-29T04:26:39Z</dcterms:created>
  <dcterms:modified xsi:type="dcterms:W3CDTF">2019-06-13T20:05:11Z</dcterms:modified>
</cp:coreProperties>
</file>