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4D6F0F"/>
    <a:srgbClr val="E97159"/>
    <a:srgbClr val="D6E513"/>
    <a:srgbClr val="FF6600"/>
    <a:srgbClr val="59C7E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he.wikipedia.org/wiki/%D7%99%D7%A8%D7%9E%D7%99%D7%94%D7%95"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8000" b="-6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AM8aBrgsxf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rgbClr val="4D6F0F"/>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29AEF79-1B52-4F5C-8A84-AD396618CA53}"/>
              </a:ext>
            </a:extLst>
          </p:cNvPr>
          <p:cNvSpPr/>
          <p:nvPr/>
        </p:nvSpPr>
        <p:spPr>
          <a:xfrm>
            <a:off x="689111" y="5831447"/>
            <a:ext cx="8852453"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do you think fear can prevent someone from following the Lord’s prophet today?</a:t>
            </a:r>
          </a:p>
        </p:txBody>
      </p:sp>
      <p:sp>
        <p:nvSpPr>
          <p:cNvPr id="12" name="Rectángulo 11">
            <a:extLst>
              <a:ext uri="{FF2B5EF4-FFF2-40B4-BE49-F238E27FC236}">
                <a16:creationId xmlns:a16="http://schemas.microsoft.com/office/drawing/2014/main" id="{B6285582-07B8-4E63-9575-374161AD2489}"/>
              </a:ext>
            </a:extLst>
          </p:cNvPr>
          <p:cNvSpPr/>
          <p:nvPr/>
        </p:nvSpPr>
        <p:spPr>
          <a:xfrm>
            <a:off x="530087" y="761503"/>
            <a:ext cx="2185214" cy="99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76AC368B-599C-4164-A51A-2235C6B33A48}"/>
              </a:ext>
            </a:extLst>
          </p:cNvPr>
          <p:cNvSpPr/>
          <p:nvPr/>
        </p:nvSpPr>
        <p:spPr>
          <a:xfrm>
            <a:off x="530088" y="1152939"/>
            <a:ext cx="10349948" cy="3323987"/>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2" name="Rectángulo 1">
            <a:extLst>
              <a:ext uri="{FF2B5EF4-FFF2-40B4-BE49-F238E27FC236}">
                <a16:creationId xmlns:a16="http://schemas.microsoft.com/office/drawing/2014/main" id="{6F195741-369F-479B-8CD8-148B56C03F24}"/>
              </a:ext>
            </a:extLst>
          </p:cNvPr>
          <p:cNvSpPr/>
          <p:nvPr/>
        </p:nvSpPr>
        <p:spPr>
          <a:xfrm>
            <a:off x="689114" y="78360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39:1-7</a:t>
            </a:r>
          </a:p>
        </p:txBody>
      </p:sp>
      <p:sp>
        <p:nvSpPr>
          <p:cNvPr id="4" name="Rectángulo 3">
            <a:extLst>
              <a:ext uri="{FF2B5EF4-FFF2-40B4-BE49-F238E27FC236}">
                <a16:creationId xmlns:a16="http://schemas.microsoft.com/office/drawing/2014/main" id="{C772EF4F-13B5-4377-9D26-4021DB8AEE41}"/>
              </a:ext>
            </a:extLst>
          </p:cNvPr>
          <p:cNvSpPr/>
          <p:nvPr/>
        </p:nvSpPr>
        <p:spPr>
          <a:xfrm>
            <a:off x="689113" y="1152939"/>
            <a:ext cx="10098157" cy="332398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1 </a:t>
            </a:r>
            <a:r>
              <a:rPr lang="en-US" sz="1500" dirty="0">
                <a:solidFill>
                  <a:schemeClr val="bg1"/>
                </a:solidFill>
                <a:latin typeface="Arial" panose="020B0604020202020204" pitchFamily="34" charset="0"/>
                <a:cs typeface="Arial" panose="020B0604020202020204" pitchFamily="34" charset="0"/>
              </a:rPr>
              <a:t>In the ninth year of Zedekiah king of Judah, in the tenth month, came Nebuchadrezzar king of Babylon and all his army against Jerusalem, and they besieged it.</a:t>
            </a:r>
          </a:p>
          <a:p>
            <a:pPr algn="just" fontAlgn="base"/>
            <a:r>
              <a:rPr lang="en-US" sz="1500" b="1" dirty="0">
                <a:solidFill>
                  <a:schemeClr val="bg1"/>
                </a:solidFill>
                <a:latin typeface="Arial" panose="020B0604020202020204" pitchFamily="34" charset="0"/>
                <a:cs typeface="Arial" panose="020B0604020202020204" pitchFamily="34" charset="0"/>
              </a:rPr>
              <a:t>2 </a:t>
            </a:r>
            <a:r>
              <a:rPr lang="en-US" sz="1500" dirty="0">
                <a:solidFill>
                  <a:schemeClr val="bg1"/>
                </a:solidFill>
                <a:latin typeface="Arial" panose="020B0604020202020204" pitchFamily="34" charset="0"/>
                <a:cs typeface="Arial" panose="020B0604020202020204" pitchFamily="34" charset="0"/>
              </a:rPr>
              <a:t>And in the eleventh year of Zedekiah, in the fourth month, the ninth day of the month, the city was broken up.</a:t>
            </a:r>
          </a:p>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And all the princes of the king of Babylon came in, and sat in the middle gate, even Nergal-</a:t>
            </a:r>
            <a:r>
              <a:rPr lang="en-US" sz="1500" dirty="0" err="1">
                <a:solidFill>
                  <a:schemeClr val="bg1"/>
                </a:solidFill>
                <a:latin typeface="Arial" panose="020B0604020202020204" pitchFamily="34" charset="0"/>
                <a:cs typeface="Arial" panose="020B0604020202020204" pitchFamily="34" charset="0"/>
              </a:rPr>
              <a:t>sharezer</a:t>
            </a:r>
            <a:r>
              <a:rPr lang="en-US" sz="1500" dirty="0">
                <a:solidFill>
                  <a:schemeClr val="bg1"/>
                </a:solidFill>
                <a:latin typeface="Arial" panose="020B0604020202020204" pitchFamily="34" charset="0"/>
                <a:cs typeface="Arial" panose="020B0604020202020204" pitchFamily="34" charset="0"/>
              </a:rPr>
              <a:t>, Samgar-nebo, Sarsechim, Rab-saris, Nergal-</a:t>
            </a:r>
            <a:r>
              <a:rPr lang="en-US" sz="1500" dirty="0" err="1">
                <a:solidFill>
                  <a:schemeClr val="bg1"/>
                </a:solidFill>
                <a:latin typeface="Arial" panose="020B0604020202020204" pitchFamily="34" charset="0"/>
                <a:cs typeface="Arial" panose="020B0604020202020204" pitchFamily="34" charset="0"/>
              </a:rPr>
              <a:t>sharezer</a:t>
            </a:r>
            <a:r>
              <a:rPr lang="en-US" sz="1500" dirty="0">
                <a:solidFill>
                  <a:schemeClr val="bg1"/>
                </a:solidFill>
                <a:latin typeface="Arial" panose="020B0604020202020204" pitchFamily="34" charset="0"/>
                <a:cs typeface="Arial" panose="020B0604020202020204" pitchFamily="34" charset="0"/>
              </a:rPr>
              <a:t>, Rab-mag, with all the residue of the princes of the king of Babylon.</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 And it came to pass, that when Zedekiah the king of Judah saw them, and all the men of war, then they fled, and went forth out of the city by night, by the way of the king’s garden, by the gate betwixt the two walls: and he went out the way of the plain.</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But the Chaldeans’ army pursued after them, and overtook Zedekiah in the plains of Jericho: and when they had taken him, they brought him up to Nebuchadnezzar king of Babylon to Riblah in the land of Hamath, where he gave judgment upon him.</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Then the king of Babylon slew the sons of Zedekiah in Riblah before his eyes: also the king of Babylon slew all the nobles of Judah.</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Moreover he put out Zedekiah’s eyes, and bound him with chains, to carry him to Babylon.</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4B367F5-7BC8-43D8-93B9-0B00C1AAF829}"/>
              </a:ext>
            </a:extLst>
          </p:cNvPr>
          <p:cNvSpPr/>
          <p:nvPr/>
        </p:nvSpPr>
        <p:spPr>
          <a:xfrm>
            <a:off x="689110" y="4476926"/>
            <a:ext cx="5433282"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What were the consequences of Zedekiah’s decision?</a:t>
            </a:r>
          </a:p>
        </p:txBody>
      </p:sp>
      <p:sp>
        <p:nvSpPr>
          <p:cNvPr id="6" name="Rectángulo 5">
            <a:extLst>
              <a:ext uri="{FF2B5EF4-FFF2-40B4-BE49-F238E27FC236}">
                <a16:creationId xmlns:a16="http://schemas.microsoft.com/office/drawing/2014/main" id="{0AEF88EF-4567-4186-833C-427A2A29F21C}"/>
              </a:ext>
            </a:extLst>
          </p:cNvPr>
          <p:cNvSpPr/>
          <p:nvPr/>
        </p:nvSpPr>
        <p:spPr>
          <a:xfrm>
            <a:off x="689112" y="4854105"/>
            <a:ext cx="485421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principle can we learn from this account? </a:t>
            </a:r>
          </a:p>
        </p:txBody>
      </p:sp>
      <p:sp>
        <p:nvSpPr>
          <p:cNvPr id="7" name="Rectángulo 6">
            <a:extLst>
              <a:ext uri="{FF2B5EF4-FFF2-40B4-BE49-F238E27FC236}">
                <a16:creationId xmlns:a16="http://schemas.microsoft.com/office/drawing/2014/main" id="{4C1D6740-879A-4080-A32B-E6789A725178}"/>
              </a:ext>
            </a:extLst>
          </p:cNvPr>
          <p:cNvSpPr/>
          <p:nvPr/>
        </p:nvSpPr>
        <p:spPr>
          <a:xfrm>
            <a:off x="5834873" y="4854105"/>
            <a:ext cx="4952397" cy="584775"/>
          </a:xfrm>
          <a:prstGeom prst="rect">
            <a:avLst/>
          </a:prstGeom>
        </p:spPr>
        <p:txBody>
          <a:bodyPr wrap="square">
            <a:spAutoFit/>
          </a:bodyPr>
          <a:lstStyle/>
          <a:p>
            <a:pPr algn="just"/>
            <a:r>
              <a:rPr lang="en-US" sz="1600"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give in to fear and follow the world instead of the Lord’s prophet, we will perish spiritually.</a:t>
            </a:r>
          </a:p>
        </p:txBody>
      </p:sp>
      <p:sp>
        <p:nvSpPr>
          <p:cNvPr id="8" name="Rectángulo 7">
            <a:extLst>
              <a:ext uri="{FF2B5EF4-FFF2-40B4-BE49-F238E27FC236}">
                <a16:creationId xmlns:a16="http://schemas.microsoft.com/office/drawing/2014/main" id="{0ABD9B8D-5C20-402D-AC06-EF7C17C76D8E}"/>
              </a:ext>
            </a:extLst>
          </p:cNvPr>
          <p:cNvSpPr/>
          <p:nvPr/>
        </p:nvSpPr>
        <p:spPr>
          <a:xfrm>
            <a:off x="689112" y="5246672"/>
            <a:ext cx="5009323"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In what ways will we perish if we follow the ways of the world rather than the Lord’s prophet?</a:t>
            </a:r>
          </a:p>
        </p:txBody>
      </p:sp>
      <p:sp>
        <p:nvSpPr>
          <p:cNvPr id="10" name="Rectángulo 9">
            <a:extLst>
              <a:ext uri="{FF2B5EF4-FFF2-40B4-BE49-F238E27FC236}">
                <a16:creationId xmlns:a16="http://schemas.microsoft.com/office/drawing/2014/main" id="{93FF2DD5-F2C0-498E-B596-24233DBC05B9}"/>
              </a:ext>
            </a:extLst>
          </p:cNvPr>
          <p:cNvSpPr/>
          <p:nvPr/>
        </p:nvSpPr>
        <p:spPr>
          <a:xfrm>
            <a:off x="689110" y="6208626"/>
            <a:ext cx="10098159"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has helped you choose to follow the prophet even when others are pressuring you to do something else?</a:t>
            </a:r>
          </a:p>
        </p:txBody>
      </p:sp>
    </p:spTree>
    <p:extLst>
      <p:ext uri="{BB962C8B-B14F-4D97-AF65-F5344CB8AC3E}">
        <p14:creationId xmlns:p14="http://schemas.microsoft.com/office/powerpoint/2010/main" val="3711190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upRigh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250" fill="hold"/>
                                        <p:tgtEl>
                                          <p:spTgt spid="10"/>
                                        </p:tgtEl>
                                        <p:attrNameLst>
                                          <p:attrName>ppt_w</p:attrName>
                                        </p:attrNameLst>
                                      </p:cBhvr>
                                      <p:tavLst>
                                        <p:tav tm="0">
                                          <p:val>
                                            <p:fltVal val="0"/>
                                          </p:val>
                                        </p:tav>
                                        <p:tav tm="100000">
                                          <p:val>
                                            <p:strVal val="#ppt_w"/>
                                          </p:val>
                                        </p:tav>
                                      </p:tavLst>
                                    </p:anim>
                                    <p:anim calcmode="lin" valueType="num">
                                      <p:cBhvr>
                                        <p:cTn id="46" dur="12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4" name="Rectángulo 3">
            <a:extLst>
              <a:ext uri="{FF2B5EF4-FFF2-40B4-BE49-F238E27FC236}">
                <a16:creationId xmlns:a16="http://schemas.microsoft.com/office/drawing/2014/main" id="{52E9E6CF-6A76-4841-84CF-E99E66344847}"/>
              </a:ext>
            </a:extLst>
          </p:cNvPr>
          <p:cNvSpPr/>
          <p:nvPr/>
        </p:nvSpPr>
        <p:spPr>
          <a:xfrm>
            <a:off x="971086" y="968273"/>
            <a:ext cx="190308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Jeremiah 40–41</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FC9394E-1465-43A9-ACCE-958E69A260DA}"/>
              </a:ext>
            </a:extLst>
          </p:cNvPr>
          <p:cNvSpPr/>
          <p:nvPr/>
        </p:nvSpPr>
        <p:spPr>
          <a:xfrm>
            <a:off x="2309546" y="3244334"/>
            <a:ext cx="7762061" cy="1323439"/>
          </a:xfrm>
          <a:prstGeom prst="rect">
            <a:avLst/>
          </a:prstGeom>
        </p:spPr>
        <p:txBody>
          <a:bodyPr wrap="none">
            <a:spAutoFit/>
          </a:bodyPr>
          <a:lstStyle/>
          <a:p>
            <a:pPr algn="ctr"/>
            <a:r>
              <a:rPr lang="en-US" sz="4000" dirty="0">
                <a:solidFill>
                  <a:schemeClr val="accent1"/>
                </a:solidFill>
                <a:latin typeface="Yu Gothic" panose="020B0400000000000000" pitchFamily="34" charset="-128"/>
                <a:ea typeface="Yu Gothic" panose="020B0400000000000000" pitchFamily="34" charset="-128"/>
              </a:rPr>
              <a:t>“Jeremiah stays in Judah with a </a:t>
            </a:r>
          </a:p>
          <a:p>
            <a:pPr algn="ctr"/>
            <a:r>
              <a:rPr lang="en-US" sz="4000" dirty="0">
                <a:solidFill>
                  <a:schemeClr val="accent1"/>
                </a:solidFill>
                <a:latin typeface="Yu Gothic" panose="020B0400000000000000" pitchFamily="34" charset="-128"/>
                <a:ea typeface="Yu Gothic" panose="020B0400000000000000" pitchFamily="34" charset="-128"/>
              </a:rPr>
              <a:t>remnant of the Jews”</a:t>
            </a:r>
          </a:p>
        </p:txBody>
      </p:sp>
    </p:spTree>
    <p:extLst>
      <p:ext uri="{BB962C8B-B14F-4D97-AF65-F5344CB8AC3E}">
        <p14:creationId xmlns:p14="http://schemas.microsoft.com/office/powerpoint/2010/main" val="384266426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pic>
        <p:nvPicPr>
          <p:cNvPr id="2" name="Elementos multimedia en línea 1" title="Follow the Prophet">
            <a:hlinkClick r:id="" action="ppaction://media"/>
            <a:extLst>
              <a:ext uri="{FF2B5EF4-FFF2-40B4-BE49-F238E27FC236}">
                <a16:creationId xmlns:a16="http://schemas.microsoft.com/office/drawing/2014/main" id="{F46C50BE-30AD-499D-A86D-BA8D8CB0DBED}"/>
              </a:ext>
            </a:extLst>
          </p:cNvPr>
          <p:cNvPicPr>
            <a:picLocks noRot="1" noChangeAspect="1"/>
          </p:cNvPicPr>
          <p:nvPr>
            <a:videoFile r:link="rId1"/>
          </p:nvPr>
        </p:nvPicPr>
        <p:blipFill>
          <a:blip r:embed="rId3"/>
          <a:stretch>
            <a:fillRect/>
          </a:stretch>
        </p:blipFill>
        <p:spPr>
          <a:xfrm>
            <a:off x="1724256" y="1422952"/>
            <a:ext cx="8095605" cy="4553778"/>
          </a:xfrm>
          <a:prstGeom prst="rect">
            <a:avLst/>
          </a:prstGeom>
        </p:spPr>
      </p:pic>
    </p:spTree>
    <p:extLst>
      <p:ext uri="{BB962C8B-B14F-4D97-AF65-F5344CB8AC3E}">
        <p14:creationId xmlns:p14="http://schemas.microsoft.com/office/powerpoint/2010/main" val="1352808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4" name="Rectángulo 3">
            <a:extLst>
              <a:ext uri="{FF2B5EF4-FFF2-40B4-BE49-F238E27FC236}">
                <a16:creationId xmlns:a16="http://schemas.microsoft.com/office/drawing/2014/main" id="{D6293ED6-05E4-4D61-90B6-DDD265F58C48}"/>
              </a:ext>
            </a:extLst>
          </p:cNvPr>
          <p:cNvSpPr/>
          <p:nvPr/>
        </p:nvSpPr>
        <p:spPr>
          <a:xfrm>
            <a:off x="3707365" y="3013501"/>
            <a:ext cx="4777270" cy="830997"/>
          </a:xfrm>
          <a:prstGeom prst="rect">
            <a:avLst/>
          </a:prstGeom>
        </p:spPr>
        <p:txBody>
          <a:bodyPr wrap="none">
            <a:spAutoFit/>
          </a:bodyPr>
          <a:lstStyle/>
          <a:p>
            <a:pPr fontAlgn="base"/>
            <a:r>
              <a:rPr lang="en-US" sz="4800" b="1" dirty="0">
                <a:solidFill>
                  <a:schemeClr val="bg1"/>
                </a:solidFill>
                <a:latin typeface="Arial" panose="020B0604020202020204" pitchFamily="34" charset="0"/>
                <a:cs typeface="Arial" panose="020B0604020202020204" pitchFamily="34" charset="0"/>
              </a:rPr>
              <a:t>Jeremiah 34–41</a:t>
            </a:r>
            <a:endParaRPr lang="en-US" sz="48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2" name="Rectángulo 1">
            <a:extLst>
              <a:ext uri="{FF2B5EF4-FFF2-40B4-BE49-F238E27FC236}">
                <a16:creationId xmlns:a16="http://schemas.microsoft.com/office/drawing/2014/main" id="{C75DD77F-19E3-47E6-98A4-62F5735C9D68}"/>
              </a:ext>
            </a:extLst>
          </p:cNvPr>
          <p:cNvSpPr/>
          <p:nvPr/>
        </p:nvSpPr>
        <p:spPr>
          <a:xfrm>
            <a:off x="971086" y="783607"/>
            <a:ext cx="1688924" cy="369332"/>
          </a:xfrm>
          <a:prstGeom prst="rect">
            <a:avLst/>
          </a:prstGeom>
        </p:spPr>
        <p:txBody>
          <a:bodyPr wrap="none">
            <a:spAutoFit/>
          </a:bodyPr>
          <a:lstStyle/>
          <a:p>
            <a:pPr fontAlgn="base"/>
            <a:r>
              <a:rPr lang="en-US" b="1" dirty="0">
                <a:solidFill>
                  <a:srgbClr val="177C9C"/>
                </a:solidFill>
                <a:latin typeface="ZoramldsLat-Bold"/>
              </a:rPr>
              <a:t>Jeremiah 34–36</a:t>
            </a:r>
            <a:endParaRPr lang="en-US" b="1" i="0" dirty="0">
              <a:solidFill>
                <a:srgbClr val="212225"/>
              </a:solidFill>
              <a:effectLst/>
              <a:latin typeface="ZoramldsLat-Bold"/>
            </a:endParaRPr>
          </a:p>
        </p:txBody>
      </p:sp>
      <p:sp>
        <p:nvSpPr>
          <p:cNvPr id="4" name="Rectángulo 3">
            <a:extLst>
              <a:ext uri="{FF2B5EF4-FFF2-40B4-BE49-F238E27FC236}">
                <a16:creationId xmlns:a16="http://schemas.microsoft.com/office/drawing/2014/main" id="{F599852B-0E17-45AD-A978-CB5C316E9355}"/>
              </a:ext>
            </a:extLst>
          </p:cNvPr>
          <p:cNvSpPr/>
          <p:nvPr/>
        </p:nvSpPr>
        <p:spPr>
          <a:xfrm>
            <a:off x="1610139" y="2367171"/>
            <a:ext cx="8971722" cy="2123658"/>
          </a:xfrm>
          <a:prstGeom prst="rect">
            <a:avLst/>
          </a:prstGeom>
        </p:spPr>
        <p:txBody>
          <a:bodyPr wrap="square">
            <a:spAutoFit/>
          </a:bodyPr>
          <a:lstStyle/>
          <a:p>
            <a:pPr algn="ctr"/>
            <a:r>
              <a:rPr lang="en-US" sz="4400" dirty="0">
                <a:solidFill>
                  <a:srgbClr val="212225"/>
                </a:solidFill>
                <a:latin typeface="Tahoma" panose="020B0604030504040204" pitchFamily="34" charset="0"/>
                <a:ea typeface="Tahoma" panose="020B0604030504040204" pitchFamily="34" charset="0"/>
                <a:cs typeface="Tahoma" panose="020B0604030504040204" pitchFamily="34" charset="0"/>
              </a:rPr>
              <a:t>“Jeremiah prophesies of the captivity of Judah; Jehoiakim burns Jeremiah’s prophecies”</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1964130"/>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631D1C0-983B-4BFB-AABF-9C452F4B9D95}"/>
              </a:ext>
            </a:extLst>
          </p:cNvPr>
          <p:cNvSpPr/>
          <p:nvPr/>
        </p:nvSpPr>
        <p:spPr>
          <a:xfrm>
            <a:off x="1113179" y="5709112"/>
            <a:ext cx="93295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effect will throwing the piece of paper away have on the weather conditions?</a:t>
            </a:r>
          </a:p>
        </p:txBody>
      </p:sp>
      <p:sp>
        <p:nvSpPr>
          <p:cNvPr id="4" name="Rectángulo 3">
            <a:extLst>
              <a:ext uri="{FF2B5EF4-FFF2-40B4-BE49-F238E27FC236}">
                <a16:creationId xmlns:a16="http://schemas.microsoft.com/office/drawing/2014/main" id="{ACB86FC1-4074-4915-A119-825464349140}"/>
              </a:ext>
            </a:extLst>
          </p:cNvPr>
          <p:cNvSpPr/>
          <p:nvPr/>
        </p:nvSpPr>
        <p:spPr>
          <a:xfrm>
            <a:off x="1113181" y="1369801"/>
            <a:ext cx="93295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if a prophet were to teach something you did not necessarily want to hear? What should you do?</a:t>
            </a:r>
          </a:p>
        </p:txBody>
      </p:sp>
      <p:sp>
        <p:nvSpPr>
          <p:cNvPr id="11" name="Rectángulo 10">
            <a:extLst>
              <a:ext uri="{FF2B5EF4-FFF2-40B4-BE49-F238E27FC236}">
                <a16:creationId xmlns:a16="http://schemas.microsoft.com/office/drawing/2014/main" id="{D32B5EA9-0D34-46FF-B4FC-3B42FBCE1A20}"/>
              </a:ext>
            </a:extLst>
          </p:cNvPr>
          <p:cNvSpPr/>
          <p:nvPr/>
        </p:nvSpPr>
        <p:spPr>
          <a:xfrm>
            <a:off x="1113179" y="2232994"/>
            <a:ext cx="1992855"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84F150EC-351A-4F43-A469-F4FF966FFCD9}"/>
              </a:ext>
            </a:extLst>
          </p:cNvPr>
          <p:cNvSpPr/>
          <p:nvPr/>
        </p:nvSpPr>
        <p:spPr>
          <a:xfrm>
            <a:off x="1113180" y="2593899"/>
            <a:ext cx="9766854" cy="2031325"/>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2" name="Rectángulo 1">
            <a:extLst>
              <a:ext uri="{FF2B5EF4-FFF2-40B4-BE49-F238E27FC236}">
                <a16:creationId xmlns:a16="http://schemas.microsoft.com/office/drawing/2014/main" id="{CAFC142E-B9CF-4FE4-AF3B-921F62B548C6}"/>
              </a:ext>
            </a:extLst>
          </p:cNvPr>
          <p:cNvSpPr/>
          <p:nvPr/>
        </p:nvSpPr>
        <p:spPr>
          <a:xfrm>
            <a:off x="1113182" y="829773"/>
            <a:ext cx="78585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people might respond in this type of situation?</a:t>
            </a:r>
          </a:p>
        </p:txBody>
      </p:sp>
      <p:sp>
        <p:nvSpPr>
          <p:cNvPr id="5" name="Rectángulo 4">
            <a:extLst>
              <a:ext uri="{FF2B5EF4-FFF2-40B4-BE49-F238E27FC236}">
                <a16:creationId xmlns:a16="http://schemas.microsoft.com/office/drawing/2014/main" id="{3CD4870A-0245-4934-A6A4-0C0A9BAEEBC5}"/>
              </a:ext>
            </a:extLst>
          </p:cNvPr>
          <p:cNvSpPr/>
          <p:nvPr/>
        </p:nvSpPr>
        <p:spPr>
          <a:xfrm>
            <a:off x="1113181" y="2232994"/>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36:1-3 </a:t>
            </a:r>
          </a:p>
        </p:txBody>
      </p:sp>
      <p:sp>
        <p:nvSpPr>
          <p:cNvPr id="6" name="Rectángulo 5">
            <a:extLst>
              <a:ext uri="{FF2B5EF4-FFF2-40B4-BE49-F238E27FC236}">
                <a16:creationId xmlns:a16="http://schemas.microsoft.com/office/drawing/2014/main" id="{8123EC92-4C5E-4042-B93F-A19FE4669B4C}"/>
              </a:ext>
            </a:extLst>
          </p:cNvPr>
          <p:cNvSpPr/>
          <p:nvPr/>
        </p:nvSpPr>
        <p:spPr>
          <a:xfrm>
            <a:off x="1113180" y="2593899"/>
            <a:ext cx="958132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in the fourth year of Jehoiakim the son of Josiah king of Judah, that this word came unto Jeremiah from the Lord,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Take thee a roll of a book, and write therein all the words that I have spoken unto thee against Israel, and against Judah, and against all the nations, from the day I spake unto thee, from the days of Josiah, even unto this day.</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It may be that the house of Judah will hear all the evil which I purpose to do unto them; that they may return every man from his evil way; that I may forgive their iniquity and their sin.</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A35EBDD-8824-4278-9964-1B81E02AF573}"/>
              </a:ext>
            </a:extLst>
          </p:cNvPr>
          <p:cNvSpPr/>
          <p:nvPr/>
        </p:nvSpPr>
        <p:spPr>
          <a:xfrm>
            <a:off x="1113180" y="4760121"/>
            <a:ext cx="6763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Jeremiah to write in this book?</a:t>
            </a:r>
          </a:p>
        </p:txBody>
      </p:sp>
      <p:sp>
        <p:nvSpPr>
          <p:cNvPr id="8" name="Rectángulo 7">
            <a:extLst>
              <a:ext uri="{FF2B5EF4-FFF2-40B4-BE49-F238E27FC236}">
                <a16:creationId xmlns:a16="http://schemas.microsoft.com/office/drawing/2014/main" id="{E954D955-AE82-4844-9052-50CD59578C6E}"/>
              </a:ext>
            </a:extLst>
          </p:cNvPr>
          <p:cNvSpPr/>
          <p:nvPr/>
        </p:nvSpPr>
        <p:spPr>
          <a:xfrm>
            <a:off x="1113179" y="5264350"/>
            <a:ext cx="554510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the Lord want Judah to hear His words?</a:t>
            </a:r>
          </a:p>
        </p:txBody>
      </p:sp>
    </p:spTree>
    <p:extLst>
      <p:ext uri="{BB962C8B-B14F-4D97-AF65-F5344CB8AC3E}">
        <p14:creationId xmlns:p14="http://schemas.microsoft.com/office/powerpoint/2010/main" val="1308049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25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25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25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25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12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800" decel="100000"/>
                                        <p:tgtEl>
                                          <p:spTgt spid="9"/>
                                        </p:tgtEl>
                                      </p:cBhvr>
                                    </p:animEffect>
                                    <p:anim calcmode="lin" valueType="num">
                                      <p:cBhvr>
                                        <p:cTn id="41" dur="800" decel="100000" fill="hold"/>
                                        <p:tgtEl>
                                          <p:spTgt spid="9"/>
                                        </p:tgtEl>
                                        <p:attrNameLst>
                                          <p:attrName>style.rotation</p:attrName>
                                        </p:attrNameLst>
                                      </p:cBhvr>
                                      <p:tavLst>
                                        <p:tav tm="0">
                                          <p:val>
                                            <p:fltVal val="-90"/>
                                          </p:val>
                                        </p:tav>
                                        <p:tav tm="100000">
                                          <p:val>
                                            <p:fltVal val="0"/>
                                          </p:val>
                                        </p:tav>
                                      </p:tavLst>
                                    </p:anim>
                                    <p:anim calcmode="lin" valueType="num">
                                      <p:cBhvr>
                                        <p:cTn id="42" dur="800" decel="100000" fill="hold"/>
                                        <p:tgtEl>
                                          <p:spTgt spid="9"/>
                                        </p:tgtEl>
                                        <p:attrNameLst>
                                          <p:attrName>ppt_x</p:attrName>
                                        </p:attrNameLst>
                                      </p:cBhvr>
                                      <p:tavLst>
                                        <p:tav tm="0">
                                          <p:val>
                                            <p:strVal val="#ppt_x+0.4"/>
                                          </p:val>
                                        </p:tav>
                                        <p:tav tm="100000">
                                          <p:val>
                                            <p:strVal val="#ppt_x-0.05"/>
                                          </p:val>
                                        </p:tav>
                                      </p:tavLst>
                                    </p:anim>
                                    <p:anim calcmode="lin" valueType="num">
                                      <p:cBhvr>
                                        <p:cTn id="43" dur="800" decel="100000" fill="hold"/>
                                        <p:tgtEl>
                                          <p:spTgt spid="9"/>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1" grpId="0" animBg="1"/>
      <p:bldP spid="10" grpId="0"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766E34A-DF2E-487A-BC7A-C737DD3BFA3F}"/>
              </a:ext>
            </a:extLst>
          </p:cNvPr>
          <p:cNvSpPr/>
          <p:nvPr/>
        </p:nvSpPr>
        <p:spPr>
          <a:xfrm>
            <a:off x="1113181" y="3365327"/>
            <a:ext cx="8415131" cy="369332"/>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What effect would doing this have had on the fulfillment of the prophecies?</a:t>
            </a:r>
            <a:endParaRPr lang="en-US"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A366179-DE50-4B86-9019-F42C2C08B856}"/>
              </a:ext>
            </a:extLst>
          </p:cNvPr>
          <p:cNvSpPr/>
          <p:nvPr/>
        </p:nvSpPr>
        <p:spPr>
          <a:xfrm>
            <a:off x="1113182" y="2730447"/>
            <a:ext cx="96608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the king have been trying to show by cutting up and burning Jeremiah’s prophecies?</a:t>
            </a:r>
          </a:p>
        </p:txBody>
      </p:sp>
      <p:sp>
        <p:nvSpPr>
          <p:cNvPr id="13" name="Rectángulo 12">
            <a:extLst>
              <a:ext uri="{FF2B5EF4-FFF2-40B4-BE49-F238E27FC236}">
                <a16:creationId xmlns:a16="http://schemas.microsoft.com/office/drawing/2014/main" id="{48747170-79F9-4E04-8F30-C0E089FD1E76}"/>
              </a:ext>
            </a:extLst>
          </p:cNvPr>
          <p:cNvSpPr/>
          <p:nvPr/>
        </p:nvSpPr>
        <p:spPr>
          <a:xfrm>
            <a:off x="1119804" y="3806058"/>
            <a:ext cx="2576560"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B46D35DF-0831-46D5-AABF-5D2C11333A37}"/>
              </a:ext>
            </a:extLst>
          </p:cNvPr>
          <p:cNvSpPr/>
          <p:nvPr/>
        </p:nvSpPr>
        <p:spPr>
          <a:xfrm>
            <a:off x="1113180" y="749365"/>
            <a:ext cx="2185214"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CCC45EC5-6195-49CA-A7D9-55C4BCFA6694}"/>
              </a:ext>
            </a:extLst>
          </p:cNvPr>
          <p:cNvSpPr/>
          <p:nvPr/>
        </p:nvSpPr>
        <p:spPr>
          <a:xfrm>
            <a:off x="1113181" y="4146609"/>
            <a:ext cx="9766854" cy="1888833"/>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CA2A0C2-5BAE-4B18-AEAC-2CC531DDA14A}"/>
              </a:ext>
            </a:extLst>
          </p:cNvPr>
          <p:cNvSpPr/>
          <p:nvPr/>
        </p:nvSpPr>
        <p:spPr>
          <a:xfrm>
            <a:off x="1113181" y="1107246"/>
            <a:ext cx="9766854" cy="1623201"/>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2" name="Rectángulo 1">
            <a:extLst>
              <a:ext uri="{FF2B5EF4-FFF2-40B4-BE49-F238E27FC236}">
                <a16:creationId xmlns:a16="http://schemas.microsoft.com/office/drawing/2014/main" id="{38181414-708F-4533-9C8F-FA9502F37BD5}"/>
              </a:ext>
            </a:extLst>
          </p:cNvPr>
          <p:cNvSpPr/>
          <p:nvPr/>
        </p:nvSpPr>
        <p:spPr>
          <a:xfrm>
            <a:off x="1113181" y="779683"/>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36:22-23</a:t>
            </a:r>
          </a:p>
        </p:txBody>
      </p:sp>
      <p:sp>
        <p:nvSpPr>
          <p:cNvPr id="4" name="Rectángulo 3">
            <a:extLst>
              <a:ext uri="{FF2B5EF4-FFF2-40B4-BE49-F238E27FC236}">
                <a16:creationId xmlns:a16="http://schemas.microsoft.com/office/drawing/2014/main" id="{DF74F71A-6DF7-4661-813C-232CB6DE2DB3}"/>
              </a:ext>
            </a:extLst>
          </p:cNvPr>
          <p:cNvSpPr/>
          <p:nvPr/>
        </p:nvSpPr>
        <p:spPr>
          <a:xfrm>
            <a:off x="1113183" y="1152939"/>
            <a:ext cx="966083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Now the king sat in the winter house in the ninth month: and there was a fire on the hearth burning before him.</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it came to pass, that when Jehudi had read three or four leaves, he cut it with the penknife, and cast it into the fire that was on the hearth, until all the roll was consumed in the fire that was on the hearth.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3EC29DBA-C27D-40E7-B649-DBA89EA390D9}"/>
              </a:ext>
            </a:extLst>
          </p:cNvPr>
          <p:cNvSpPr/>
          <p:nvPr/>
        </p:nvSpPr>
        <p:spPr>
          <a:xfrm>
            <a:off x="1119805" y="3826992"/>
            <a:ext cx="25699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36:27-28, 32</a:t>
            </a:r>
          </a:p>
        </p:txBody>
      </p:sp>
      <p:sp>
        <p:nvSpPr>
          <p:cNvPr id="8" name="Rectángulo 7">
            <a:extLst>
              <a:ext uri="{FF2B5EF4-FFF2-40B4-BE49-F238E27FC236}">
                <a16:creationId xmlns:a16="http://schemas.microsoft.com/office/drawing/2014/main" id="{1DE052E3-CA06-4356-BB43-061C6FBE0041}"/>
              </a:ext>
            </a:extLst>
          </p:cNvPr>
          <p:cNvSpPr/>
          <p:nvPr/>
        </p:nvSpPr>
        <p:spPr>
          <a:xfrm>
            <a:off x="1119806" y="4111838"/>
            <a:ext cx="9660834" cy="192360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27 </a:t>
            </a:r>
            <a:r>
              <a:rPr lang="en-US" sz="1700" dirty="0">
                <a:solidFill>
                  <a:schemeClr val="bg1"/>
                </a:solidFill>
                <a:latin typeface="Arial" panose="020B0604020202020204" pitchFamily="34" charset="0"/>
                <a:cs typeface="Arial" panose="020B0604020202020204" pitchFamily="34" charset="0"/>
              </a:rPr>
              <a:t>¶ Then the word of the Lord came to Jeremiah, after that the king had burned the roll, and the words which Baruch wrote at the mouth of Jeremiah, saying,</a:t>
            </a:r>
          </a:p>
          <a:p>
            <a:pPr algn="just" fontAlgn="base"/>
            <a:r>
              <a:rPr lang="en-US" sz="1700" b="1" dirty="0">
                <a:solidFill>
                  <a:schemeClr val="bg1"/>
                </a:solidFill>
                <a:latin typeface="Arial" panose="020B0604020202020204" pitchFamily="34" charset="0"/>
                <a:cs typeface="Arial" panose="020B0604020202020204" pitchFamily="34" charset="0"/>
              </a:rPr>
              <a:t>28 </a:t>
            </a:r>
            <a:r>
              <a:rPr lang="en-US" sz="1700" dirty="0">
                <a:solidFill>
                  <a:schemeClr val="bg1"/>
                </a:solidFill>
                <a:latin typeface="Arial" panose="020B0604020202020204" pitchFamily="34" charset="0"/>
                <a:cs typeface="Arial" panose="020B0604020202020204" pitchFamily="34" charset="0"/>
              </a:rPr>
              <a:t>Take thee again another roll, and write in it all the former words that were in the first roll, which Jehoiakim the king of Judah hath burned.</a:t>
            </a:r>
          </a:p>
          <a:p>
            <a:pPr algn="just" fontAlgn="base"/>
            <a:r>
              <a:rPr lang="en-US" sz="1700" b="1" dirty="0">
                <a:solidFill>
                  <a:schemeClr val="bg1"/>
                </a:solidFill>
                <a:latin typeface="Arial" panose="020B0604020202020204" pitchFamily="34" charset="0"/>
                <a:cs typeface="Arial" panose="020B0604020202020204" pitchFamily="34" charset="0"/>
              </a:rPr>
              <a:t>32 </a:t>
            </a:r>
            <a:r>
              <a:rPr lang="en-US" sz="1700" dirty="0">
                <a:solidFill>
                  <a:schemeClr val="bg1"/>
                </a:solidFill>
                <a:latin typeface="Arial" panose="020B0604020202020204" pitchFamily="34" charset="0"/>
                <a:cs typeface="Arial" panose="020B0604020202020204" pitchFamily="34" charset="0"/>
              </a:rPr>
              <a:t>¶ Then took Jeremiah another roll, and gave it to Baruch the scribe, the son of Neriah; who wrote therein from the mouth of Jeremiah all the words of the book which Jehoiakim king of Judah had burned in the fire: and there were added besides unto them many like words.</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85DCD09F-ABEE-4111-B5D7-7DBE0E4AAF76}"/>
              </a:ext>
            </a:extLst>
          </p:cNvPr>
          <p:cNvSpPr/>
          <p:nvPr/>
        </p:nvSpPr>
        <p:spPr>
          <a:xfrm>
            <a:off x="1119805" y="6151011"/>
            <a:ext cx="6481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Jeremiah and Baruch to do?</a:t>
            </a:r>
          </a:p>
        </p:txBody>
      </p:sp>
    </p:spTree>
    <p:extLst>
      <p:ext uri="{BB962C8B-B14F-4D97-AF65-F5344CB8AC3E}">
        <p14:creationId xmlns:p14="http://schemas.microsoft.com/office/powerpoint/2010/main" val="11573826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500" fill="hold"/>
                                        <p:tgtEl>
                                          <p:spTgt spid="13"/>
                                        </p:tgtEl>
                                        <p:attrNameLst>
                                          <p:attrName>ppt_w</p:attrName>
                                        </p:attrNameLst>
                                      </p:cBhvr>
                                      <p:tavLst>
                                        <p:tav tm="0">
                                          <p:val>
                                            <p:strVal val="#ppt_w+.3"/>
                                          </p:val>
                                        </p:tav>
                                        <p:tav tm="100000">
                                          <p:val>
                                            <p:strVal val="#ppt_w"/>
                                          </p:val>
                                        </p:tav>
                                      </p:tavLst>
                                    </p:anim>
                                    <p:anim calcmode="lin" valueType="num">
                                      <p:cBhvr>
                                        <p:cTn id="27" dur="1500" fill="hold"/>
                                        <p:tgtEl>
                                          <p:spTgt spid="13"/>
                                        </p:tgtEl>
                                        <p:attrNameLst>
                                          <p:attrName>ppt_h</p:attrName>
                                        </p:attrNameLst>
                                      </p:cBhvr>
                                      <p:tavLst>
                                        <p:tav tm="0">
                                          <p:val>
                                            <p:strVal val="#ppt_h"/>
                                          </p:val>
                                        </p:tav>
                                        <p:tav tm="100000">
                                          <p:val>
                                            <p:strVal val="#ppt_h"/>
                                          </p:val>
                                        </p:tav>
                                      </p:tavLst>
                                    </p:anim>
                                    <p:animEffect transition="in" filter="fade">
                                      <p:cBhvr>
                                        <p:cTn id="28" dur="1500"/>
                                        <p:tgtEl>
                                          <p:spTgt spid="13"/>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500" fill="hold"/>
                                        <p:tgtEl>
                                          <p:spTgt spid="11"/>
                                        </p:tgtEl>
                                        <p:attrNameLst>
                                          <p:attrName>ppt_w</p:attrName>
                                        </p:attrNameLst>
                                      </p:cBhvr>
                                      <p:tavLst>
                                        <p:tav tm="0">
                                          <p:val>
                                            <p:strVal val="#ppt_w+.3"/>
                                          </p:val>
                                        </p:tav>
                                        <p:tav tm="100000">
                                          <p:val>
                                            <p:strVal val="#ppt_w"/>
                                          </p:val>
                                        </p:tav>
                                      </p:tavLst>
                                    </p:anim>
                                    <p:anim calcmode="lin" valueType="num">
                                      <p:cBhvr>
                                        <p:cTn id="32" dur="1500" fill="hold"/>
                                        <p:tgtEl>
                                          <p:spTgt spid="11"/>
                                        </p:tgtEl>
                                        <p:attrNameLst>
                                          <p:attrName>ppt_h</p:attrName>
                                        </p:attrNameLst>
                                      </p:cBhvr>
                                      <p:tavLst>
                                        <p:tav tm="0">
                                          <p:val>
                                            <p:strVal val="#ppt_h"/>
                                          </p:val>
                                        </p:tav>
                                        <p:tav tm="100000">
                                          <p:val>
                                            <p:strVal val="#ppt_h"/>
                                          </p:val>
                                        </p:tav>
                                      </p:tavLst>
                                    </p:anim>
                                    <p:animEffect transition="in" filter="fade">
                                      <p:cBhvr>
                                        <p:cTn id="33" dur="1500"/>
                                        <p:tgtEl>
                                          <p:spTgt spid="11"/>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500" fill="hold"/>
                                        <p:tgtEl>
                                          <p:spTgt spid="7"/>
                                        </p:tgtEl>
                                        <p:attrNameLst>
                                          <p:attrName>ppt_w</p:attrName>
                                        </p:attrNameLst>
                                      </p:cBhvr>
                                      <p:tavLst>
                                        <p:tav tm="0">
                                          <p:val>
                                            <p:strVal val="#ppt_w+.3"/>
                                          </p:val>
                                        </p:tav>
                                        <p:tav tm="100000">
                                          <p:val>
                                            <p:strVal val="#ppt_w"/>
                                          </p:val>
                                        </p:tav>
                                      </p:tavLst>
                                    </p:anim>
                                    <p:anim calcmode="lin" valueType="num">
                                      <p:cBhvr>
                                        <p:cTn id="37" dur="1500" fill="hold"/>
                                        <p:tgtEl>
                                          <p:spTgt spid="7"/>
                                        </p:tgtEl>
                                        <p:attrNameLst>
                                          <p:attrName>ppt_h</p:attrName>
                                        </p:attrNameLst>
                                      </p:cBhvr>
                                      <p:tavLst>
                                        <p:tav tm="0">
                                          <p:val>
                                            <p:strVal val="#ppt_h"/>
                                          </p:val>
                                        </p:tav>
                                        <p:tav tm="100000">
                                          <p:val>
                                            <p:strVal val="#ppt_h"/>
                                          </p:val>
                                        </p:tav>
                                      </p:tavLst>
                                    </p:anim>
                                    <p:animEffect transition="in" filter="fade">
                                      <p:cBhvr>
                                        <p:cTn id="38" dur="1500"/>
                                        <p:tgtEl>
                                          <p:spTgt spid="7"/>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500" fill="hold"/>
                                        <p:tgtEl>
                                          <p:spTgt spid="8"/>
                                        </p:tgtEl>
                                        <p:attrNameLst>
                                          <p:attrName>ppt_w</p:attrName>
                                        </p:attrNameLst>
                                      </p:cBhvr>
                                      <p:tavLst>
                                        <p:tav tm="0">
                                          <p:val>
                                            <p:strVal val="#ppt_w+.3"/>
                                          </p:val>
                                        </p:tav>
                                        <p:tav tm="100000">
                                          <p:val>
                                            <p:strVal val="#ppt_w"/>
                                          </p:val>
                                        </p:tav>
                                      </p:tavLst>
                                    </p:anim>
                                    <p:anim calcmode="lin" valueType="num">
                                      <p:cBhvr>
                                        <p:cTn id="42" dur="1500" fill="hold"/>
                                        <p:tgtEl>
                                          <p:spTgt spid="8"/>
                                        </p:tgtEl>
                                        <p:attrNameLst>
                                          <p:attrName>ppt_h</p:attrName>
                                        </p:attrNameLst>
                                      </p:cBhvr>
                                      <p:tavLst>
                                        <p:tav tm="0">
                                          <p:val>
                                            <p:strVal val="#ppt_h"/>
                                          </p:val>
                                        </p:tav>
                                        <p:tav tm="100000">
                                          <p:val>
                                            <p:strVal val="#ppt_h"/>
                                          </p:val>
                                        </p:tav>
                                      </p:tavLst>
                                    </p:anim>
                                    <p:animEffect transition="in" filter="fade">
                                      <p:cBhvr>
                                        <p:cTn id="43" dur="1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3" grpId="0" animBg="1"/>
      <p:bldP spid="11"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2" name="Rectángulo 1">
            <a:extLst>
              <a:ext uri="{FF2B5EF4-FFF2-40B4-BE49-F238E27FC236}">
                <a16:creationId xmlns:a16="http://schemas.microsoft.com/office/drawing/2014/main" id="{3BFBC1B2-FEA6-4F39-ACF7-C0DC1D8059C2}"/>
              </a:ext>
            </a:extLst>
          </p:cNvPr>
          <p:cNvSpPr/>
          <p:nvPr/>
        </p:nvSpPr>
        <p:spPr>
          <a:xfrm>
            <a:off x="1078719" y="783607"/>
            <a:ext cx="190308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Jeremiah 37–39</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BBE33AA-E01A-4F94-8907-01A03EBC1E3E}"/>
              </a:ext>
            </a:extLst>
          </p:cNvPr>
          <p:cNvSpPr/>
          <p:nvPr/>
        </p:nvSpPr>
        <p:spPr>
          <a:xfrm>
            <a:off x="1987826" y="2367171"/>
            <a:ext cx="8216348" cy="2123658"/>
          </a:xfrm>
          <a:prstGeom prst="rect">
            <a:avLst/>
          </a:prstGeom>
        </p:spPr>
        <p:txBody>
          <a:bodyPr wrap="square">
            <a:spAutoFit/>
          </a:bodyPr>
          <a:lstStyle/>
          <a:p>
            <a:pPr algn="ctr"/>
            <a:r>
              <a:rPr lang="en-US" sz="4400" dirty="0">
                <a:solidFill>
                  <a:schemeClr val="accent1"/>
                </a:solidFill>
                <a:latin typeface="Times New Roman" panose="02020603050405020304" pitchFamily="18" charset="0"/>
                <a:cs typeface="Times New Roman" panose="02020603050405020304" pitchFamily="18" charset="0"/>
              </a:rPr>
              <a:t>“Jeremiah prophesies that if the Jews surrender to Babylon, </a:t>
            </a:r>
          </a:p>
          <a:p>
            <a:pPr algn="ctr"/>
            <a:r>
              <a:rPr lang="en-US" sz="4400" dirty="0">
                <a:solidFill>
                  <a:schemeClr val="accent1"/>
                </a:solidFill>
                <a:latin typeface="Times New Roman" panose="02020603050405020304" pitchFamily="18" charset="0"/>
                <a:cs typeface="Times New Roman" panose="02020603050405020304" pitchFamily="18" charset="0"/>
              </a:rPr>
              <a:t>they will not be destroyed”</a:t>
            </a:r>
          </a:p>
        </p:txBody>
      </p:sp>
    </p:spTree>
    <p:extLst>
      <p:ext uri="{BB962C8B-B14F-4D97-AF65-F5344CB8AC3E}">
        <p14:creationId xmlns:p14="http://schemas.microsoft.com/office/powerpoint/2010/main" val="1276565380"/>
      </p:ext>
    </p:extLst>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0B7B02E-618E-4BC6-83AD-FB5EF9B257D9}"/>
              </a:ext>
            </a:extLst>
          </p:cNvPr>
          <p:cNvSpPr/>
          <p:nvPr/>
        </p:nvSpPr>
        <p:spPr>
          <a:xfrm>
            <a:off x="1113176" y="2788782"/>
            <a:ext cx="1787676"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856914A1-091A-4CF6-8EBE-7336A3BBC655}"/>
              </a:ext>
            </a:extLst>
          </p:cNvPr>
          <p:cNvSpPr/>
          <p:nvPr/>
        </p:nvSpPr>
        <p:spPr>
          <a:xfrm>
            <a:off x="1113179" y="3185410"/>
            <a:ext cx="9594573" cy="1220079"/>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2" name="Rectángulo 1">
            <a:extLst>
              <a:ext uri="{FF2B5EF4-FFF2-40B4-BE49-F238E27FC236}">
                <a16:creationId xmlns:a16="http://schemas.microsoft.com/office/drawing/2014/main" id="{BFAE127D-30AD-4767-98D3-2CD6F28C2241}"/>
              </a:ext>
            </a:extLst>
          </p:cNvPr>
          <p:cNvSpPr/>
          <p:nvPr/>
        </p:nvSpPr>
        <p:spPr>
          <a:xfrm>
            <a:off x="1113183" y="1152939"/>
            <a:ext cx="95945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people sometimes choose to do things that are contrary to what God wants them to do?</a:t>
            </a:r>
          </a:p>
        </p:txBody>
      </p:sp>
      <p:sp>
        <p:nvSpPr>
          <p:cNvPr id="4" name="Rectángulo 3">
            <a:extLst>
              <a:ext uri="{FF2B5EF4-FFF2-40B4-BE49-F238E27FC236}">
                <a16:creationId xmlns:a16="http://schemas.microsoft.com/office/drawing/2014/main" id="{50ED9B00-D205-4EE3-8334-2844D5D410B7}"/>
              </a:ext>
            </a:extLst>
          </p:cNvPr>
          <p:cNvSpPr/>
          <p:nvPr/>
        </p:nvSpPr>
        <p:spPr>
          <a:xfrm>
            <a:off x="1113183" y="1917528"/>
            <a:ext cx="95945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that fear might influence some people to go against what they know is right?</a:t>
            </a:r>
          </a:p>
        </p:txBody>
      </p:sp>
      <p:sp>
        <p:nvSpPr>
          <p:cNvPr id="5" name="Rectángulo 4">
            <a:extLst>
              <a:ext uri="{FF2B5EF4-FFF2-40B4-BE49-F238E27FC236}">
                <a16:creationId xmlns:a16="http://schemas.microsoft.com/office/drawing/2014/main" id="{BED05DB7-1D93-45BF-A8D4-C71543F62A48}"/>
              </a:ext>
            </a:extLst>
          </p:cNvPr>
          <p:cNvSpPr/>
          <p:nvPr/>
        </p:nvSpPr>
        <p:spPr>
          <a:xfrm>
            <a:off x="1113183" y="2793760"/>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38:4 </a:t>
            </a:r>
          </a:p>
        </p:txBody>
      </p:sp>
      <p:sp>
        <p:nvSpPr>
          <p:cNvPr id="6" name="Rectángulo 5">
            <a:extLst>
              <a:ext uri="{FF2B5EF4-FFF2-40B4-BE49-F238E27FC236}">
                <a16:creationId xmlns:a16="http://schemas.microsoft.com/office/drawing/2014/main" id="{8EB3E3D1-F6F3-41D9-8588-620FA7E485F0}"/>
              </a:ext>
            </a:extLst>
          </p:cNvPr>
          <p:cNvSpPr/>
          <p:nvPr/>
        </p:nvSpPr>
        <p:spPr>
          <a:xfrm>
            <a:off x="1113182" y="3163092"/>
            <a:ext cx="9594573"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Therefore the princes said unto the king, We beseech thee, let this man be put to death: for thus he weakeneth the hands of the men of war that remain in this city, and the hands of all the people, in speaking such words unto them: for this man seeketh not the welfare of this people, but the hurt.</a:t>
            </a:r>
          </a:p>
        </p:txBody>
      </p:sp>
      <p:sp>
        <p:nvSpPr>
          <p:cNvPr id="7" name="Rectángulo 6">
            <a:extLst>
              <a:ext uri="{FF2B5EF4-FFF2-40B4-BE49-F238E27FC236}">
                <a16:creationId xmlns:a16="http://schemas.microsoft.com/office/drawing/2014/main" id="{2F1A9E93-A9C6-41CA-B7D2-5CAF8DE8612F}"/>
              </a:ext>
            </a:extLst>
          </p:cNvPr>
          <p:cNvSpPr/>
          <p:nvPr/>
        </p:nvSpPr>
        <p:spPr>
          <a:xfrm>
            <a:off x="1113179" y="4499405"/>
            <a:ext cx="76067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these princes want King Zedekiah to do with Jeremiah?</a:t>
            </a:r>
          </a:p>
        </p:txBody>
      </p:sp>
      <p:sp>
        <p:nvSpPr>
          <p:cNvPr id="8" name="Rectángulo 7">
            <a:extLst>
              <a:ext uri="{FF2B5EF4-FFF2-40B4-BE49-F238E27FC236}">
                <a16:creationId xmlns:a16="http://schemas.microsoft.com/office/drawing/2014/main" id="{3F3B8F97-07A2-4B3C-91BA-D43E7A7D3C78}"/>
              </a:ext>
            </a:extLst>
          </p:cNvPr>
          <p:cNvSpPr/>
          <p:nvPr/>
        </p:nvSpPr>
        <p:spPr>
          <a:xfrm>
            <a:off x="1113180" y="4962654"/>
            <a:ext cx="47756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they want Jeremiah put to death?</a:t>
            </a:r>
          </a:p>
        </p:txBody>
      </p:sp>
    </p:spTree>
    <p:extLst>
      <p:ext uri="{BB962C8B-B14F-4D97-AF65-F5344CB8AC3E}">
        <p14:creationId xmlns:p14="http://schemas.microsoft.com/office/powerpoint/2010/main" val="311900387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vertical)">
                                      <p:cBhvr>
                                        <p:cTn id="14" dur="1250"/>
                                        <p:tgtEl>
                                          <p:spTgt spid="10"/>
                                        </p:tgtEl>
                                      </p:cBhvr>
                                    </p:animEffect>
                                  </p:childTnLst>
                                </p:cTn>
                              </p:par>
                              <p:par>
                                <p:cTn id="15" presetID="3" presetClass="entr" presetSubtype="5"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vertical)">
                                      <p:cBhvr>
                                        <p:cTn id="17" dur="1250"/>
                                        <p:tgtEl>
                                          <p:spTgt spid="9"/>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vertical)">
                                      <p:cBhvr>
                                        <p:cTn id="20" dur="1250"/>
                                        <p:tgtEl>
                                          <p:spTgt spid="5"/>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vertical)">
                                      <p:cBhvr>
                                        <p:cTn id="23" dur="1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B9C5D30-0AF9-4ADE-8D21-0490C066BD09}"/>
              </a:ext>
            </a:extLst>
          </p:cNvPr>
          <p:cNvSpPr/>
          <p:nvPr/>
        </p:nvSpPr>
        <p:spPr>
          <a:xfrm>
            <a:off x="1113181" y="4315342"/>
            <a:ext cx="972709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the result be if Zedekiah hearkened to Jeremiah’s words? What would the result be if he didn’t? </a:t>
            </a:r>
          </a:p>
        </p:txBody>
      </p:sp>
      <p:sp>
        <p:nvSpPr>
          <p:cNvPr id="10" name="Rectángulo 9">
            <a:extLst>
              <a:ext uri="{FF2B5EF4-FFF2-40B4-BE49-F238E27FC236}">
                <a16:creationId xmlns:a16="http://schemas.microsoft.com/office/drawing/2014/main" id="{15CD1656-0E1B-4837-825C-43033DB812E8}"/>
              </a:ext>
            </a:extLst>
          </p:cNvPr>
          <p:cNvSpPr/>
          <p:nvPr/>
        </p:nvSpPr>
        <p:spPr>
          <a:xfrm>
            <a:off x="921025" y="928159"/>
            <a:ext cx="2377371" cy="8128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3EE3568-1B88-49DD-AD3C-3324BD34BF57}"/>
              </a:ext>
            </a:extLst>
          </p:cNvPr>
          <p:cNvSpPr/>
          <p:nvPr/>
        </p:nvSpPr>
        <p:spPr>
          <a:xfrm>
            <a:off x="921026" y="1297490"/>
            <a:ext cx="10157791" cy="2902437"/>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2" name="Rectángulo 1">
            <a:extLst>
              <a:ext uri="{FF2B5EF4-FFF2-40B4-BE49-F238E27FC236}">
                <a16:creationId xmlns:a16="http://schemas.microsoft.com/office/drawing/2014/main" id="{250A7A49-AF42-466F-B2C0-5B0C962C70E4}"/>
              </a:ext>
            </a:extLst>
          </p:cNvPr>
          <p:cNvSpPr/>
          <p:nvPr/>
        </p:nvSpPr>
        <p:spPr>
          <a:xfrm>
            <a:off x="1113183" y="968273"/>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38:17-20</a:t>
            </a:r>
          </a:p>
        </p:txBody>
      </p:sp>
      <p:sp>
        <p:nvSpPr>
          <p:cNvPr id="4" name="Rectángulo 3">
            <a:extLst>
              <a:ext uri="{FF2B5EF4-FFF2-40B4-BE49-F238E27FC236}">
                <a16:creationId xmlns:a16="http://schemas.microsoft.com/office/drawing/2014/main" id="{7D497021-458C-4BDE-AB2A-E0B87AF0D13F}"/>
              </a:ext>
            </a:extLst>
          </p:cNvPr>
          <p:cNvSpPr/>
          <p:nvPr/>
        </p:nvSpPr>
        <p:spPr>
          <a:xfrm>
            <a:off x="1113182" y="1337605"/>
            <a:ext cx="9727095"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Then said Jeremiah unto Zedekiah, Thus saith the Lord, the God of hosts, the God of Israel; If thou wilt assuredly go forth unto the king of Babylon’s princes, then thy soul shall live, and this city shall not be burned with fire; and thou shalt live, and thine house: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But if thou wilt not go forth to the king of Babylon’s princes, then shall this city be given into the hand of the Chaldeans, and they shall burn it with fire, and thou shalt not escape out of their hand.</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Zedekiah the king said unto Jeremiah, I am afraid of the Jews that are fallen to the Chaldeans, lest they deliver me into their hand, and they mock me.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But Jeremiah said, They shall not deliver thee. Obey, I beseech thee, the voice of the Lord, which I speak unto thee: so it shall be well unto thee, and thy soul shall live.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932C3A5A-3B57-4ED5-973D-44C30A6C97DD}"/>
              </a:ext>
            </a:extLst>
          </p:cNvPr>
          <p:cNvSpPr/>
          <p:nvPr/>
        </p:nvSpPr>
        <p:spPr>
          <a:xfrm>
            <a:off x="1113178" y="5077090"/>
            <a:ext cx="517321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lesson can we learn from these verses?</a:t>
            </a:r>
          </a:p>
        </p:txBody>
      </p:sp>
      <p:sp>
        <p:nvSpPr>
          <p:cNvPr id="8" name="Rectángulo 7">
            <a:extLst>
              <a:ext uri="{FF2B5EF4-FFF2-40B4-BE49-F238E27FC236}">
                <a16:creationId xmlns:a16="http://schemas.microsoft.com/office/drawing/2014/main" id="{1E6D0AED-6994-4CEC-A641-B0168577BFF1}"/>
              </a:ext>
            </a:extLst>
          </p:cNvPr>
          <p:cNvSpPr/>
          <p:nvPr/>
        </p:nvSpPr>
        <p:spPr>
          <a:xfrm>
            <a:off x="1113178" y="5677255"/>
            <a:ext cx="9051239" cy="369332"/>
          </a:xfrm>
          <a:prstGeom prst="rect">
            <a:avLst/>
          </a:prstGeom>
        </p:spPr>
        <p:txBody>
          <a:bodyPr wrap="square">
            <a:spAutoFit/>
          </a:bodyPr>
          <a:lstStyle/>
          <a:p>
            <a:pPr algn="just"/>
            <a:r>
              <a:rPr lang="en-US" i="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obey the word of the Lord given through His servants, we will prosper spiritually.</a:t>
            </a:r>
          </a:p>
        </p:txBody>
      </p:sp>
    </p:spTree>
    <p:extLst>
      <p:ext uri="{BB962C8B-B14F-4D97-AF65-F5344CB8AC3E}">
        <p14:creationId xmlns:p14="http://schemas.microsoft.com/office/powerpoint/2010/main" val="77917621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8"/>
                                        </p:tgtEl>
                                        <p:attrNameLst>
                                          <p:attrName>style.visibility</p:attrName>
                                        </p:attrNameLst>
                                      </p:cBhvr>
                                      <p:to>
                                        <p:strVal val="visible"/>
                                      </p:to>
                                    </p:set>
                                    <p:set>
                                      <p:cBhvr>
                                        <p:cTn id="22" dur="68" fill="hold">
                                          <p:stCondLst>
                                            <p:cond delay="0"/>
                                          </p:stCondLst>
                                        </p:cTn>
                                        <p:tgtEl>
                                          <p:spTgt spid="8"/>
                                        </p:tgtEl>
                                        <p:attrNameLst>
                                          <p:attrName>style.rotation</p:attrName>
                                        </p:attrNameLst>
                                      </p:cBhvr>
                                      <p:to>
                                        <p:strVal val="-45.0"/>
                                      </p:to>
                                    </p:set>
                                    <p:anim calcmode="lin" valueType="num">
                                      <p:cBhvr>
                                        <p:cTn id="23" dur="68" fill="hold">
                                          <p:stCondLst>
                                            <p:cond delay="6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4" dur="6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5" dur="23" decel="50000" autoRev="1" fill="hold">
                                          <p:stCondLst>
                                            <p:cond delay="6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6" dur="20" fill="hold">
                                          <p:stCondLst>
                                            <p:cond delay="130"/>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diagonales redondeadas 11">
            <a:extLst>
              <a:ext uri="{FF2B5EF4-FFF2-40B4-BE49-F238E27FC236}">
                <a16:creationId xmlns:a16="http://schemas.microsoft.com/office/drawing/2014/main" id="{F3ED580A-9D72-4899-9DB8-CA2086C8504F}"/>
              </a:ext>
            </a:extLst>
          </p:cNvPr>
          <p:cNvSpPr/>
          <p:nvPr/>
        </p:nvSpPr>
        <p:spPr>
          <a:xfrm>
            <a:off x="2040836" y="1687003"/>
            <a:ext cx="7421217" cy="1884753"/>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E64C3FAD-65C4-4A6F-960D-4683B09D324E}"/>
              </a:ext>
            </a:extLst>
          </p:cNvPr>
          <p:cNvSpPr/>
          <p:nvPr/>
        </p:nvSpPr>
        <p:spPr>
          <a:xfrm>
            <a:off x="726089" y="4380790"/>
            <a:ext cx="1851789"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0C204217-4BA2-400F-8425-804EB305AD29}"/>
              </a:ext>
            </a:extLst>
          </p:cNvPr>
          <p:cNvSpPr/>
          <p:nvPr/>
        </p:nvSpPr>
        <p:spPr>
          <a:xfrm>
            <a:off x="726089" y="4754231"/>
            <a:ext cx="9994920" cy="646331"/>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136</a:t>
            </a:r>
          </a:p>
        </p:txBody>
      </p:sp>
      <p:sp>
        <p:nvSpPr>
          <p:cNvPr id="2" name="Rectángulo 1">
            <a:extLst>
              <a:ext uri="{FF2B5EF4-FFF2-40B4-BE49-F238E27FC236}">
                <a16:creationId xmlns:a16="http://schemas.microsoft.com/office/drawing/2014/main" id="{7D819F96-7056-4E9E-850C-F4A33964A348}"/>
              </a:ext>
            </a:extLst>
          </p:cNvPr>
          <p:cNvSpPr/>
          <p:nvPr/>
        </p:nvSpPr>
        <p:spPr>
          <a:xfrm>
            <a:off x="2127087" y="1687003"/>
            <a:ext cx="7268705" cy="1754326"/>
          </a:xfrm>
          <a:prstGeom prst="rect">
            <a:avLst/>
          </a:prstGeom>
        </p:spPr>
        <p:txBody>
          <a:bodyPr wrap="square">
            <a:spAutoFit/>
          </a:bodyPr>
          <a:lstStyle/>
          <a:p>
            <a:pPr algn="ctr"/>
            <a:r>
              <a:rPr lang="en-US" dirty="0">
                <a:solidFill>
                  <a:schemeClr val="accent5">
                    <a:lumMod val="75000"/>
                  </a:schemeClr>
                </a:solidFill>
                <a:latin typeface="Arial" panose="020B0604020202020204" pitchFamily="34" charset="0"/>
                <a:cs typeface="Arial" panose="020B0604020202020204" pitchFamily="34" charset="0"/>
              </a:rPr>
              <a:t>“It is no small thing, my brothers and sisters, to have a prophet of God in our midst. … When we hear the counsel of the Lord expressed through the words of the President of the Church, our response should be positive and prompt. History has shown that there is safety, peace, prosperity, and happiness in responding to prophetic counsel” (“His Word Ye Shall Receive,”</a:t>
            </a:r>
            <a:r>
              <a:rPr lang="en-US" i="1" dirty="0">
                <a:solidFill>
                  <a:schemeClr val="accent5">
                    <a:lumMod val="75000"/>
                  </a:schemeClr>
                </a:solidFill>
                <a:latin typeface="Arial" panose="020B0604020202020204" pitchFamily="34" charset="0"/>
                <a:cs typeface="Arial" panose="020B0604020202020204" pitchFamily="34" charset="0"/>
              </a:rPr>
              <a:t> Ensign,</a:t>
            </a:r>
            <a:r>
              <a:rPr lang="en-US" dirty="0">
                <a:solidFill>
                  <a:schemeClr val="accent5">
                    <a:lumMod val="75000"/>
                  </a:schemeClr>
                </a:solidFill>
                <a:latin typeface="Arial" panose="020B0604020202020204" pitchFamily="34" charset="0"/>
                <a:cs typeface="Arial" panose="020B0604020202020204" pitchFamily="34" charset="0"/>
              </a:rPr>
              <a:t> May 2001, 65).</a:t>
            </a:r>
          </a:p>
        </p:txBody>
      </p:sp>
      <p:sp>
        <p:nvSpPr>
          <p:cNvPr id="4" name="Rectángulo 3">
            <a:extLst>
              <a:ext uri="{FF2B5EF4-FFF2-40B4-BE49-F238E27FC236}">
                <a16:creationId xmlns:a16="http://schemas.microsoft.com/office/drawing/2014/main" id="{899A59AA-B967-4E24-86C7-9FE91BEA2CD8}"/>
              </a:ext>
            </a:extLst>
          </p:cNvPr>
          <p:cNvSpPr/>
          <p:nvPr/>
        </p:nvSpPr>
        <p:spPr>
          <a:xfrm>
            <a:off x="775365" y="783607"/>
            <a:ext cx="6605463"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M. Russell Ballard of the Quorum of the Twelve Apostles.</a:t>
            </a:r>
          </a:p>
        </p:txBody>
      </p:sp>
      <p:sp>
        <p:nvSpPr>
          <p:cNvPr id="5" name="Rectángulo 4">
            <a:extLst>
              <a:ext uri="{FF2B5EF4-FFF2-40B4-BE49-F238E27FC236}">
                <a16:creationId xmlns:a16="http://schemas.microsoft.com/office/drawing/2014/main" id="{94013744-F953-49DB-ACE0-29A2C45E53E8}"/>
              </a:ext>
            </a:extLst>
          </p:cNvPr>
          <p:cNvSpPr/>
          <p:nvPr/>
        </p:nvSpPr>
        <p:spPr>
          <a:xfrm>
            <a:off x="775364" y="3907090"/>
            <a:ext cx="72687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blessings that come from following the prophet?</a:t>
            </a:r>
          </a:p>
        </p:txBody>
      </p:sp>
      <p:sp>
        <p:nvSpPr>
          <p:cNvPr id="6" name="Rectángulo 5">
            <a:extLst>
              <a:ext uri="{FF2B5EF4-FFF2-40B4-BE49-F238E27FC236}">
                <a16:creationId xmlns:a16="http://schemas.microsoft.com/office/drawing/2014/main" id="{138703E6-7292-4105-B2F3-29C21CD8F24C}"/>
              </a:ext>
            </a:extLst>
          </p:cNvPr>
          <p:cNvSpPr/>
          <p:nvPr/>
        </p:nvSpPr>
        <p:spPr>
          <a:xfrm>
            <a:off x="726089" y="4368755"/>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38:19</a:t>
            </a:r>
          </a:p>
        </p:txBody>
      </p:sp>
      <p:sp>
        <p:nvSpPr>
          <p:cNvPr id="7" name="Rectángulo 6">
            <a:extLst>
              <a:ext uri="{FF2B5EF4-FFF2-40B4-BE49-F238E27FC236}">
                <a16:creationId xmlns:a16="http://schemas.microsoft.com/office/drawing/2014/main" id="{B1C4947B-57CC-406A-85D2-B38B3A3655C2}"/>
              </a:ext>
            </a:extLst>
          </p:cNvPr>
          <p:cNvSpPr/>
          <p:nvPr/>
        </p:nvSpPr>
        <p:spPr>
          <a:xfrm>
            <a:off x="775364" y="4716124"/>
            <a:ext cx="9760114"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Zedekiah the king said unto Jeremiah, I am afraid of the Jews that are fallen to the Chaldeans, lest they deliver me into their hand, and they mock me.</a:t>
            </a:r>
          </a:p>
        </p:txBody>
      </p:sp>
      <p:sp>
        <p:nvSpPr>
          <p:cNvPr id="8" name="Rectángulo 7">
            <a:extLst>
              <a:ext uri="{FF2B5EF4-FFF2-40B4-BE49-F238E27FC236}">
                <a16:creationId xmlns:a16="http://schemas.microsoft.com/office/drawing/2014/main" id="{83F35EC8-C9AE-4A53-B4E3-D102B58B748D}"/>
              </a:ext>
            </a:extLst>
          </p:cNvPr>
          <p:cNvSpPr/>
          <p:nvPr/>
        </p:nvSpPr>
        <p:spPr>
          <a:xfrm>
            <a:off x="775364" y="5617491"/>
            <a:ext cx="34291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Zedekiah afraid of?</a:t>
            </a:r>
          </a:p>
        </p:txBody>
      </p:sp>
    </p:spTree>
    <p:extLst>
      <p:ext uri="{BB962C8B-B14F-4D97-AF65-F5344CB8AC3E}">
        <p14:creationId xmlns:p14="http://schemas.microsoft.com/office/powerpoint/2010/main" val="3274251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125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125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1250"/>
                                        <p:tgtEl>
                                          <p:spTgt spid="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12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ox(in)">
                                      <p:cBhvr>
                                        <p:cTn id="36"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9" grpId="0" animBg="1"/>
      <p:bldP spid="2" grpId="0"/>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524</Words>
  <Application>Microsoft Office PowerPoint</Application>
  <PresentationFormat>Panorámica</PresentationFormat>
  <Paragraphs>75</Paragraphs>
  <Slides>12</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Yu Gothic</vt:lpstr>
      <vt:lpstr>Arial</vt:lpstr>
      <vt:lpstr>Calibri</vt:lpstr>
      <vt:lpstr>Century Gothic</vt:lpstr>
      <vt:lpstr>Rockwell</vt:lpstr>
      <vt:lpstr>Tahoma</vt:lpstr>
      <vt:lpstr>Times New Roman</vt:lpstr>
      <vt:lpstr>Wingdings 3</vt:lpstr>
      <vt:lpstr>ZoramldsLat-Bold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5137</cp:revision>
  <dcterms:created xsi:type="dcterms:W3CDTF">2018-08-29T04:26:39Z</dcterms:created>
  <dcterms:modified xsi:type="dcterms:W3CDTF">2019-06-13T04:35:49Z</dcterms:modified>
</cp:coreProperties>
</file>