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01" r:id="rId4"/>
    <p:sldId id="402" r:id="rId5"/>
    <p:sldId id="403" r:id="rId6"/>
    <p:sldId id="404" r:id="rId7"/>
    <p:sldId id="405" r:id="rId8"/>
    <p:sldId id="406" r:id="rId9"/>
    <p:sldId id="407" r:id="rId10"/>
    <p:sldId id="408" r:id="rId11"/>
    <p:sldId id="409" r:id="rId12"/>
    <p:sldId id="41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bcc7kQ4nz8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8B72A1C7-1A8B-4A9B-B4E2-71D863EF0272}"/>
              </a:ext>
            </a:extLst>
          </p:cNvPr>
          <p:cNvSpPr/>
          <p:nvPr/>
        </p:nvSpPr>
        <p:spPr>
          <a:xfrm>
            <a:off x="621997" y="783691"/>
            <a:ext cx="1988681" cy="58367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esquinas redondeadas 18">
            <a:extLst>
              <a:ext uri="{FF2B5EF4-FFF2-40B4-BE49-F238E27FC236}">
                <a16:creationId xmlns:a16="http://schemas.microsoft.com/office/drawing/2014/main" id="{76C38ABB-7E14-4E86-9D63-DA4C6A8BECB5}"/>
              </a:ext>
            </a:extLst>
          </p:cNvPr>
          <p:cNvSpPr/>
          <p:nvPr/>
        </p:nvSpPr>
        <p:spPr>
          <a:xfrm>
            <a:off x="621997" y="1152939"/>
            <a:ext cx="10032751" cy="13234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A8192AE1-AF5D-45A1-9E0B-FB6CC0233EDE}"/>
              </a:ext>
            </a:extLst>
          </p:cNvPr>
          <p:cNvSpPr/>
          <p:nvPr/>
        </p:nvSpPr>
        <p:spPr>
          <a:xfrm>
            <a:off x="621997" y="783607"/>
            <a:ext cx="19886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Jeremiah 33:6-8</a:t>
            </a:r>
          </a:p>
        </p:txBody>
      </p:sp>
      <p:sp>
        <p:nvSpPr>
          <p:cNvPr id="4" name="Rectángulo 3">
            <a:extLst>
              <a:ext uri="{FF2B5EF4-FFF2-40B4-BE49-F238E27FC236}">
                <a16:creationId xmlns:a16="http://schemas.microsoft.com/office/drawing/2014/main" id="{3A46A8ED-AEE2-431F-BFFC-CE538F3D8408}"/>
              </a:ext>
            </a:extLst>
          </p:cNvPr>
          <p:cNvSpPr/>
          <p:nvPr/>
        </p:nvSpPr>
        <p:spPr>
          <a:xfrm>
            <a:off x="621997" y="1152939"/>
            <a:ext cx="10032751"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Behold, I will bring it health and cure, and I will cure them, and will reveal unto them the abundance of peace and truth.</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 will cause the captivity of Judah and the captivity of Israel to return, and will build them, as at the first.</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 will cleanse them from all their iniquity, whereby they have sinned against me; and I will pardon all their iniquities, whereby they have sinned, and whereby they have transgressed against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7480FBA-7210-4A42-86C5-D58977957A90}"/>
              </a:ext>
            </a:extLst>
          </p:cNvPr>
          <p:cNvSpPr/>
          <p:nvPr/>
        </p:nvSpPr>
        <p:spPr>
          <a:xfrm>
            <a:off x="736032" y="2661044"/>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32:37)</a:t>
            </a:r>
          </a:p>
        </p:txBody>
      </p:sp>
      <p:sp>
        <p:nvSpPr>
          <p:cNvPr id="6" name="Rectángulo 5">
            <a:extLst>
              <a:ext uri="{FF2B5EF4-FFF2-40B4-BE49-F238E27FC236}">
                <a16:creationId xmlns:a16="http://schemas.microsoft.com/office/drawing/2014/main" id="{6844B306-372D-49D6-99B0-7F9DEF518D1C}"/>
              </a:ext>
            </a:extLst>
          </p:cNvPr>
          <p:cNvSpPr/>
          <p:nvPr/>
        </p:nvSpPr>
        <p:spPr>
          <a:xfrm>
            <a:off x="3109578" y="2661044"/>
            <a:ext cx="1590500" cy="369332"/>
          </a:xfrm>
          <a:prstGeom prst="rect">
            <a:avLst/>
          </a:prstGeom>
        </p:spPr>
        <p:txBody>
          <a:bodyPr wrap="none">
            <a:spAutoFit/>
          </a:bodyPr>
          <a:lstStyle/>
          <a:p>
            <a:r>
              <a:rPr lang="en-US" dirty="0">
                <a:solidFill>
                  <a:schemeClr val="bg1"/>
                </a:solidFill>
                <a:latin typeface="Sylfaen" panose="010A0502050306030303" pitchFamily="18" charset="0"/>
              </a:rPr>
              <a:t>“Gather them”</a:t>
            </a:r>
          </a:p>
        </p:txBody>
      </p:sp>
      <p:sp>
        <p:nvSpPr>
          <p:cNvPr id="7" name="Rectángulo 6">
            <a:extLst>
              <a:ext uri="{FF2B5EF4-FFF2-40B4-BE49-F238E27FC236}">
                <a16:creationId xmlns:a16="http://schemas.microsoft.com/office/drawing/2014/main" id="{F1C4B39F-4F15-4E1A-8523-B100503DE9F0}"/>
              </a:ext>
            </a:extLst>
          </p:cNvPr>
          <p:cNvSpPr/>
          <p:nvPr/>
        </p:nvSpPr>
        <p:spPr>
          <a:xfrm>
            <a:off x="736032" y="3059668"/>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32:37)</a:t>
            </a:r>
          </a:p>
        </p:txBody>
      </p:sp>
      <p:sp>
        <p:nvSpPr>
          <p:cNvPr id="8" name="Rectángulo 7">
            <a:extLst>
              <a:ext uri="{FF2B5EF4-FFF2-40B4-BE49-F238E27FC236}">
                <a16:creationId xmlns:a16="http://schemas.microsoft.com/office/drawing/2014/main" id="{86C2CCBD-8B65-40E1-B0B6-BEF3AB9D527E}"/>
              </a:ext>
            </a:extLst>
          </p:cNvPr>
          <p:cNvSpPr/>
          <p:nvPr/>
        </p:nvSpPr>
        <p:spPr>
          <a:xfrm>
            <a:off x="3109578" y="3030376"/>
            <a:ext cx="2943434" cy="369332"/>
          </a:xfrm>
          <a:prstGeom prst="rect">
            <a:avLst/>
          </a:prstGeom>
        </p:spPr>
        <p:txBody>
          <a:bodyPr wrap="none">
            <a:spAutoFit/>
          </a:bodyPr>
          <a:lstStyle/>
          <a:p>
            <a:r>
              <a:rPr lang="en-US" dirty="0">
                <a:solidFill>
                  <a:schemeClr val="bg1"/>
                </a:solidFill>
                <a:latin typeface="Sylfaen" panose="010A0502050306030303" pitchFamily="18" charset="0"/>
              </a:rPr>
              <a:t>“Cause them to dwell safely”</a:t>
            </a:r>
          </a:p>
        </p:txBody>
      </p:sp>
      <p:sp>
        <p:nvSpPr>
          <p:cNvPr id="9" name="Rectángulo 8">
            <a:extLst>
              <a:ext uri="{FF2B5EF4-FFF2-40B4-BE49-F238E27FC236}">
                <a16:creationId xmlns:a16="http://schemas.microsoft.com/office/drawing/2014/main" id="{CC989F59-5CA9-4DEF-81CF-7F586B5C1747}"/>
              </a:ext>
            </a:extLst>
          </p:cNvPr>
          <p:cNvSpPr/>
          <p:nvPr/>
        </p:nvSpPr>
        <p:spPr>
          <a:xfrm>
            <a:off x="736032" y="3458293"/>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32:42)</a:t>
            </a:r>
          </a:p>
        </p:txBody>
      </p:sp>
      <p:sp>
        <p:nvSpPr>
          <p:cNvPr id="10" name="Rectángulo 9">
            <a:extLst>
              <a:ext uri="{FF2B5EF4-FFF2-40B4-BE49-F238E27FC236}">
                <a16:creationId xmlns:a16="http://schemas.microsoft.com/office/drawing/2014/main" id="{94119CE5-818D-442D-8B6B-3DBC84E63F6B}"/>
              </a:ext>
            </a:extLst>
          </p:cNvPr>
          <p:cNvSpPr/>
          <p:nvPr/>
        </p:nvSpPr>
        <p:spPr>
          <a:xfrm>
            <a:off x="3109578" y="3427611"/>
            <a:ext cx="6014788" cy="369332"/>
          </a:xfrm>
          <a:prstGeom prst="rect">
            <a:avLst/>
          </a:prstGeom>
        </p:spPr>
        <p:txBody>
          <a:bodyPr wrap="none">
            <a:spAutoFit/>
          </a:bodyPr>
          <a:lstStyle/>
          <a:p>
            <a:r>
              <a:rPr lang="en-US" dirty="0">
                <a:solidFill>
                  <a:schemeClr val="bg1"/>
                </a:solidFill>
                <a:latin typeface="Sylfaen" panose="010A0502050306030303" pitchFamily="18" charset="0"/>
              </a:rPr>
              <a:t>“Bring upon them all the good that [He has] promised them”</a:t>
            </a:r>
          </a:p>
        </p:txBody>
      </p:sp>
      <p:sp>
        <p:nvSpPr>
          <p:cNvPr id="11" name="Rectángulo 10">
            <a:extLst>
              <a:ext uri="{FF2B5EF4-FFF2-40B4-BE49-F238E27FC236}">
                <a16:creationId xmlns:a16="http://schemas.microsoft.com/office/drawing/2014/main" id="{7CA6783F-4E79-4D9F-BCE3-888D341E0540}"/>
              </a:ext>
            </a:extLst>
          </p:cNvPr>
          <p:cNvSpPr/>
          <p:nvPr/>
        </p:nvSpPr>
        <p:spPr>
          <a:xfrm>
            <a:off x="794541" y="3859529"/>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33:6)</a:t>
            </a:r>
          </a:p>
        </p:txBody>
      </p:sp>
      <p:sp>
        <p:nvSpPr>
          <p:cNvPr id="12" name="Rectángulo 11">
            <a:extLst>
              <a:ext uri="{FF2B5EF4-FFF2-40B4-BE49-F238E27FC236}">
                <a16:creationId xmlns:a16="http://schemas.microsoft.com/office/drawing/2014/main" id="{2F8EE345-E1B8-4063-9177-D3E8D53D5C43}"/>
              </a:ext>
            </a:extLst>
          </p:cNvPr>
          <p:cNvSpPr/>
          <p:nvPr/>
        </p:nvSpPr>
        <p:spPr>
          <a:xfrm>
            <a:off x="3109578" y="3859529"/>
            <a:ext cx="1390124" cy="369332"/>
          </a:xfrm>
          <a:prstGeom prst="rect">
            <a:avLst/>
          </a:prstGeom>
        </p:spPr>
        <p:txBody>
          <a:bodyPr wrap="none">
            <a:spAutoFit/>
          </a:bodyPr>
          <a:lstStyle/>
          <a:p>
            <a:r>
              <a:rPr lang="en-US" dirty="0">
                <a:solidFill>
                  <a:schemeClr val="bg1"/>
                </a:solidFill>
                <a:latin typeface="Sylfaen" panose="010A0502050306030303" pitchFamily="18" charset="0"/>
              </a:rPr>
              <a:t>“Cure them”</a:t>
            </a:r>
          </a:p>
        </p:txBody>
      </p:sp>
      <p:sp>
        <p:nvSpPr>
          <p:cNvPr id="13" name="Rectángulo 12">
            <a:extLst>
              <a:ext uri="{FF2B5EF4-FFF2-40B4-BE49-F238E27FC236}">
                <a16:creationId xmlns:a16="http://schemas.microsoft.com/office/drawing/2014/main" id="{1989478A-0199-4494-B58A-7510C4F02F01}"/>
              </a:ext>
            </a:extLst>
          </p:cNvPr>
          <p:cNvSpPr/>
          <p:nvPr/>
        </p:nvSpPr>
        <p:spPr>
          <a:xfrm>
            <a:off x="794541" y="4260765"/>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33:7)</a:t>
            </a:r>
          </a:p>
        </p:txBody>
      </p:sp>
      <p:sp>
        <p:nvSpPr>
          <p:cNvPr id="14" name="Rectángulo 13">
            <a:extLst>
              <a:ext uri="{FF2B5EF4-FFF2-40B4-BE49-F238E27FC236}">
                <a16:creationId xmlns:a16="http://schemas.microsoft.com/office/drawing/2014/main" id="{C653580C-EAAD-4434-BF54-37D66FB0971E}"/>
              </a:ext>
            </a:extLst>
          </p:cNvPr>
          <p:cNvSpPr/>
          <p:nvPr/>
        </p:nvSpPr>
        <p:spPr>
          <a:xfrm>
            <a:off x="3109578" y="4260765"/>
            <a:ext cx="1439818" cy="369332"/>
          </a:xfrm>
          <a:prstGeom prst="rect">
            <a:avLst/>
          </a:prstGeom>
        </p:spPr>
        <p:txBody>
          <a:bodyPr wrap="none">
            <a:spAutoFit/>
          </a:bodyPr>
          <a:lstStyle/>
          <a:p>
            <a:r>
              <a:rPr lang="en-US" dirty="0">
                <a:solidFill>
                  <a:schemeClr val="bg1"/>
                </a:solidFill>
                <a:latin typeface="Sylfaen" panose="010A0502050306030303" pitchFamily="18" charset="0"/>
              </a:rPr>
              <a:t>“Build them”</a:t>
            </a:r>
          </a:p>
        </p:txBody>
      </p:sp>
      <p:sp>
        <p:nvSpPr>
          <p:cNvPr id="15" name="Rectángulo 14">
            <a:extLst>
              <a:ext uri="{FF2B5EF4-FFF2-40B4-BE49-F238E27FC236}">
                <a16:creationId xmlns:a16="http://schemas.microsoft.com/office/drawing/2014/main" id="{D622E7D0-8224-4386-962D-BF2AF7C343DB}"/>
              </a:ext>
            </a:extLst>
          </p:cNvPr>
          <p:cNvSpPr/>
          <p:nvPr/>
        </p:nvSpPr>
        <p:spPr>
          <a:xfrm>
            <a:off x="3109578" y="4662001"/>
            <a:ext cx="3890809" cy="369332"/>
          </a:xfrm>
          <a:prstGeom prst="rect">
            <a:avLst/>
          </a:prstGeom>
        </p:spPr>
        <p:txBody>
          <a:bodyPr wrap="none">
            <a:spAutoFit/>
          </a:bodyPr>
          <a:lstStyle/>
          <a:p>
            <a:r>
              <a:rPr lang="en-US" dirty="0">
                <a:solidFill>
                  <a:schemeClr val="bg1"/>
                </a:solidFill>
                <a:latin typeface="Sylfaen" panose="010A0502050306030303" pitchFamily="18" charset="0"/>
              </a:rPr>
              <a:t>“Cleanse them from all their iniquity” </a:t>
            </a:r>
          </a:p>
        </p:txBody>
      </p:sp>
      <p:sp>
        <p:nvSpPr>
          <p:cNvPr id="16" name="Rectángulo 15">
            <a:extLst>
              <a:ext uri="{FF2B5EF4-FFF2-40B4-BE49-F238E27FC236}">
                <a16:creationId xmlns:a16="http://schemas.microsoft.com/office/drawing/2014/main" id="{FDB24E77-8B2F-4E44-AEFC-166D917CC4D4}"/>
              </a:ext>
            </a:extLst>
          </p:cNvPr>
          <p:cNvSpPr/>
          <p:nvPr/>
        </p:nvSpPr>
        <p:spPr>
          <a:xfrm>
            <a:off x="794540" y="4662001"/>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33:8)</a:t>
            </a:r>
          </a:p>
        </p:txBody>
      </p:sp>
      <p:sp>
        <p:nvSpPr>
          <p:cNvPr id="17" name="Rectángulo 16">
            <a:extLst>
              <a:ext uri="{FF2B5EF4-FFF2-40B4-BE49-F238E27FC236}">
                <a16:creationId xmlns:a16="http://schemas.microsoft.com/office/drawing/2014/main" id="{FE578ED9-5FF0-4B4C-BC8C-133C68C89989}"/>
              </a:ext>
            </a:extLst>
          </p:cNvPr>
          <p:cNvSpPr/>
          <p:nvPr/>
        </p:nvSpPr>
        <p:spPr>
          <a:xfrm>
            <a:off x="794540" y="5095141"/>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33:8)</a:t>
            </a:r>
          </a:p>
        </p:txBody>
      </p:sp>
      <p:sp>
        <p:nvSpPr>
          <p:cNvPr id="18" name="Rectángulo 17">
            <a:extLst>
              <a:ext uri="{FF2B5EF4-FFF2-40B4-BE49-F238E27FC236}">
                <a16:creationId xmlns:a16="http://schemas.microsoft.com/office/drawing/2014/main" id="{20841701-5FDF-4AD7-AA3F-65151004EBCE}"/>
              </a:ext>
            </a:extLst>
          </p:cNvPr>
          <p:cNvSpPr/>
          <p:nvPr/>
        </p:nvSpPr>
        <p:spPr>
          <a:xfrm>
            <a:off x="3109578" y="5125823"/>
            <a:ext cx="2834430" cy="369332"/>
          </a:xfrm>
          <a:prstGeom prst="rect">
            <a:avLst/>
          </a:prstGeom>
        </p:spPr>
        <p:txBody>
          <a:bodyPr wrap="none">
            <a:spAutoFit/>
          </a:bodyPr>
          <a:lstStyle/>
          <a:p>
            <a:r>
              <a:rPr lang="en-US" dirty="0">
                <a:solidFill>
                  <a:schemeClr val="bg1"/>
                </a:solidFill>
                <a:latin typeface="Sylfaen" panose="010A0502050306030303" pitchFamily="18" charset="0"/>
              </a:rPr>
              <a:t>“Pardon all their iniquities”</a:t>
            </a:r>
          </a:p>
        </p:txBody>
      </p:sp>
    </p:spTree>
    <p:extLst>
      <p:ext uri="{BB962C8B-B14F-4D97-AF65-F5344CB8AC3E}">
        <p14:creationId xmlns:p14="http://schemas.microsoft.com/office/powerpoint/2010/main" val="4073872265"/>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righ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8)">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8)">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heel(8)">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8)">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heel(8)">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heel(8)">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531A1847-B430-42F2-AB25-5868D603FCD7}"/>
              </a:ext>
            </a:extLst>
          </p:cNvPr>
          <p:cNvSpPr/>
          <p:nvPr/>
        </p:nvSpPr>
        <p:spPr>
          <a:xfrm>
            <a:off x="844445" y="947252"/>
            <a:ext cx="892914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Regardless of what we have done or how lost we may feel, Jesus Christ can heal us.</a:t>
            </a:r>
          </a:p>
        </p:txBody>
      </p:sp>
      <p:sp>
        <p:nvSpPr>
          <p:cNvPr id="4" name="Rectángulo 3">
            <a:extLst>
              <a:ext uri="{FF2B5EF4-FFF2-40B4-BE49-F238E27FC236}">
                <a16:creationId xmlns:a16="http://schemas.microsoft.com/office/drawing/2014/main" id="{61597037-8426-4178-98D6-06AA3CCB75A5}"/>
              </a:ext>
            </a:extLst>
          </p:cNvPr>
          <p:cNvSpPr/>
          <p:nvPr/>
        </p:nvSpPr>
        <p:spPr>
          <a:xfrm>
            <a:off x="844444" y="1534242"/>
            <a:ext cx="7370166" cy="369332"/>
          </a:xfrm>
          <a:prstGeom prst="rect">
            <a:avLst/>
          </a:prstGeom>
        </p:spPr>
        <p:txBody>
          <a:bodyPr wrap="square">
            <a:spAutoFit/>
          </a:bodyPr>
          <a:lstStyle/>
          <a:p>
            <a:r>
              <a:rPr lang="en-US"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Regardless of what we have done, Jesus Christ can cleanse us.</a:t>
            </a: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69AFEB23-02D6-4261-B29B-A91784F91250}"/>
              </a:ext>
            </a:extLst>
          </p:cNvPr>
          <p:cNvSpPr/>
          <p:nvPr/>
        </p:nvSpPr>
        <p:spPr>
          <a:xfrm>
            <a:off x="844443" y="2121232"/>
            <a:ext cx="80297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need to do so that Jesus Christ </a:t>
            </a:r>
            <a:r>
              <a:rPr lang="en-US" b="1" i="1" dirty="0">
                <a:solidFill>
                  <a:schemeClr val="bg1"/>
                </a:solidFill>
                <a:latin typeface="Arial" panose="020B0604020202020204" pitchFamily="34" charset="0"/>
                <a:cs typeface="Arial" panose="020B0604020202020204" pitchFamily="34" charset="0"/>
              </a:rPr>
              <a:t>will</a:t>
            </a:r>
            <a:r>
              <a:rPr lang="en-US" b="1" dirty="0">
                <a:solidFill>
                  <a:schemeClr val="bg1"/>
                </a:solidFill>
                <a:latin typeface="Arial" panose="020B0604020202020204" pitchFamily="34" charset="0"/>
                <a:cs typeface="Arial" panose="020B0604020202020204" pitchFamily="34" charset="0"/>
              </a:rPr>
              <a:t> do these things for us? </a:t>
            </a:r>
          </a:p>
        </p:txBody>
      </p:sp>
    </p:spTree>
    <p:extLst>
      <p:ext uri="{BB962C8B-B14F-4D97-AF65-F5344CB8AC3E}">
        <p14:creationId xmlns:p14="http://schemas.microsoft.com/office/powerpoint/2010/main" val="25002092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pic>
        <p:nvPicPr>
          <p:cNvPr id="2" name="Elementos multimedia en línea 1" title="Is God Just or Merciful? | Now You Know">
            <a:hlinkClick r:id="" action="ppaction://media"/>
            <a:extLst>
              <a:ext uri="{FF2B5EF4-FFF2-40B4-BE49-F238E27FC236}">
                <a16:creationId xmlns:a16="http://schemas.microsoft.com/office/drawing/2014/main" id="{07436728-0DD1-451C-95BC-50EB149BE695}"/>
              </a:ext>
            </a:extLst>
          </p:cNvPr>
          <p:cNvPicPr>
            <a:picLocks noRot="1" noChangeAspect="1"/>
          </p:cNvPicPr>
          <p:nvPr>
            <a:videoFile r:link="rId1"/>
          </p:nvPr>
        </p:nvPicPr>
        <p:blipFill>
          <a:blip r:embed="rId3"/>
          <a:stretch>
            <a:fillRect/>
          </a:stretch>
        </p:blipFill>
        <p:spPr>
          <a:xfrm>
            <a:off x="1540656" y="1152939"/>
            <a:ext cx="8517744" cy="4791231"/>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353416221"/>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01E33306-5F46-425D-9DC1-38F320DC1C00}"/>
              </a:ext>
            </a:extLst>
          </p:cNvPr>
          <p:cNvSpPr/>
          <p:nvPr/>
        </p:nvSpPr>
        <p:spPr>
          <a:xfrm>
            <a:off x="3720991" y="2659559"/>
            <a:ext cx="4799712" cy="769441"/>
          </a:xfrm>
          <a:prstGeom prst="rect">
            <a:avLst/>
          </a:prstGeom>
        </p:spPr>
        <p:txBody>
          <a:bodyPr wrap="none">
            <a:spAutoFit/>
          </a:bodyPr>
          <a:lstStyle/>
          <a:p>
            <a:pPr fontAlgn="base"/>
            <a:r>
              <a:rPr lang="en-US" sz="4400" b="1"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Jeremiah 30-33</a:t>
            </a:r>
            <a:endParaRPr lang="en-US" sz="4400" b="1" i="0" dirty="0">
              <a:solidFill>
                <a:schemeClr val="tx2">
                  <a:lumMod val="1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BF1D6071-08AF-4DA0-8696-83FC5B07EC6D}"/>
              </a:ext>
            </a:extLst>
          </p:cNvPr>
          <p:cNvSpPr/>
          <p:nvPr/>
        </p:nvSpPr>
        <p:spPr>
          <a:xfrm>
            <a:off x="1113183" y="968273"/>
            <a:ext cx="2005677" cy="369332"/>
          </a:xfrm>
          <a:prstGeom prst="rect">
            <a:avLst/>
          </a:prstGeom>
        </p:spPr>
        <p:txBody>
          <a:bodyPr wrap="none">
            <a:spAutoFit/>
          </a:bodyPr>
          <a:lstStyle/>
          <a:p>
            <a:pPr fontAlgn="base"/>
            <a:r>
              <a:rPr lang="en-US" b="1"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Jeremiah 30-31</a:t>
            </a:r>
            <a:endParaRPr lang="en-US" b="1" i="0" dirty="0">
              <a:solidFill>
                <a:schemeClr val="tx2">
                  <a:lumMod val="1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615C3B2F-557D-4B47-914E-E78161446D6E}"/>
              </a:ext>
            </a:extLst>
          </p:cNvPr>
          <p:cNvSpPr/>
          <p:nvPr/>
        </p:nvSpPr>
        <p:spPr>
          <a:xfrm>
            <a:off x="1789043" y="2028616"/>
            <a:ext cx="8613913" cy="2800767"/>
          </a:xfrm>
          <a:prstGeom prst="rect">
            <a:avLst/>
          </a:prstGeom>
        </p:spPr>
        <p:txBody>
          <a:bodyPr wrap="square">
            <a:spAutoFit/>
          </a:bodyPr>
          <a:lstStyle/>
          <a:p>
            <a:pPr algn="ctr"/>
            <a:r>
              <a:rPr lang="en-US" sz="4400" dirty="0">
                <a:solidFill>
                  <a:schemeClr val="accent1"/>
                </a:solidFill>
                <a:latin typeface="ZoramldsLat-Regular"/>
              </a:rPr>
              <a:t>“In the last days, the house of Israel will be gathered and enter into a new and everlasting covenant with the Lord”</a:t>
            </a:r>
            <a:endParaRPr lang="en-US" sz="4400" dirty="0">
              <a:solidFill>
                <a:schemeClr val="accent1"/>
              </a:solidFill>
            </a:endParaRPr>
          </a:p>
        </p:txBody>
      </p:sp>
    </p:spTree>
    <p:extLst>
      <p:ext uri="{BB962C8B-B14F-4D97-AF65-F5344CB8AC3E}">
        <p14:creationId xmlns:p14="http://schemas.microsoft.com/office/powerpoint/2010/main" val="111051751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AAEBA8F-2A41-4BE0-8055-137941546E00}"/>
              </a:ext>
            </a:extLst>
          </p:cNvPr>
          <p:cNvSpPr/>
          <p:nvPr/>
        </p:nvSpPr>
        <p:spPr>
          <a:xfrm>
            <a:off x="901145" y="4426950"/>
            <a:ext cx="96078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Joseph Smith Translation of this verse reveal about Israel’s condition?</a:t>
            </a:r>
          </a:p>
        </p:txBody>
      </p:sp>
      <p:sp>
        <p:nvSpPr>
          <p:cNvPr id="15" name="Rectángulo 14">
            <a:extLst>
              <a:ext uri="{FF2B5EF4-FFF2-40B4-BE49-F238E27FC236}">
                <a16:creationId xmlns:a16="http://schemas.microsoft.com/office/drawing/2014/main" id="{AF23E12A-57D4-4A40-8AE8-3C10A882D4A0}"/>
              </a:ext>
            </a:extLst>
          </p:cNvPr>
          <p:cNvSpPr/>
          <p:nvPr/>
        </p:nvSpPr>
        <p:spPr>
          <a:xfrm>
            <a:off x="927651" y="3492310"/>
            <a:ext cx="1915911" cy="39900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4A257A5C-E79E-4B84-B5F9-2D2B5F4A0213}"/>
              </a:ext>
            </a:extLst>
          </p:cNvPr>
          <p:cNvSpPr/>
          <p:nvPr/>
        </p:nvSpPr>
        <p:spPr>
          <a:xfrm>
            <a:off x="901145" y="2001295"/>
            <a:ext cx="1915911" cy="39900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CA636F53-4A32-4118-8AD5-B7D5F2F33ED3}"/>
              </a:ext>
            </a:extLst>
          </p:cNvPr>
          <p:cNvSpPr/>
          <p:nvPr/>
        </p:nvSpPr>
        <p:spPr>
          <a:xfrm>
            <a:off x="927651" y="3793004"/>
            <a:ext cx="7726020" cy="4023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05E61B1-35FF-4B3C-A5DF-E93B88E5CF2E}"/>
              </a:ext>
            </a:extLst>
          </p:cNvPr>
          <p:cNvSpPr/>
          <p:nvPr/>
        </p:nvSpPr>
        <p:spPr>
          <a:xfrm>
            <a:off x="901146" y="2314259"/>
            <a:ext cx="9356037" cy="4023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0A475923-62BA-4CF8-8D90-12D2B1FE0B2D}"/>
              </a:ext>
            </a:extLst>
          </p:cNvPr>
          <p:cNvSpPr/>
          <p:nvPr/>
        </p:nvSpPr>
        <p:spPr>
          <a:xfrm>
            <a:off x="901147" y="829773"/>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wondered if your life will have a happy or a sad ending?</a:t>
            </a:r>
          </a:p>
        </p:txBody>
      </p:sp>
      <p:sp>
        <p:nvSpPr>
          <p:cNvPr id="4" name="Rectángulo 3">
            <a:extLst>
              <a:ext uri="{FF2B5EF4-FFF2-40B4-BE49-F238E27FC236}">
                <a16:creationId xmlns:a16="http://schemas.microsoft.com/office/drawing/2014/main" id="{22E3C90B-EEA1-44D2-9276-930764227E73}"/>
              </a:ext>
            </a:extLst>
          </p:cNvPr>
          <p:cNvSpPr/>
          <p:nvPr/>
        </p:nvSpPr>
        <p:spPr>
          <a:xfrm>
            <a:off x="901147" y="1415534"/>
            <a:ext cx="6592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be a happy ending to your life? A sad ending?</a:t>
            </a:r>
          </a:p>
        </p:txBody>
      </p:sp>
      <p:sp>
        <p:nvSpPr>
          <p:cNvPr id="5" name="Rectángulo 4">
            <a:extLst>
              <a:ext uri="{FF2B5EF4-FFF2-40B4-BE49-F238E27FC236}">
                <a16:creationId xmlns:a16="http://schemas.microsoft.com/office/drawing/2014/main" id="{9FA5BE3F-D3DA-40D7-B031-286E56239242}"/>
              </a:ext>
            </a:extLst>
          </p:cNvPr>
          <p:cNvSpPr/>
          <p:nvPr/>
        </p:nvSpPr>
        <p:spPr>
          <a:xfrm>
            <a:off x="901147" y="2001295"/>
            <a:ext cx="185178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31:17</a:t>
            </a:r>
          </a:p>
        </p:txBody>
      </p:sp>
      <p:sp>
        <p:nvSpPr>
          <p:cNvPr id="6" name="Rectángulo 5">
            <a:extLst>
              <a:ext uri="{FF2B5EF4-FFF2-40B4-BE49-F238E27FC236}">
                <a16:creationId xmlns:a16="http://schemas.microsoft.com/office/drawing/2014/main" id="{155F222D-84E2-4384-A261-3D4929FFBD8C}"/>
              </a:ext>
            </a:extLst>
          </p:cNvPr>
          <p:cNvSpPr/>
          <p:nvPr/>
        </p:nvSpPr>
        <p:spPr>
          <a:xfrm>
            <a:off x="901147" y="2354134"/>
            <a:ext cx="9846366" cy="346249"/>
          </a:xfrm>
          <a:prstGeom prst="rect">
            <a:avLst/>
          </a:prstGeom>
        </p:spPr>
        <p:txBody>
          <a:bodyPr wrap="square">
            <a:spAutoFit/>
          </a:bodyPr>
          <a:lstStyle/>
          <a:p>
            <a:pPr algn="just"/>
            <a:r>
              <a:rPr lang="en-US" sz="1650" dirty="0">
                <a:solidFill>
                  <a:schemeClr val="bg1"/>
                </a:solidFill>
                <a:latin typeface="Arial" panose="020B0604020202020204" pitchFamily="34" charset="0"/>
                <a:cs typeface="Arial" panose="020B0604020202020204" pitchFamily="34" charset="0"/>
              </a:rPr>
              <a:t>And there is hope in thine end, saith the Lord, that thy children shall come again to their own border.</a:t>
            </a:r>
          </a:p>
        </p:txBody>
      </p:sp>
      <p:sp>
        <p:nvSpPr>
          <p:cNvPr id="7" name="Rectángulo 6">
            <a:extLst>
              <a:ext uri="{FF2B5EF4-FFF2-40B4-BE49-F238E27FC236}">
                <a16:creationId xmlns:a16="http://schemas.microsoft.com/office/drawing/2014/main" id="{D5788E29-1EF2-4EE3-8D4C-A26BD1AD5638}"/>
              </a:ext>
            </a:extLst>
          </p:cNvPr>
          <p:cNvSpPr/>
          <p:nvPr/>
        </p:nvSpPr>
        <p:spPr>
          <a:xfrm>
            <a:off x="901147" y="2900319"/>
            <a:ext cx="65453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phrase “there is hope in thine end” mean? </a:t>
            </a:r>
          </a:p>
        </p:txBody>
      </p:sp>
      <p:sp>
        <p:nvSpPr>
          <p:cNvPr id="8" name="Rectángulo 7">
            <a:extLst>
              <a:ext uri="{FF2B5EF4-FFF2-40B4-BE49-F238E27FC236}">
                <a16:creationId xmlns:a16="http://schemas.microsoft.com/office/drawing/2014/main" id="{62C07ACF-E15C-4610-84C8-5D73B036A453}"/>
              </a:ext>
            </a:extLst>
          </p:cNvPr>
          <p:cNvSpPr/>
          <p:nvPr/>
        </p:nvSpPr>
        <p:spPr>
          <a:xfrm>
            <a:off x="901147" y="3453346"/>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30:12 </a:t>
            </a:r>
          </a:p>
        </p:txBody>
      </p:sp>
      <p:sp>
        <p:nvSpPr>
          <p:cNvPr id="9" name="Rectángulo 8">
            <a:extLst>
              <a:ext uri="{FF2B5EF4-FFF2-40B4-BE49-F238E27FC236}">
                <a16:creationId xmlns:a16="http://schemas.microsoft.com/office/drawing/2014/main" id="{EE5CD481-BE95-4FA0-A0DF-E72D2C644935}"/>
              </a:ext>
            </a:extLst>
          </p:cNvPr>
          <p:cNvSpPr/>
          <p:nvPr/>
        </p:nvSpPr>
        <p:spPr>
          <a:xfrm>
            <a:off x="901146" y="3805286"/>
            <a:ext cx="7726020"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thus saith the Lord, Thy bruise is incurable, and thy wound is grievous.</a:t>
            </a:r>
          </a:p>
        </p:txBody>
      </p:sp>
    </p:spTree>
    <p:extLst>
      <p:ext uri="{BB962C8B-B14F-4D97-AF65-F5344CB8AC3E}">
        <p14:creationId xmlns:p14="http://schemas.microsoft.com/office/powerpoint/2010/main" val="3930054074"/>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25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25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1+#ppt_w/2"/>
                                          </p:val>
                                        </p:tav>
                                        <p:tav tm="100000">
                                          <p:val>
                                            <p:strVal val="#ppt_x"/>
                                          </p:val>
                                        </p:tav>
                                      </p:tavLst>
                                    </p:anim>
                                    <p:anim calcmode="lin" valueType="num">
                                      <p:cBhvr additive="base">
                                        <p:cTn id="36" dur="10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1+#ppt_w/2"/>
                                          </p:val>
                                        </p:tav>
                                        <p:tav tm="100000">
                                          <p:val>
                                            <p:strVal val="#ppt_x"/>
                                          </p:val>
                                        </p:tav>
                                      </p:tavLst>
                                    </p:anim>
                                    <p:anim calcmode="lin" valueType="num">
                                      <p:cBhvr additive="base">
                                        <p:cTn id="40" dur="10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1+#ppt_w/2"/>
                                          </p:val>
                                        </p:tav>
                                        <p:tav tm="100000">
                                          <p:val>
                                            <p:strVal val="#ppt_x"/>
                                          </p:val>
                                        </p:tav>
                                      </p:tavLst>
                                    </p:anim>
                                    <p:anim calcmode="lin" valueType="num">
                                      <p:cBhvr additive="base">
                                        <p:cTn id="44" dur="1000" fill="hold"/>
                                        <p:tgtEl>
                                          <p:spTgt spid="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1+#ppt_w/2"/>
                                          </p:val>
                                        </p:tav>
                                        <p:tav tm="100000">
                                          <p:val>
                                            <p:strVal val="#ppt_x"/>
                                          </p:val>
                                        </p:tav>
                                      </p:tavLst>
                                    </p:anim>
                                    <p:anim calcmode="lin" valueType="num">
                                      <p:cBhvr additive="base">
                                        <p:cTn id="4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4" grpId="0" animBg="1"/>
      <p:bldP spid="13" grpId="0" animBg="1"/>
      <p:bldP spid="11" grpId="0" animBg="1"/>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67C41D2-C993-4E88-8F05-195FDAE24DDA}"/>
              </a:ext>
            </a:extLst>
          </p:cNvPr>
          <p:cNvSpPr/>
          <p:nvPr/>
        </p:nvSpPr>
        <p:spPr>
          <a:xfrm>
            <a:off x="974361" y="2952496"/>
            <a:ext cx="2375331" cy="85477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138F537-64D4-4004-BB60-164D23E44A3A}"/>
              </a:ext>
            </a:extLst>
          </p:cNvPr>
          <p:cNvSpPr/>
          <p:nvPr/>
        </p:nvSpPr>
        <p:spPr>
          <a:xfrm>
            <a:off x="974361" y="3296243"/>
            <a:ext cx="10202639" cy="280076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4" name="Rectángulo 3">
            <a:extLst>
              <a:ext uri="{FF2B5EF4-FFF2-40B4-BE49-F238E27FC236}">
                <a16:creationId xmlns:a16="http://schemas.microsoft.com/office/drawing/2014/main" id="{53CC9799-2B86-4ED3-9CB5-D21581E19A10}"/>
              </a:ext>
            </a:extLst>
          </p:cNvPr>
          <p:cNvSpPr/>
          <p:nvPr/>
        </p:nvSpPr>
        <p:spPr>
          <a:xfrm>
            <a:off x="1113183" y="968273"/>
            <a:ext cx="4467890" cy="369332"/>
          </a:xfrm>
          <a:prstGeom prst="rect">
            <a:avLst/>
          </a:prstGeom>
        </p:spPr>
        <p:txBody>
          <a:bodyPr wrap="none">
            <a:spAutoFit/>
          </a:bodyPr>
          <a:lstStyle/>
          <a:p>
            <a:r>
              <a:rPr lang="es-E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a:t>
            </a:r>
            <a:r>
              <a:rPr lang="es-E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es-E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s-ES"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s-ES" b="1"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s-ES" b="1"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s-ES"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s-E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31:3, </a:t>
            </a:r>
            <a:r>
              <a:rPr lang="es-ES" b="1" i="1" dirty="0">
                <a:solidFill>
                  <a:schemeClr val="bg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s-ES"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s-E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13</a:t>
            </a:r>
            <a:endParaRPr lang="en-US"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2CDDF92-7D1A-4AF9-BEF2-62EBFD8F437E}"/>
              </a:ext>
            </a:extLst>
          </p:cNvPr>
          <p:cNvSpPr/>
          <p:nvPr/>
        </p:nvSpPr>
        <p:spPr>
          <a:xfrm>
            <a:off x="1113182" y="1703607"/>
            <a:ext cx="51475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the Lord do for scattered Israel? </a:t>
            </a:r>
          </a:p>
        </p:txBody>
      </p:sp>
      <p:sp>
        <p:nvSpPr>
          <p:cNvPr id="6" name="Rectángulo 5">
            <a:extLst>
              <a:ext uri="{FF2B5EF4-FFF2-40B4-BE49-F238E27FC236}">
                <a16:creationId xmlns:a16="http://schemas.microsoft.com/office/drawing/2014/main" id="{8D2402CF-A67A-43DD-BBA6-7C5F058A3232}"/>
              </a:ext>
            </a:extLst>
          </p:cNvPr>
          <p:cNvSpPr/>
          <p:nvPr/>
        </p:nvSpPr>
        <p:spPr>
          <a:xfrm>
            <a:off x="1113182" y="2249270"/>
            <a:ext cx="96497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Do you think gathering to a certain geographical location is all the Jews would need to do to be healed from their spiritual wounds? Why or why not?</a:t>
            </a:r>
          </a:p>
        </p:txBody>
      </p:sp>
      <p:sp>
        <p:nvSpPr>
          <p:cNvPr id="7" name="Rectángulo 6">
            <a:extLst>
              <a:ext uri="{FF2B5EF4-FFF2-40B4-BE49-F238E27FC236}">
                <a16:creationId xmlns:a16="http://schemas.microsoft.com/office/drawing/2014/main" id="{2B52AB6D-8B2C-42E9-B0C7-71DBAB7C0C3D}"/>
              </a:ext>
            </a:extLst>
          </p:cNvPr>
          <p:cNvSpPr/>
          <p:nvPr/>
        </p:nvSpPr>
        <p:spPr>
          <a:xfrm>
            <a:off x="1113182" y="2949217"/>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31:31–34</a:t>
            </a:r>
          </a:p>
        </p:txBody>
      </p:sp>
      <p:sp>
        <p:nvSpPr>
          <p:cNvPr id="8" name="Rectángulo 7">
            <a:extLst>
              <a:ext uri="{FF2B5EF4-FFF2-40B4-BE49-F238E27FC236}">
                <a16:creationId xmlns:a16="http://schemas.microsoft.com/office/drawing/2014/main" id="{420DE631-B160-46C8-A0B6-28DB6A0B16E1}"/>
              </a:ext>
            </a:extLst>
          </p:cNvPr>
          <p:cNvSpPr/>
          <p:nvPr/>
        </p:nvSpPr>
        <p:spPr>
          <a:xfrm>
            <a:off x="1113182" y="6153905"/>
            <a:ext cx="710963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would make with the house of Israel?</a:t>
            </a:r>
          </a:p>
        </p:txBody>
      </p:sp>
      <p:sp>
        <p:nvSpPr>
          <p:cNvPr id="9" name="Rectángulo 8">
            <a:extLst>
              <a:ext uri="{FF2B5EF4-FFF2-40B4-BE49-F238E27FC236}">
                <a16:creationId xmlns:a16="http://schemas.microsoft.com/office/drawing/2014/main" id="{8980C4B1-984E-4AD3-9F8D-F278FF449B6B}"/>
              </a:ext>
            </a:extLst>
          </p:cNvPr>
          <p:cNvSpPr/>
          <p:nvPr/>
        </p:nvSpPr>
        <p:spPr>
          <a:xfrm>
            <a:off x="1144249" y="3299522"/>
            <a:ext cx="9903501"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 Behold, the days come, saith the Lord, that I will make a new covenant with the house of Israel, and with the house of Judah:</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Not according to the covenant that I made with their fathers in the day that I took them by the hand to bring them out of the land of Egypt; which my covenant they brake, although I was an husband unto them, saith the Lord:</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But this shall be the covenant that I will make with the house of Israel; After those days, saith the Lord, I will put my law in their inward parts, and write it in their hearts; and will be their God, and they shall be my people.</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they shall teach no more every man his neighbour, and every man his brother, saying, Know the Lord: for they shall all know me, from the least of them unto the greatest of them, saith the Lord: for I will forgive their iniquity, and I will remember their sin no more.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521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114" fill="hold">
                                          <p:stCondLst>
                                            <p:cond delay="0"/>
                                          </p:stCondLst>
                                        </p:cTn>
                                        <p:tgtEl>
                                          <p:spTgt spid="4">
                                            <p:txEl>
                                              <p:pRg st="0" end="0"/>
                                            </p:txEl>
                                          </p:spTgt>
                                        </p:tgtEl>
                                        <p:attrNameLst>
                                          <p:attrName>style.rotation</p:attrName>
                                        </p:attrNameLst>
                                      </p:cBhvr>
                                      <p:to>
                                        <p:strVal val="-45.0"/>
                                      </p:to>
                                    </p:set>
                                    <p:anim calcmode="lin" valueType="num">
                                      <p:cBhvr>
                                        <p:cTn id="8" dur="114" fill="hold">
                                          <p:stCondLst>
                                            <p:cond delay="114"/>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
                                        <p:tgtEl>
                                          <p:spTgt spid="11"/>
                                        </p:tgtEl>
                                      </p:cBhvr>
                                    </p:animEffect>
                                    <p:anim calcmode="lin" valueType="num">
                                      <p:cBhvr>
                                        <p:cTn id="27" dur="400" fill="hold"/>
                                        <p:tgtEl>
                                          <p:spTgt spid="11"/>
                                        </p:tgtEl>
                                        <p:attrNameLst>
                                          <p:attrName>ppt_x</p:attrName>
                                        </p:attrNameLst>
                                      </p:cBhvr>
                                      <p:tavLst>
                                        <p:tav tm="0">
                                          <p:val>
                                            <p:strVal val="#ppt_x"/>
                                          </p:val>
                                        </p:tav>
                                        <p:tav tm="100000">
                                          <p:val>
                                            <p:strVal val="#ppt_x"/>
                                          </p:val>
                                        </p:tav>
                                      </p:tavLst>
                                    </p:anim>
                                    <p:anim calcmode="lin" valueType="num">
                                      <p:cBhvr>
                                        <p:cTn id="28" dur="400" fill="hold"/>
                                        <p:tgtEl>
                                          <p:spTgt spid="11"/>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
                                        <p:tgtEl>
                                          <p:spTgt spid="10"/>
                                        </p:tgtEl>
                                      </p:cBhvr>
                                    </p:animEffect>
                                    <p:anim calcmode="lin" valueType="num">
                                      <p:cBhvr>
                                        <p:cTn id="34" dur="400" fill="hold"/>
                                        <p:tgtEl>
                                          <p:spTgt spid="10"/>
                                        </p:tgtEl>
                                        <p:attrNameLst>
                                          <p:attrName>ppt_x</p:attrName>
                                        </p:attrNameLst>
                                      </p:cBhvr>
                                      <p:tavLst>
                                        <p:tav tm="0">
                                          <p:val>
                                            <p:strVal val="#ppt_x"/>
                                          </p:val>
                                        </p:tav>
                                        <p:tav tm="100000">
                                          <p:val>
                                            <p:strVal val="#ppt_x"/>
                                          </p:val>
                                        </p:tav>
                                      </p:tavLst>
                                    </p:anim>
                                    <p:anim calcmode="lin" valueType="num">
                                      <p:cBhvr>
                                        <p:cTn id="35" dur="400" fill="hold"/>
                                        <p:tgtEl>
                                          <p:spTgt spid="10"/>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
                                        <p:tgtEl>
                                          <p:spTgt spid="7"/>
                                        </p:tgtEl>
                                      </p:cBhvr>
                                    </p:animEffect>
                                    <p:anim calcmode="lin" valueType="num">
                                      <p:cBhvr>
                                        <p:cTn id="41" dur="400" fill="hold"/>
                                        <p:tgtEl>
                                          <p:spTgt spid="7"/>
                                        </p:tgtEl>
                                        <p:attrNameLst>
                                          <p:attrName>ppt_x</p:attrName>
                                        </p:attrNameLst>
                                      </p:cBhvr>
                                      <p:tavLst>
                                        <p:tav tm="0">
                                          <p:val>
                                            <p:strVal val="#ppt_x"/>
                                          </p:val>
                                        </p:tav>
                                        <p:tav tm="100000">
                                          <p:val>
                                            <p:strVal val="#ppt_x"/>
                                          </p:val>
                                        </p:tav>
                                      </p:tavLst>
                                    </p:anim>
                                    <p:anim calcmode="lin" valueType="num">
                                      <p:cBhvr>
                                        <p:cTn id="42" dur="400" fill="hold"/>
                                        <p:tgtEl>
                                          <p:spTgt spid="7"/>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
                                        <p:tgtEl>
                                          <p:spTgt spid="9"/>
                                        </p:tgtEl>
                                      </p:cBhvr>
                                    </p:animEffect>
                                    <p:anim calcmode="lin" valueType="num">
                                      <p:cBhvr>
                                        <p:cTn id="48" dur="400" fill="hold"/>
                                        <p:tgtEl>
                                          <p:spTgt spid="9"/>
                                        </p:tgtEl>
                                        <p:attrNameLst>
                                          <p:attrName>ppt_x</p:attrName>
                                        </p:attrNameLst>
                                      </p:cBhvr>
                                      <p:tavLst>
                                        <p:tav tm="0">
                                          <p:val>
                                            <p:strVal val="#ppt_x"/>
                                          </p:val>
                                        </p:tav>
                                        <p:tav tm="100000">
                                          <p:val>
                                            <p:strVal val="#ppt_x"/>
                                          </p:val>
                                        </p:tav>
                                      </p:tavLst>
                                    </p:anim>
                                    <p:anim calcmode="lin" valueType="num">
                                      <p:cBhvr>
                                        <p:cTn id="49" dur="400" fill="hold"/>
                                        <p:tgtEl>
                                          <p:spTgt spid="9"/>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ssolv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build="p"/>
      <p:bldP spid="2"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4" name="Rectángulo 3">
            <a:extLst>
              <a:ext uri="{FF2B5EF4-FFF2-40B4-BE49-F238E27FC236}">
                <a16:creationId xmlns:a16="http://schemas.microsoft.com/office/drawing/2014/main" id="{DD36469E-A7A0-4542-84B5-9538CA781C58}"/>
              </a:ext>
            </a:extLst>
          </p:cNvPr>
          <p:cNvSpPr/>
          <p:nvPr/>
        </p:nvSpPr>
        <p:spPr>
          <a:xfrm>
            <a:off x="874426" y="962241"/>
            <a:ext cx="98735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relationship will the house of Israel be in when they accept God’s new and everlasting covenant?</a:t>
            </a:r>
          </a:p>
        </p:txBody>
      </p:sp>
      <p:sp>
        <p:nvSpPr>
          <p:cNvPr id="5" name="Rectángulo 4">
            <a:extLst>
              <a:ext uri="{FF2B5EF4-FFF2-40B4-BE49-F238E27FC236}">
                <a16:creationId xmlns:a16="http://schemas.microsoft.com/office/drawing/2014/main" id="{E890D845-BF7C-4AD1-A1E4-C50DD6D1DC30}"/>
              </a:ext>
            </a:extLst>
          </p:cNvPr>
          <p:cNvSpPr/>
          <p:nvPr/>
        </p:nvSpPr>
        <p:spPr>
          <a:xfrm>
            <a:off x="874426" y="1761305"/>
            <a:ext cx="98735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have God’s law “in [our] inward parts” and written in our hearts (verse 33)?</a:t>
            </a:r>
          </a:p>
        </p:txBody>
      </p:sp>
      <p:sp>
        <p:nvSpPr>
          <p:cNvPr id="6" name="Rectángulo 5">
            <a:extLst>
              <a:ext uri="{FF2B5EF4-FFF2-40B4-BE49-F238E27FC236}">
                <a16:creationId xmlns:a16="http://schemas.microsoft.com/office/drawing/2014/main" id="{4D7D1E52-35D1-4C03-A178-B9C88C82E5E6}"/>
              </a:ext>
            </a:extLst>
          </p:cNvPr>
          <p:cNvSpPr/>
          <p:nvPr/>
        </p:nvSpPr>
        <p:spPr>
          <a:xfrm>
            <a:off x="874426" y="2535531"/>
            <a:ext cx="6301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a result of living the gospel with all our hearts? </a:t>
            </a:r>
          </a:p>
        </p:txBody>
      </p:sp>
      <p:sp>
        <p:nvSpPr>
          <p:cNvPr id="7" name="Rectángulo 6">
            <a:extLst>
              <a:ext uri="{FF2B5EF4-FFF2-40B4-BE49-F238E27FC236}">
                <a16:creationId xmlns:a16="http://schemas.microsoft.com/office/drawing/2014/main" id="{34B44D9E-EA2D-406B-B60F-6A54ACADAFE3}"/>
              </a:ext>
            </a:extLst>
          </p:cNvPr>
          <p:cNvSpPr/>
          <p:nvPr/>
        </p:nvSpPr>
        <p:spPr>
          <a:xfrm>
            <a:off x="874426" y="2996851"/>
            <a:ext cx="9873520"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keep our covenants and live the gospel with all our hearts, we will come to know God.</a:t>
            </a:r>
          </a:p>
        </p:txBody>
      </p:sp>
      <p:sp>
        <p:nvSpPr>
          <p:cNvPr id="8" name="Rectángulo 7">
            <a:extLst>
              <a:ext uri="{FF2B5EF4-FFF2-40B4-BE49-F238E27FC236}">
                <a16:creationId xmlns:a16="http://schemas.microsoft.com/office/drawing/2014/main" id="{0135540C-177D-45A5-A2AD-A92F2B91BBE2}"/>
              </a:ext>
            </a:extLst>
          </p:cNvPr>
          <p:cNvSpPr/>
          <p:nvPr/>
        </p:nvSpPr>
        <p:spPr>
          <a:xfrm>
            <a:off x="874426" y="3526703"/>
            <a:ext cx="92139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living the gospel of Jesus Christ helped you come to know Him better?</a:t>
            </a:r>
          </a:p>
        </p:txBody>
      </p:sp>
    </p:spTree>
    <p:extLst>
      <p:ext uri="{BB962C8B-B14F-4D97-AF65-F5344CB8AC3E}">
        <p14:creationId xmlns:p14="http://schemas.microsoft.com/office/powerpoint/2010/main" val="3505251147"/>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500"/>
                                        <p:tgtEl>
                                          <p:spTgt spid="8"/>
                                        </p:tgtEl>
                                      </p:cBhvr>
                                    </p:animEffect>
                                    <p:anim calcmode="lin" valueType="num">
                                      <p:cBhvr>
                                        <p:cTn id="29" dur="1500" fill="hold"/>
                                        <p:tgtEl>
                                          <p:spTgt spid="8"/>
                                        </p:tgtEl>
                                        <p:attrNameLst>
                                          <p:attrName>style.rotation</p:attrName>
                                        </p:attrNameLst>
                                      </p:cBhvr>
                                      <p:tavLst>
                                        <p:tav tm="0">
                                          <p:val>
                                            <p:fltVal val="720"/>
                                          </p:val>
                                        </p:tav>
                                        <p:tav tm="100000">
                                          <p:val>
                                            <p:fltVal val="0"/>
                                          </p:val>
                                        </p:tav>
                                      </p:tavLst>
                                    </p:anim>
                                    <p:anim calcmode="lin" valueType="num">
                                      <p:cBhvr>
                                        <p:cTn id="30" dur="1500" fill="hold"/>
                                        <p:tgtEl>
                                          <p:spTgt spid="8"/>
                                        </p:tgtEl>
                                        <p:attrNameLst>
                                          <p:attrName>ppt_h</p:attrName>
                                        </p:attrNameLst>
                                      </p:cBhvr>
                                      <p:tavLst>
                                        <p:tav tm="0">
                                          <p:val>
                                            <p:fltVal val="0"/>
                                          </p:val>
                                        </p:tav>
                                        <p:tav tm="100000">
                                          <p:val>
                                            <p:strVal val="#ppt_h"/>
                                          </p:val>
                                        </p:tav>
                                      </p:tavLst>
                                    </p:anim>
                                    <p:anim calcmode="lin" valueType="num">
                                      <p:cBhvr>
                                        <p:cTn id="31" dur="1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cortadas 7">
            <a:extLst>
              <a:ext uri="{FF2B5EF4-FFF2-40B4-BE49-F238E27FC236}">
                <a16:creationId xmlns:a16="http://schemas.microsoft.com/office/drawing/2014/main" id="{0413429D-01CE-4609-A26F-31ABB6652F1C}"/>
              </a:ext>
            </a:extLst>
          </p:cNvPr>
          <p:cNvSpPr/>
          <p:nvPr/>
        </p:nvSpPr>
        <p:spPr>
          <a:xfrm rot="10800000">
            <a:off x="2809462" y="1436526"/>
            <a:ext cx="6586330" cy="2671646"/>
          </a:xfrm>
          <a:prstGeom prst="snip2Same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593C6193-6B5D-4314-B03F-872D2B00CD3B}"/>
              </a:ext>
            </a:extLst>
          </p:cNvPr>
          <p:cNvSpPr/>
          <p:nvPr/>
        </p:nvSpPr>
        <p:spPr>
          <a:xfrm>
            <a:off x="1245704" y="779683"/>
            <a:ext cx="2928731"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McKayldsLat-Regular"/>
              </a:rPr>
              <a:t>President Russell M. Nelson.</a:t>
            </a:r>
            <a:endParaRPr lang="en-US" i="1" dirty="0">
              <a:solidFill>
                <a:schemeClr val="accent1"/>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96B5CD3F-5B8E-4F45-9AA9-6BA8CB46990C}"/>
              </a:ext>
            </a:extLst>
          </p:cNvPr>
          <p:cNvSpPr/>
          <p:nvPr/>
        </p:nvSpPr>
        <p:spPr>
          <a:xfrm>
            <a:off x="2809461" y="1461668"/>
            <a:ext cx="6573078" cy="2585323"/>
          </a:xfrm>
          <a:prstGeom prst="rect">
            <a:avLst/>
          </a:prstGeom>
        </p:spPr>
        <p:txBody>
          <a:bodyPr wrap="square">
            <a:spAutoFit/>
          </a:bodyPr>
          <a:lstStyle/>
          <a:p>
            <a:pPr algn="ctr" fontAlgn="base"/>
            <a:r>
              <a:rPr lang="en-US" dirty="0">
                <a:solidFill>
                  <a:schemeClr val="accent1"/>
                </a:solidFill>
                <a:latin typeface="Arial" panose="020B0604020202020204" pitchFamily="34" charset="0"/>
                <a:cs typeface="Arial" panose="020B0604020202020204" pitchFamily="34" charset="0"/>
              </a:rPr>
              <a:t>“When we realize that we are children of the covenant, we know who we are and what God expects of us. His law is written in our hearts. He is our God and we are His people. Committed children of the covenant remain steadfast, even in the midst of adversity. …</a:t>
            </a:r>
          </a:p>
          <a:p>
            <a:pPr algn="ctr" fontAlgn="base"/>
            <a:r>
              <a:rPr lang="en-US" dirty="0">
                <a:solidFill>
                  <a:schemeClr val="accent1"/>
                </a:solidFill>
                <a:latin typeface="Arial" panose="020B0604020202020204" pitchFamily="34" charset="0"/>
                <a:cs typeface="Arial" panose="020B0604020202020204" pitchFamily="34" charset="0"/>
              </a:rPr>
              <a:t>“The greatest compliment that can be earned here in this life is to be known as a covenant keeper. The rewards for a covenant keeper will be realized both here and hereafter” (“Covenants,”</a:t>
            </a:r>
            <a:r>
              <a:rPr lang="en-US" i="1" dirty="0">
                <a:solidFill>
                  <a:schemeClr val="accent1"/>
                </a:solidFill>
                <a:latin typeface="Arial" panose="020B0604020202020204" pitchFamily="34" charset="0"/>
                <a:cs typeface="Arial" panose="020B0604020202020204" pitchFamily="34" charset="0"/>
              </a:rPr>
              <a:t> Ensign</a:t>
            </a:r>
            <a:r>
              <a:rPr lang="en-US" dirty="0">
                <a:solidFill>
                  <a:schemeClr val="accent1"/>
                </a:solidFill>
                <a:latin typeface="Arial" panose="020B0604020202020204" pitchFamily="34" charset="0"/>
                <a:cs typeface="Arial" panose="020B0604020202020204" pitchFamily="34" charset="0"/>
              </a:rPr>
              <a:t> or </a:t>
            </a:r>
            <a:r>
              <a:rPr lang="en-US" i="1" dirty="0">
                <a:solidFill>
                  <a:schemeClr val="accent1"/>
                </a:solidFill>
                <a:latin typeface="Arial" panose="020B0604020202020204" pitchFamily="34" charset="0"/>
                <a:cs typeface="Arial" panose="020B0604020202020204" pitchFamily="34" charset="0"/>
              </a:rPr>
              <a:t>Liahona, </a:t>
            </a:r>
            <a:r>
              <a:rPr lang="en-US" dirty="0">
                <a:solidFill>
                  <a:schemeClr val="accent1"/>
                </a:solidFill>
                <a:latin typeface="Arial" panose="020B0604020202020204" pitchFamily="34" charset="0"/>
                <a:cs typeface="Arial" panose="020B0604020202020204" pitchFamily="34" charset="0"/>
              </a:rPr>
              <a:t>Nov. 2011, 88).</a:t>
            </a:r>
            <a:endParaRPr lang="en-US" b="0" i="0" dirty="0">
              <a:solidFill>
                <a:schemeClr val="accent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C521291-F05D-4A3C-B65E-7DDCCC153D36}"/>
              </a:ext>
            </a:extLst>
          </p:cNvPr>
          <p:cNvSpPr/>
          <p:nvPr/>
        </p:nvSpPr>
        <p:spPr>
          <a:xfrm>
            <a:off x="1245704" y="4549935"/>
            <a:ext cx="87994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people who have covenanted with God do in the midst of adversity? </a:t>
            </a:r>
          </a:p>
        </p:txBody>
      </p:sp>
      <p:sp>
        <p:nvSpPr>
          <p:cNvPr id="7" name="Rectángulo 6">
            <a:extLst>
              <a:ext uri="{FF2B5EF4-FFF2-40B4-BE49-F238E27FC236}">
                <a16:creationId xmlns:a16="http://schemas.microsoft.com/office/drawing/2014/main" id="{F20E01A3-0D94-4A00-B337-D5F5E5BA62B4}"/>
              </a:ext>
            </a:extLst>
          </p:cNvPr>
          <p:cNvSpPr/>
          <p:nvPr/>
        </p:nvSpPr>
        <p:spPr>
          <a:xfrm>
            <a:off x="1245704" y="5098309"/>
            <a:ext cx="93427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the rewards of keeping your covenants related to your future and having a happy or sad ending?</a:t>
            </a:r>
          </a:p>
        </p:txBody>
      </p:sp>
    </p:spTree>
    <p:extLst>
      <p:ext uri="{BB962C8B-B14F-4D97-AF65-F5344CB8AC3E}">
        <p14:creationId xmlns:p14="http://schemas.microsoft.com/office/powerpoint/2010/main" val="27843707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25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1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2615600E-FEBC-4B69-8B1D-C68CD82A1F38}"/>
              </a:ext>
            </a:extLst>
          </p:cNvPr>
          <p:cNvSpPr/>
          <p:nvPr/>
        </p:nvSpPr>
        <p:spPr>
          <a:xfrm>
            <a:off x="1113183" y="968273"/>
            <a:ext cx="190308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32–33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0D22C2A-20E7-4A50-AA4F-7EF334FEBFF6}"/>
              </a:ext>
            </a:extLst>
          </p:cNvPr>
          <p:cNvSpPr/>
          <p:nvPr/>
        </p:nvSpPr>
        <p:spPr>
          <a:xfrm>
            <a:off x="2027582" y="2459504"/>
            <a:ext cx="8136835" cy="1938992"/>
          </a:xfrm>
          <a:prstGeom prst="rect">
            <a:avLst/>
          </a:prstGeom>
        </p:spPr>
        <p:txBody>
          <a:bodyPr wrap="square">
            <a:spAutoFit/>
          </a:bodyPr>
          <a:lstStyle/>
          <a:p>
            <a:pPr algn="ctr"/>
            <a:r>
              <a:rPr lang="en-US" sz="4000" dirty="0">
                <a:solidFill>
                  <a:srgbClr val="212225"/>
                </a:solidFill>
                <a:latin typeface="Tahoma" panose="020B0604030504040204" pitchFamily="34" charset="0"/>
                <a:ea typeface="Tahoma" panose="020B0604030504040204" pitchFamily="34" charset="0"/>
                <a:cs typeface="Tahoma" panose="020B0604030504040204" pitchFamily="34" charset="0"/>
              </a:rPr>
              <a:t>“Jeremiah purchases property in the promised land to symbolize the return of scattered Israel”</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21561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6F20569-1104-43BD-AF1F-7CBF5EC78ACF}"/>
              </a:ext>
            </a:extLst>
          </p:cNvPr>
          <p:cNvSpPr/>
          <p:nvPr/>
        </p:nvSpPr>
        <p:spPr>
          <a:xfrm>
            <a:off x="1099930" y="1445351"/>
            <a:ext cx="9687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it have been comforting for Jeremiah to receive confirmation that nothing is too difficult for the Lord? </a:t>
            </a:r>
          </a:p>
        </p:txBody>
      </p:sp>
      <p:sp>
        <p:nvSpPr>
          <p:cNvPr id="11" name="Rectángulo 10">
            <a:extLst>
              <a:ext uri="{FF2B5EF4-FFF2-40B4-BE49-F238E27FC236}">
                <a16:creationId xmlns:a16="http://schemas.microsoft.com/office/drawing/2014/main" id="{FE3B2A51-475B-4DA6-8D5A-535E8B4C384E}"/>
              </a:ext>
            </a:extLst>
          </p:cNvPr>
          <p:cNvSpPr/>
          <p:nvPr/>
        </p:nvSpPr>
        <p:spPr>
          <a:xfrm>
            <a:off x="1113182" y="3068885"/>
            <a:ext cx="2249335" cy="83747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66CEF66C-C557-4AD4-8446-B636A7916616}"/>
              </a:ext>
            </a:extLst>
          </p:cNvPr>
          <p:cNvSpPr/>
          <p:nvPr/>
        </p:nvSpPr>
        <p:spPr>
          <a:xfrm>
            <a:off x="1113182" y="968273"/>
            <a:ext cx="2249335" cy="58367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6C0747F-4821-499A-BCFE-04F121ADD675}"/>
              </a:ext>
            </a:extLst>
          </p:cNvPr>
          <p:cNvSpPr/>
          <p:nvPr/>
        </p:nvSpPr>
        <p:spPr>
          <a:xfrm>
            <a:off x="1113184" y="1346822"/>
            <a:ext cx="9687338" cy="10126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878B44F-5964-4F36-9B8F-A47DA2E758AF}"/>
              </a:ext>
            </a:extLst>
          </p:cNvPr>
          <p:cNvSpPr/>
          <p:nvPr/>
        </p:nvSpPr>
        <p:spPr>
          <a:xfrm>
            <a:off x="1113184" y="3501307"/>
            <a:ext cx="9687338" cy="280076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135</a:t>
            </a:r>
          </a:p>
        </p:txBody>
      </p:sp>
      <p:sp>
        <p:nvSpPr>
          <p:cNvPr id="2" name="Rectángulo 1">
            <a:extLst>
              <a:ext uri="{FF2B5EF4-FFF2-40B4-BE49-F238E27FC236}">
                <a16:creationId xmlns:a16="http://schemas.microsoft.com/office/drawing/2014/main" id="{42A6F8FD-4235-43F9-8E8C-08293BC2CBAB}"/>
              </a:ext>
            </a:extLst>
          </p:cNvPr>
          <p:cNvSpPr/>
          <p:nvPr/>
        </p:nvSpPr>
        <p:spPr>
          <a:xfrm>
            <a:off x="1086678" y="1391478"/>
            <a:ext cx="9713843"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Ah Lord God! behold, thou hast made the heaven and the earth by thy great power and stretched out arm, and there is nothing too hard for thee:</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Behold, I am the Lord, the God of all flesh: is there any thing too hard for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2D11E56-F803-4728-B544-E427F8D5819E}"/>
              </a:ext>
            </a:extLst>
          </p:cNvPr>
          <p:cNvSpPr/>
          <p:nvPr/>
        </p:nvSpPr>
        <p:spPr>
          <a:xfrm>
            <a:off x="1113183" y="968273"/>
            <a:ext cx="23006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32:17, 27 </a:t>
            </a:r>
          </a:p>
        </p:txBody>
      </p:sp>
      <p:sp>
        <p:nvSpPr>
          <p:cNvPr id="6" name="Rectángulo 5">
            <a:extLst>
              <a:ext uri="{FF2B5EF4-FFF2-40B4-BE49-F238E27FC236}">
                <a16:creationId xmlns:a16="http://schemas.microsoft.com/office/drawing/2014/main" id="{70EC6CA4-F566-4055-8A57-0BBD4D0DB3E2}"/>
              </a:ext>
            </a:extLst>
          </p:cNvPr>
          <p:cNvSpPr/>
          <p:nvPr/>
        </p:nvSpPr>
        <p:spPr>
          <a:xfrm>
            <a:off x="1113183" y="3068885"/>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32:37-42 </a:t>
            </a:r>
          </a:p>
        </p:txBody>
      </p:sp>
      <p:sp>
        <p:nvSpPr>
          <p:cNvPr id="7" name="Rectángulo 6">
            <a:extLst>
              <a:ext uri="{FF2B5EF4-FFF2-40B4-BE49-F238E27FC236}">
                <a16:creationId xmlns:a16="http://schemas.microsoft.com/office/drawing/2014/main" id="{6F3D17BC-CD36-4045-8FDD-A325861E3F2B}"/>
              </a:ext>
            </a:extLst>
          </p:cNvPr>
          <p:cNvSpPr/>
          <p:nvPr/>
        </p:nvSpPr>
        <p:spPr>
          <a:xfrm>
            <a:off x="1113183" y="3492090"/>
            <a:ext cx="9687338"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37 </a:t>
            </a:r>
            <a:r>
              <a:rPr lang="en-US" sz="1600" dirty="0">
                <a:solidFill>
                  <a:schemeClr val="bg1"/>
                </a:solidFill>
                <a:latin typeface="Arial" panose="020B0604020202020204" pitchFamily="34" charset="0"/>
                <a:cs typeface="Arial" panose="020B0604020202020204" pitchFamily="34" charset="0"/>
              </a:rPr>
              <a:t>Behold, I will gather them out of all countries, whither I have driven them in mine anger, and in my fury, and in great wrath; and I will bring them again unto this place, and I will cause them to dwell safely:</a:t>
            </a:r>
          </a:p>
          <a:p>
            <a:pPr algn="just" fontAlgn="base"/>
            <a:r>
              <a:rPr lang="en-US" sz="1600" b="1" dirty="0">
                <a:solidFill>
                  <a:schemeClr val="bg1"/>
                </a:solidFill>
                <a:latin typeface="Arial" panose="020B0604020202020204" pitchFamily="34" charset="0"/>
                <a:cs typeface="Arial" panose="020B0604020202020204" pitchFamily="34" charset="0"/>
              </a:rPr>
              <a:t>38 </a:t>
            </a:r>
            <a:r>
              <a:rPr lang="en-US" sz="1600" dirty="0">
                <a:solidFill>
                  <a:schemeClr val="bg1"/>
                </a:solidFill>
                <a:latin typeface="Arial" panose="020B0604020202020204" pitchFamily="34" charset="0"/>
                <a:cs typeface="Arial" panose="020B0604020202020204" pitchFamily="34" charset="0"/>
              </a:rPr>
              <a:t>And they shall be my people, and I will be their God:</a:t>
            </a:r>
          </a:p>
          <a:p>
            <a:pPr algn="just" fontAlgn="base"/>
            <a:r>
              <a:rPr lang="en-US" sz="1600" b="1" dirty="0">
                <a:solidFill>
                  <a:schemeClr val="bg1"/>
                </a:solidFill>
                <a:latin typeface="Arial" panose="020B0604020202020204" pitchFamily="34" charset="0"/>
                <a:cs typeface="Arial" panose="020B0604020202020204" pitchFamily="34" charset="0"/>
              </a:rPr>
              <a:t>39 </a:t>
            </a:r>
            <a:r>
              <a:rPr lang="en-US" sz="1600" dirty="0">
                <a:solidFill>
                  <a:schemeClr val="bg1"/>
                </a:solidFill>
                <a:latin typeface="Arial" panose="020B0604020202020204" pitchFamily="34" charset="0"/>
                <a:cs typeface="Arial" panose="020B0604020202020204" pitchFamily="34" charset="0"/>
              </a:rPr>
              <a:t>And I will give them one heart, and one way, that they may fear me for ever, for the good of them, and of their children after them:</a:t>
            </a:r>
          </a:p>
          <a:p>
            <a:pPr algn="just" fontAlgn="base"/>
            <a:r>
              <a:rPr lang="en-US" sz="1600" b="1" dirty="0">
                <a:solidFill>
                  <a:schemeClr val="bg1"/>
                </a:solidFill>
                <a:latin typeface="Arial" panose="020B0604020202020204" pitchFamily="34" charset="0"/>
                <a:cs typeface="Arial" panose="020B0604020202020204" pitchFamily="34" charset="0"/>
              </a:rPr>
              <a:t>40 </a:t>
            </a:r>
            <a:r>
              <a:rPr lang="en-US" sz="1600" dirty="0">
                <a:solidFill>
                  <a:schemeClr val="bg1"/>
                </a:solidFill>
                <a:latin typeface="Arial" panose="020B0604020202020204" pitchFamily="34" charset="0"/>
                <a:cs typeface="Arial" panose="020B0604020202020204" pitchFamily="34" charset="0"/>
              </a:rPr>
              <a:t>And I will make an everlasting covenant with them, that I will not turn away from them, to do them good; but I will put my fear in their hearts, that they shall not depart from me.</a:t>
            </a:r>
          </a:p>
          <a:p>
            <a:pPr algn="just" fontAlgn="base"/>
            <a:r>
              <a:rPr lang="en-US" sz="1600" b="1" dirty="0">
                <a:solidFill>
                  <a:schemeClr val="bg1"/>
                </a:solidFill>
                <a:latin typeface="Arial" panose="020B0604020202020204" pitchFamily="34" charset="0"/>
                <a:cs typeface="Arial" panose="020B0604020202020204" pitchFamily="34" charset="0"/>
              </a:rPr>
              <a:t>41 </a:t>
            </a:r>
            <a:r>
              <a:rPr lang="en-US" sz="1600" dirty="0">
                <a:solidFill>
                  <a:schemeClr val="bg1"/>
                </a:solidFill>
                <a:latin typeface="Arial" panose="020B0604020202020204" pitchFamily="34" charset="0"/>
                <a:cs typeface="Arial" panose="020B0604020202020204" pitchFamily="34" charset="0"/>
              </a:rPr>
              <a:t>Yea, I will rejoice over them to do them good, and I will plant them in this land assuredly with my whole heart and with my whole soul.</a:t>
            </a:r>
          </a:p>
          <a:p>
            <a:pPr algn="just" fontAlgn="base"/>
            <a:r>
              <a:rPr lang="en-US" sz="1600" b="1" dirty="0">
                <a:solidFill>
                  <a:schemeClr val="bg1"/>
                </a:solidFill>
                <a:latin typeface="Arial" panose="020B0604020202020204" pitchFamily="34" charset="0"/>
                <a:cs typeface="Arial" panose="020B0604020202020204" pitchFamily="34" charset="0"/>
              </a:rPr>
              <a:t>42 </a:t>
            </a:r>
            <a:r>
              <a:rPr lang="en-US" sz="1600" dirty="0">
                <a:solidFill>
                  <a:schemeClr val="bg1"/>
                </a:solidFill>
                <a:latin typeface="Arial" panose="020B0604020202020204" pitchFamily="34" charset="0"/>
                <a:cs typeface="Arial" panose="020B0604020202020204" pitchFamily="34" charset="0"/>
              </a:rPr>
              <a:t>For thus saith the Lord; Like as I have brought all this great evil upon this people, so will I bring upon them all the good that I have promised them.</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9622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3.7037E-7 L 0.00169 0.14769 " pathEditMode="relative" rAng="0" ptsTypes="AA">
                                      <p:cBhvr>
                                        <p:cTn id="6" dur="2000" fill="hold"/>
                                        <p:tgtEl>
                                          <p:spTgt spid="5"/>
                                        </p:tgtEl>
                                        <p:attrNameLst>
                                          <p:attrName>ppt_x</p:attrName>
                                          <p:attrName>ppt_y</p:attrName>
                                        </p:attrNameLst>
                                      </p:cBhvr>
                                      <p:rCtr x="78" y="7384"/>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1000"/>
                                        <p:tgtEl>
                                          <p:spTgt spid="11"/>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vertical)">
                                      <p:cBhvr>
                                        <p:cTn id="14" dur="1000"/>
                                        <p:tgtEl>
                                          <p:spTgt spid="8"/>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000"/>
                                        <p:tgtEl>
                                          <p:spTgt spid="6"/>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vertical)">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animBg="1"/>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532</Words>
  <Application>Microsoft Office PowerPoint</Application>
  <PresentationFormat>Panorámica</PresentationFormat>
  <Paragraphs>77</Paragraphs>
  <Slides>12</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Arial</vt:lpstr>
      <vt:lpstr>Calibri</vt:lpstr>
      <vt:lpstr>Century Gothic</vt:lpstr>
      <vt:lpstr>McKayldsLat-Regular</vt:lpstr>
      <vt:lpstr>Rockwell</vt:lpstr>
      <vt:lpstr>Sylfaen</vt:lpstr>
      <vt:lpstr>Tahoma</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5126</cp:revision>
  <dcterms:created xsi:type="dcterms:W3CDTF">2018-08-29T04:26:39Z</dcterms:created>
  <dcterms:modified xsi:type="dcterms:W3CDTF">2019-06-13T03:16:12Z</dcterms:modified>
</cp:coreProperties>
</file>