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7"/>
  </p:notesMasterIdLst>
  <p:sldIdLst>
    <p:sldId id="296" r:id="rId2"/>
    <p:sldId id="401" r:id="rId3"/>
    <p:sldId id="402" r:id="rId4"/>
    <p:sldId id="403" r:id="rId5"/>
    <p:sldId id="404" r:id="rId6"/>
    <p:sldId id="405" r:id="rId7"/>
    <p:sldId id="406" r:id="rId8"/>
    <p:sldId id="407" r:id="rId9"/>
    <p:sldId id="408" r:id="rId10"/>
    <p:sldId id="409" r:id="rId11"/>
    <p:sldId id="410" r:id="rId12"/>
    <p:sldId id="411" r:id="rId13"/>
    <p:sldId id="412" r:id="rId14"/>
    <p:sldId id="413" r:id="rId15"/>
    <p:sldId id="41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DF63"/>
    <a:srgbClr val="E97159"/>
    <a:srgbClr val="4D6F0F"/>
    <a:srgbClr val="D6E513"/>
    <a:srgbClr val="FF6600"/>
    <a:srgbClr val="59C7E9"/>
    <a:srgbClr val="FFD757"/>
    <a:srgbClr val="D88028"/>
    <a:srgbClr val="6F7CBF"/>
    <a:srgbClr val="6372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6/12/2019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6/12/2019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6/12/2019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6/12/2019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6/12/2019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6/12/2019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6/12/2019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6/12/2019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he.wikipedia.org/wiki/%D7%99%D7%A8%D7%9E%D7%99%D7%94%D7%95"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6000"/>
            <a:lum/>
            <a:extLst>
              <a:ext uri="{837473B0-CC2E-450A-ABE3-18F120FF3D39}">
                <a1611:picAttrSrcUrl xmlns:a1611="http://schemas.microsoft.com/office/drawing/2016/11/main" r:id="rId20"/>
              </a:ext>
            </a:extLst>
          </a:blip>
          <a:srcRect/>
          <a:stretch>
            <a:fillRect t="-68000" b="-68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6/12/2019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video" Target="https://www.youtube.com/embed/_r8DJ1g_ihc?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769441"/>
          </a:xfrm>
          <a:prstGeom prst="rect">
            <a:avLst/>
          </a:prstGeom>
          <a:noFill/>
        </p:spPr>
        <p:txBody>
          <a:bodyPr wrap="square" rtlCol="0">
            <a:spAutoFit/>
          </a:bodyPr>
          <a:lstStyle/>
          <a:p>
            <a:pPr algn="ctr"/>
            <a:r>
              <a:rPr lang="en-US" sz="4400" b="1" dirty="0">
                <a:solidFill>
                  <a:schemeClr val="bg2">
                    <a:lumMod val="60000"/>
                    <a:lumOff val="40000"/>
                  </a:schemeClr>
                </a:solidFill>
                <a:effectLst>
                  <a:outerShdw blurRad="38100" dist="38100" dir="2700000" algn="tl">
                    <a:srgbClr val="000000">
                      <a:alpha val="43137"/>
                    </a:srgbClr>
                  </a:outerShdw>
                </a:effectLst>
                <a:latin typeface="Bahnschrift Light SemiCondensed" panose="020B0502040204020203" pitchFamily="34" charset="0"/>
                <a:ea typeface="Cambria" panose="02040503050406030204" pitchFamily="18" charset="0"/>
                <a:cs typeface="Dubai" panose="020B0503030403030204" pitchFamily="34" charset="-78"/>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esquinas superiores cortadas 5">
            <a:extLst>
              <a:ext uri="{FF2B5EF4-FFF2-40B4-BE49-F238E27FC236}">
                <a16:creationId xmlns:a16="http://schemas.microsoft.com/office/drawing/2014/main" id="{A7799544-EF46-46FE-B1F2-6E160240D4FE}"/>
              </a:ext>
            </a:extLst>
          </p:cNvPr>
          <p:cNvSpPr/>
          <p:nvPr/>
        </p:nvSpPr>
        <p:spPr>
          <a:xfrm>
            <a:off x="1577006" y="1588318"/>
            <a:ext cx="8931965" cy="2585323"/>
          </a:xfrm>
          <a:prstGeom prst="snip2Same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60000"/>
                    <a:lumOff val="40000"/>
                  </a:schemeClr>
                </a:solidFill>
                <a:effectLst>
                  <a:outerShdw blurRad="38100" dist="38100" dir="2700000" algn="tl">
                    <a:srgbClr val="000000">
                      <a:alpha val="43137"/>
                    </a:srgbClr>
                  </a:outerShdw>
                </a:effectLst>
                <a:latin typeface="Bahnschrift" panose="020B0502040204020203" pitchFamily="34" charset="0"/>
                <a:ea typeface="MS PMincho" panose="02020600040205080304" pitchFamily="18" charset="-128"/>
                <a:cs typeface="Calibri" panose="020F0502020204030204" pitchFamily="34" charset="0"/>
              </a:rPr>
              <a:t>LESSON 134</a:t>
            </a:r>
          </a:p>
        </p:txBody>
      </p:sp>
      <p:sp>
        <p:nvSpPr>
          <p:cNvPr id="2" name="Rectángulo 1">
            <a:extLst>
              <a:ext uri="{FF2B5EF4-FFF2-40B4-BE49-F238E27FC236}">
                <a16:creationId xmlns:a16="http://schemas.microsoft.com/office/drawing/2014/main" id="{C3378864-B812-4D9E-98F8-22F2565EF419}"/>
              </a:ext>
            </a:extLst>
          </p:cNvPr>
          <p:cNvSpPr/>
          <p:nvPr/>
        </p:nvSpPr>
        <p:spPr>
          <a:xfrm>
            <a:off x="1113183" y="968273"/>
            <a:ext cx="4143057" cy="369332"/>
          </a:xfrm>
          <a:prstGeom prst="rect">
            <a:avLst/>
          </a:prstGeom>
        </p:spPr>
        <p:txBody>
          <a:bodyPr wrap="none">
            <a:spAutoFit/>
          </a:bodyPr>
          <a:lstStyle/>
          <a:p>
            <a:r>
              <a:rPr lang="en-US"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Elder Hugh W. Pinnock of the Seventy.</a:t>
            </a:r>
          </a:p>
        </p:txBody>
      </p:sp>
      <p:sp>
        <p:nvSpPr>
          <p:cNvPr id="4" name="Rectángulo 3">
            <a:extLst>
              <a:ext uri="{FF2B5EF4-FFF2-40B4-BE49-F238E27FC236}">
                <a16:creationId xmlns:a16="http://schemas.microsoft.com/office/drawing/2014/main" id="{DD6E79D3-C2C6-4FFD-9A36-0239E5AA0E70}"/>
              </a:ext>
            </a:extLst>
          </p:cNvPr>
          <p:cNvSpPr/>
          <p:nvPr/>
        </p:nvSpPr>
        <p:spPr>
          <a:xfrm>
            <a:off x="1815548" y="1588318"/>
            <a:ext cx="8560904" cy="2585323"/>
          </a:xfrm>
          <a:prstGeom prst="rect">
            <a:avLst/>
          </a:prstGeom>
        </p:spPr>
        <p:txBody>
          <a:bodyPr wrap="square">
            <a:spAutoFit/>
          </a:bodyPr>
          <a:lstStyle/>
          <a:p>
            <a:pPr algn="ctr" fontAlgn="base"/>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“The Lord explained to Jeremiah that when we make mistakes, as ancient Israel was making, we can take what we have marred and begin again. The potter did not give up and throw the clay away, just because he had made a mistake. And we are not to feel hopeless and reject ourselves. Yes, our task is to overcome our problems, take what we have and are, and start again.</a:t>
            </a:r>
          </a:p>
          <a:p>
            <a:pPr algn="ctr" fontAlgn="base"/>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“Some of you who are listening have sinned in ways that are significant, embarrassing, and destructive. Yet, by following the simple instruction given by the Master, you can talk with your bishop, when necessary, and begin again as a renewed person” (“Beginning Again,”</a:t>
            </a:r>
            <a:r>
              <a:rPr lang="en-US" i="1" dirty="0">
                <a:solidFill>
                  <a:schemeClr val="bg1"/>
                </a:solidFill>
                <a:latin typeface="Tahoma" panose="020B0604030504040204" pitchFamily="34" charset="0"/>
                <a:ea typeface="Tahoma" panose="020B0604030504040204" pitchFamily="34" charset="0"/>
                <a:cs typeface="Tahoma" panose="020B0604030504040204" pitchFamily="34" charset="0"/>
              </a:rPr>
              <a:t> Ensign,</a:t>
            </a: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 May 1982, 12).</a:t>
            </a:r>
            <a:endParaRPr lang="en-US" b="0" i="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5" name="Rectángulo 4">
            <a:extLst>
              <a:ext uri="{FF2B5EF4-FFF2-40B4-BE49-F238E27FC236}">
                <a16:creationId xmlns:a16="http://schemas.microsoft.com/office/drawing/2014/main" id="{393B548D-630D-4C77-98FE-A8230C645B77}"/>
              </a:ext>
            </a:extLst>
          </p:cNvPr>
          <p:cNvSpPr/>
          <p:nvPr/>
        </p:nvSpPr>
        <p:spPr>
          <a:xfrm>
            <a:off x="1113183" y="4927502"/>
            <a:ext cx="976685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Which teachings from Elder Pinnock offer hope that we can overcome our mistakes and change for the better?</a:t>
            </a:r>
          </a:p>
        </p:txBody>
      </p:sp>
    </p:spTree>
    <p:extLst>
      <p:ext uri="{BB962C8B-B14F-4D97-AF65-F5344CB8AC3E}">
        <p14:creationId xmlns:p14="http://schemas.microsoft.com/office/powerpoint/2010/main" val="35644467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Scale>
                                      <p:cBhvr>
                                        <p:cTn id="1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
                                        </p:tgtEl>
                                        <p:attrNameLst>
                                          <p:attrName>ppt_x</p:attrName>
                                          <p:attrName>ppt_y</p:attrName>
                                        </p:attrNameLst>
                                      </p:cBhvr>
                                    </p:animMotion>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62B9FC7-A7CC-4DCA-9B7C-43426711C25B}"/>
              </a:ext>
            </a:extLst>
          </p:cNvPr>
          <p:cNvSpPr/>
          <p:nvPr/>
        </p:nvSpPr>
        <p:spPr>
          <a:xfrm>
            <a:off x="1113181" y="751343"/>
            <a:ext cx="2223750" cy="67413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esquinas redondeadas 5">
            <a:extLst>
              <a:ext uri="{FF2B5EF4-FFF2-40B4-BE49-F238E27FC236}">
                <a16:creationId xmlns:a16="http://schemas.microsoft.com/office/drawing/2014/main" id="{91866608-F41E-4A2E-8EBC-277A72339B5E}"/>
              </a:ext>
            </a:extLst>
          </p:cNvPr>
          <p:cNvSpPr/>
          <p:nvPr/>
        </p:nvSpPr>
        <p:spPr>
          <a:xfrm>
            <a:off x="1113182" y="1152940"/>
            <a:ext cx="9687337" cy="147732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60000"/>
                    <a:lumOff val="40000"/>
                  </a:schemeClr>
                </a:solidFill>
                <a:effectLst>
                  <a:outerShdw blurRad="38100" dist="38100" dir="2700000" algn="tl">
                    <a:srgbClr val="000000">
                      <a:alpha val="43137"/>
                    </a:srgbClr>
                  </a:outerShdw>
                </a:effectLst>
                <a:latin typeface="Bahnschrift" panose="020B0502040204020203" pitchFamily="34" charset="0"/>
                <a:ea typeface="MS PMincho" panose="02020600040205080304" pitchFamily="18" charset="-128"/>
                <a:cs typeface="Calibri" panose="020F0502020204030204" pitchFamily="34" charset="0"/>
              </a:rPr>
              <a:t>LESSON 134</a:t>
            </a:r>
          </a:p>
        </p:txBody>
      </p:sp>
      <p:sp>
        <p:nvSpPr>
          <p:cNvPr id="2" name="Rectángulo 1">
            <a:extLst>
              <a:ext uri="{FF2B5EF4-FFF2-40B4-BE49-F238E27FC236}">
                <a16:creationId xmlns:a16="http://schemas.microsoft.com/office/drawing/2014/main" id="{E6EAA08B-1C51-4858-91C8-6A71C8F6452E}"/>
              </a:ext>
            </a:extLst>
          </p:cNvPr>
          <p:cNvSpPr/>
          <p:nvPr/>
        </p:nvSpPr>
        <p:spPr>
          <a:xfrm>
            <a:off x="1113183" y="783607"/>
            <a:ext cx="2223750"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Jeremiah 18:11–12</a:t>
            </a:r>
          </a:p>
        </p:txBody>
      </p:sp>
      <p:sp>
        <p:nvSpPr>
          <p:cNvPr id="4" name="Rectángulo 3">
            <a:extLst>
              <a:ext uri="{FF2B5EF4-FFF2-40B4-BE49-F238E27FC236}">
                <a16:creationId xmlns:a16="http://schemas.microsoft.com/office/drawing/2014/main" id="{13DDE438-BF2E-4F89-B669-002FCA56A2FD}"/>
              </a:ext>
            </a:extLst>
          </p:cNvPr>
          <p:cNvSpPr/>
          <p:nvPr/>
        </p:nvSpPr>
        <p:spPr>
          <a:xfrm>
            <a:off x="1113183" y="1120676"/>
            <a:ext cx="9793356"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 Now therefore go to, speak to the men of Judah, and to the inhabitants of Jerusalem, saying, Thus saith the Lord; Behold, I frame evil against you, and devise a device against you: return ye now every one from his evil way, and make your ways and your doings good.</a:t>
            </a:r>
          </a:p>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And they said, There is no hope: but we will walk after our own devices, and we will every one do the imagination of his evil heart.</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24492CF1-2E56-4FFB-A4AD-2D4D2A7746FD}"/>
              </a:ext>
            </a:extLst>
          </p:cNvPr>
          <p:cNvSpPr/>
          <p:nvPr/>
        </p:nvSpPr>
        <p:spPr>
          <a:xfrm>
            <a:off x="1113183" y="2935073"/>
            <a:ext cx="672915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the Jews respond to Jeremiah’s message of hope?</a:t>
            </a:r>
          </a:p>
        </p:txBody>
      </p:sp>
    </p:spTree>
    <p:extLst>
      <p:ext uri="{BB962C8B-B14F-4D97-AF65-F5344CB8AC3E}">
        <p14:creationId xmlns:p14="http://schemas.microsoft.com/office/powerpoint/2010/main" val="16538698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60000"/>
                    <a:lumOff val="40000"/>
                  </a:schemeClr>
                </a:solidFill>
                <a:effectLst>
                  <a:outerShdw blurRad="38100" dist="38100" dir="2700000" algn="tl">
                    <a:srgbClr val="000000">
                      <a:alpha val="43137"/>
                    </a:srgbClr>
                  </a:outerShdw>
                </a:effectLst>
                <a:latin typeface="Bahnschrift" panose="020B0502040204020203" pitchFamily="34" charset="0"/>
                <a:ea typeface="MS PMincho" panose="02020600040205080304" pitchFamily="18" charset="-128"/>
                <a:cs typeface="Calibri" panose="020F0502020204030204" pitchFamily="34" charset="0"/>
              </a:rPr>
              <a:t>LESSON 134</a:t>
            </a:r>
          </a:p>
        </p:txBody>
      </p:sp>
      <p:sp>
        <p:nvSpPr>
          <p:cNvPr id="2" name="Rectángulo 1">
            <a:extLst>
              <a:ext uri="{FF2B5EF4-FFF2-40B4-BE49-F238E27FC236}">
                <a16:creationId xmlns:a16="http://schemas.microsoft.com/office/drawing/2014/main" id="{454FBCF3-11D0-4563-8EA7-F5A156DCEDD2}"/>
              </a:ext>
            </a:extLst>
          </p:cNvPr>
          <p:cNvSpPr/>
          <p:nvPr/>
        </p:nvSpPr>
        <p:spPr>
          <a:xfrm>
            <a:off x="805449" y="779683"/>
            <a:ext cx="2569934"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Jeremiah 19:14–28:17</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D943B807-93AC-4251-81F3-02E6841260E0}"/>
              </a:ext>
            </a:extLst>
          </p:cNvPr>
          <p:cNvSpPr/>
          <p:nvPr/>
        </p:nvSpPr>
        <p:spPr>
          <a:xfrm>
            <a:off x="1570382" y="2274838"/>
            <a:ext cx="9051235" cy="2308324"/>
          </a:xfrm>
          <a:prstGeom prst="rect">
            <a:avLst/>
          </a:prstGeom>
        </p:spPr>
        <p:txBody>
          <a:bodyPr wrap="square">
            <a:spAutoFit/>
          </a:bodyPr>
          <a:lstStyle/>
          <a:p>
            <a:pPr algn="ctr"/>
            <a:r>
              <a:rPr lang="en-US" sz="4800" dirty="0">
                <a:solidFill>
                  <a:schemeClr val="accent6">
                    <a:lumMod val="75000"/>
                  </a:schemeClr>
                </a:solidFill>
                <a:latin typeface="Yu Gothic Medium" panose="020B0500000000000000" pitchFamily="34" charset="-128"/>
                <a:ea typeface="Yu Gothic Medium" panose="020B0500000000000000" pitchFamily="34" charset="-128"/>
              </a:rPr>
              <a:t>“Jeremiah prophesies of false prophets and Judah’s coming destruction”</a:t>
            </a:r>
          </a:p>
        </p:txBody>
      </p:sp>
    </p:spTree>
    <p:extLst>
      <p:ext uri="{BB962C8B-B14F-4D97-AF65-F5344CB8AC3E}">
        <p14:creationId xmlns:p14="http://schemas.microsoft.com/office/powerpoint/2010/main" val="155546781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27AEAF6D-D5FD-4DE4-BD4B-636C842FE7F7}"/>
              </a:ext>
            </a:extLst>
          </p:cNvPr>
          <p:cNvSpPr/>
          <p:nvPr/>
        </p:nvSpPr>
        <p:spPr>
          <a:xfrm>
            <a:off x="1113181" y="1897687"/>
            <a:ext cx="968733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did Jeremiah refuse to be silent even though at one time he wanted to stop declaring the Lord’s message?</a:t>
            </a:r>
          </a:p>
        </p:txBody>
      </p:sp>
      <p:sp>
        <p:nvSpPr>
          <p:cNvPr id="10" name="Rectángulo 9">
            <a:extLst>
              <a:ext uri="{FF2B5EF4-FFF2-40B4-BE49-F238E27FC236}">
                <a16:creationId xmlns:a16="http://schemas.microsoft.com/office/drawing/2014/main" id="{521E1886-BC38-44CD-A740-6C9F69E8E113}"/>
              </a:ext>
            </a:extLst>
          </p:cNvPr>
          <p:cNvSpPr/>
          <p:nvPr/>
        </p:nvSpPr>
        <p:spPr>
          <a:xfrm>
            <a:off x="1113180" y="800205"/>
            <a:ext cx="2024861" cy="67413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DC7F89CE-ADC0-4FE3-9B73-F4AF347D2928}"/>
              </a:ext>
            </a:extLst>
          </p:cNvPr>
          <p:cNvSpPr/>
          <p:nvPr/>
        </p:nvSpPr>
        <p:spPr>
          <a:xfrm>
            <a:off x="1113182" y="1152939"/>
            <a:ext cx="9687337" cy="203132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60000"/>
                    <a:lumOff val="40000"/>
                  </a:schemeClr>
                </a:solidFill>
                <a:effectLst>
                  <a:outerShdw blurRad="38100" dist="38100" dir="2700000" algn="tl">
                    <a:srgbClr val="000000">
                      <a:alpha val="43137"/>
                    </a:srgbClr>
                  </a:outerShdw>
                </a:effectLst>
                <a:latin typeface="Bahnschrift" panose="020B0502040204020203" pitchFamily="34" charset="0"/>
                <a:ea typeface="MS PMincho" panose="02020600040205080304" pitchFamily="18" charset="-128"/>
                <a:cs typeface="Calibri" panose="020F0502020204030204" pitchFamily="34" charset="0"/>
              </a:rPr>
              <a:t>LESSON 134</a:t>
            </a:r>
          </a:p>
        </p:txBody>
      </p:sp>
      <p:sp>
        <p:nvSpPr>
          <p:cNvPr id="2" name="Rectángulo 1">
            <a:extLst>
              <a:ext uri="{FF2B5EF4-FFF2-40B4-BE49-F238E27FC236}">
                <a16:creationId xmlns:a16="http://schemas.microsoft.com/office/drawing/2014/main" id="{D3053F2A-7B71-477F-9654-67B12A424180}"/>
              </a:ext>
            </a:extLst>
          </p:cNvPr>
          <p:cNvSpPr/>
          <p:nvPr/>
        </p:nvSpPr>
        <p:spPr>
          <a:xfrm>
            <a:off x="1113183" y="783607"/>
            <a:ext cx="198002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Jeremiah 20:7–9</a:t>
            </a:r>
          </a:p>
        </p:txBody>
      </p:sp>
      <p:sp>
        <p:nvSpPr>
          <p:cNvPr id="4" name="Rectángulo 3">
            <a:extLst>
              <a:ext uri="{FF2B5EF4-FFF2-40B4-BE49-F238E27FC236}">
                <a16:creationId xmlns:a16="http://schemas.microsoft.com/office/drawing/2014/main" id="{F6801530-B0D8-4ABE-A260-3463336FBED6}"/>
              </a:ext>
            </a:extLst>
          </p:cNvPr>
          <p:cNvSpPr/>
          <p:nvPr/>
        </p:nvSpPr>
        <p:spPr>
          <a:xfrm>
            <a:off x="1113182" y="1152939"/>
            <a:ext cx="9687339"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 O Lord, thou hast deceived me, and I was deceived: thou art stronger than I, and hast prevailed: I am in derision daily, every one mocketh me.</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For since I spake, I cried out, I cried violence and spoil; because the word of the Lord was made a reproach unto me, and a derision, daily.</a:t>
            </a:r>
          </a:p>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Then I said, I will not make mention of him, nor speak any more in his name. But his word was in mine heart as a burning fire shut up in my bones, and I was weary with forbearing, and I could not stay.</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9C9C9DAF-780A-4752-96DB-F570AFF86FF9}"/>
              </a:ext>
            </a:extLst>
          </p:cNvPr>
          <p:cNvSpPr/>
          <p:nvPr/>
        </p:nvSpPr>
        <p:spPr>
          <a:xfrm>
            <a:off x="1113182" y="3935601"/>
            <a:ext cx="968733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it mean that the Lord’s word was like a “burning fire shut up in [Jeremiah’s] bones” (verse 9)?</a:t>
            </a:r>
          </a:p>
        </p:txBody>
      </p:sp>
      <p:sp>
        <p:nvSpPr>
          <p:cNvPr id="7" name="Rectángulo 6">
            <a:extLst>
              <a:ext uri="{FF2B5EF4-FFF2-40B4-BE49-F238E27FC236}">
                <a16:creationId xmlns:a16="http://schemas.microsoft.com/office/drawing/2014/main" id="{5CC2BA64-661E-4094-8AC1-83E23B7EDFA9}"/>
              </a:ext>
            </a:extLst>
          </p:cNvPr>
          <p:cNvSpPr/>
          <p:nvPr/>
        </p:nvSpPr>
        <p:spPr>
          <a:xfrm>
            <a:off x="1113182" y="4613263"/>
            <a:ext cx="968733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Jeremiah’s example that can help us declare the gospel even when it is difficult? </a:t>
            </a:r>
          </a:p>
        </p:txBody>
      </p:sp>
      <p:sp>
        <p:nvSpPr>
          <p:cNvPr id="8" name="Rectángulo 7">
            <a:extLst>
              <a:ext uri="{FF2B5EF4-FFF2-40B4-BE49-F238E27FC236}">
                <a16:creationId xmlns:a16="http://schemas.microsoft.com/office/drawing/2014/main" id="{A6082868-375F-4347-B112-20C8A969CEF6}"/>
              </a:ext>
            </a:extLst>
          </p:cNvPr>
          <p:cNvSpPr/>
          <p:nvPr/>
        </p:nvSpPr>
        <p:spPr>
          <a:xfrm>
            <a:off x="1245704" y="5381895"/>
            <a:ext cx="9554815" cy="369332"/>
          </a:xfrm>
          <a:prstGeom prst="rect">
            <a:avLst/>
          </a:prstGeom>
        </p:spPr>
        <p:txBody>
          <a:bodyPr wrap="square">
            <a:spAutoFit/>
          </a:bodyPr>
          <a:lstStyle/>
          <a:p>
            <a:pPr algn="just"/>
            <a:r>
              <a:rPr lang="en-US" b="1"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our testimonies of the gospel deepen, our desire to do the Lord’s will increases.</a:t>
            </a:r>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16789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path" presetSubtype="0" accel="50000" decel="50000" fill="hold" grpId="0" nodeType="clickEffect">
                                  <p:stCondLst>
                                    <p:cond delay="0"/>
                                  </p:stCondLst>
                                  <p:childTnLst>
                                    <p:animMotion origin="layout" path="M 0.00169 -2.59259E-6 L 0.04037 0.05648 C 0.04909 0.06852 0.05404 0.08635 0.05404 0.1051 C 0.05404 0.12616 0.04909 0.14306 0.04037 0.1551 L 0.00169 0.21181 " pathEditMode="relative" rAng="0" ptsTypes="AAAAA">
                                      <p:cBhvr>
                                        <p:cTn id="6" dur="2000" fill="hold"/>
                                        <p:tgtEl>
                                          <p:spTgt spid="5"/>
                                        </p:tgtEl>
                                        <p:attrNameLst>
                                          <p:attrName>ppt_x</p:attrName>
                                          <p:attrName>ppt_y</p:attrName>
                                        </p:attrNameLst>
                                      </p:cBhvr>
                                      <p:rCtr x="2617" y="10579"/>
                                    </p:animMotion>
                                  </p:childTnLst>
                                </p:cTn>
                              </p:par>
                            </p:childTnLst>
                          </p:cTn>
                        </p:par>
                      </p:childTnLst>
                    </p:cTn>
                  </p:par>
                  <p:par>
                    <p:cTn id="7" fill="hold">
                      <p:stCondLst>
                        <p:cond delay="indefinite"/>
                      </p:stCondLst>
                      <p:childTnLst>
                        <p:par>
                          <p:cTn id="8" fill="hold">
                            <p:stCondLst>
                              <p:cond delay="0"/>
                            </p:stCondLst>
                            <p:childTnLst>
                              <p:par>
                                <p:cTn id="9" presetID="18" presetClass="entr" presetSubtype="3"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upRight)">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1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900" decel="100000" fill="hold"/>
                                        <p:tgtEl>
                                          <p:spTgt spid="8"/>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60000"/>
                    <a:lumOff val="40000"/>
                  </a:schemeClr>
                </a:solidFill>
                <a:effectLst>
                  <a:outerShdw blurRad="38100" dist="38100" dir="2700000" algn="tl">
                    <a:srgbClr val="000000">
                      <a:alpha val="43137"/>
                    </a:srgbClr>
                  </a:outerShdw>
                </a:effectLst>
                <a:latin typeface="Bahnschrift" panose="020B0502040204020203" pitchFamily="34" charset="0"/>
                <a:ea typeface="MS PMincho" panose="02020600040205080304" pitchFamily="18" charset="-128"/>
                <a:cs typeface="Calibri" panose="020F0502020204030204" pitchFamily="34" charset="0"/>
              </a:rPr>
              <a:t>LESSON 134</a:t>
            </a:r>
          </a:p>
        </p:txBody>
      </p:sp>
      <p:sp>
        <p:nvSpPr>
          <p:cNvPr id="2" name="Rectángulo 1">
            <a:extLst>
              <a:ext uri="{FF2B5EF4-FFF2-40B4-BE49-F238E27FC236}">
                <a16:creationId xmlns:a16="http://schemas.microsoft.com/office/drawing/2014/main" id="{30CDA4E6-BCC7-44F4-8CC2-7EFB59A291C9}"/>
              </a:ext>
            </a:extLst>
          </p:cNvPr>
          <p:cNvSpPr/>
          <p:nvPr/>
        </p:nvSpPr>
        <p:spPr>
          <a:xfrm>
            <a:off x="1113183" y="783607"/>
            <a:ext cx="1339469" cy="369332"/>
          </a:xfrm>
          <a:prstGeom prst="rect">
            <a:avLst/>
          </a:prstGeom>
        </p:spPr>
        <p:txBody>
          <a:bodyPr wrap="none">
            <a:spAutoFit/>
          </a:bodyPr>
          <a:lstStyle/>
          <a:p>
            <a:pPr fontAlgn="base"/>
            <a:r>
              <a:rPr lang="en-US" b="1" dirty="0">
                <a:solidFill>
                  <a:srgbClr val="177C9C"/>
                </a:solidFill>
                <a:latin typeface="ZoramldsLat-Bold"/>
              </a:rPr>
              <a:t>Jeremiah 29</a:t>
            </a:r>
            <a:endParaRPr lang="en-US" b="1" i="0" dirty="0">
              <a:solidFill>
                <a:srgbClr val="212225"/>
              </a:solidFill>
              <a:effectLst/>
              <a:latin typeface="ZoramldsLat-Bold"/>
            </a:endParaRPr>
          </a:p>
        </p:txBody>
      </p:sp>
      <p:sp>
        <p:nvSpPr>
          <p:cNvPr id="4" name="Rectángulo 3">
            <a:extLst>
              <a:ext uri="{FF2B5EF4-FFF2-40B4-BE49-F238E27FC236}">
                <a16:creationId xmlns:a16="http://schemas.microsoft.com/office/drawing/2014/main" id="{CB213901-0888-48DC-B4F8-F9CD68757C2B}"/>
              </a:ext>
            </a:extLst>
          </p:cNvPr>
          <p:cNvSpPr/>
          <p:nvPr/>
        </p:nvSpPr>
        <p:spPr>
          <a:xfrm>
            <a:off x="2251870" y="2828835"/>
            <a:ext cx="7688259" cy="1200329"/>
          </a:xfrm>
          <a:prstGeom prst="rect">
            <a:avLst/>
          </a:prstGeom>
        </p:spPr>
        <p:txBody>
          <a:bodyPr wrap="none">
            <a:spAutoFit/>
          </a:bodyPr>
          <a:lstStyle/>
          <a:p>
            <a:pPr algn="ctr"/>
            <a:r>
              <a:rPr lang="en-US" sz="3600" dirty="0">
                <a:solidFill>
                  <a:srgbClr val="212225"/>
                </a:solidFill>
                <a:latin typeface="ZoramldsLat-Regular"/>
              </a:rPr>
              <a:t>“Jeremiah writes a letter to the Israelite </a:t>
            </a:r>
          </a:p>
          <a:p>
            <a:pPr algn="ctr"/>
            <a:r>
              <a:rPr lang="en-US" sz="3600" dirty="0">
                <a:solidFill>
                  <a:srgbClr val="212225"/>
                </a:solidFill>
                <a:latin typeface="ZoramldsLat-Regular"/>
              </a:rPr>
              <a:t>captives in Babylon”</a:t>
            </a:r>
            <a:endParaRPr lang="en-US" sz="3600" dirty="0"/>
          </a:p>
        </p:txBody>
      </p:sp>
    </p:spTree>
    <p:extLst>
      <p:ext uri="{BB962C8B-B14F-4D97-AF65-F5344CB8AC3E}">
        <p14:creationId xmlns:p14="http://schemas.microsoft.com/office/powerpoint/2010/main" val="544252950"/>
      </p:ext>
    </p:extLst>
  </p:cSld>
  <p:clrMapOvr>
    <a:masterClrMapping/>
  </p:clrMapOvr>
  <p:transition spd="slow">
    <p:comb/>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60000"/>
                    <a:lumOff val="40000"/>
                  </a:schemeClr>
                </a:solidFill>
                <a:effectLst>
                  <a:outerShdw blurRad="38100" dist="38100" dir="2700000" algn="tl">
                    <a:srgbClr val="000000">
                      <a:alpha val="43137"/>
                    </a:srgbClr>
                  </a:outerShdw>
                </a:effectLst>
                <a:latin typeface="Bahnschrift" panose="020B0502040204020203" pitchFamily="34" charset="0"/>
                <a:ea typeface="MS PMincho" panose="02020600040205080304" pitchFamily="18" charset="-128"/>
                <a:cs typeface="Calibri" panose="020F0502020204030204" pitchFamily="34" charset="0"/>
              </a:rPr>
              <a:t>LESSON 134</a:t>
            </a:r>
          </a:p>
        </p:txBody>
      </p:sp>
      <p:pic>
        <p:nvPicPr>
          <p:cNvPr id="2" name="Elementos multimedia en línea 1" title="Repentance and Conversion">
            <a:hlinkClick r:id="" action="ppaction://media"/>
            <a:extLst>
              <a:ext uri="{FF2B5EF4-FFF2-40B4-BE49-F238E27FC236}">
                <a16:creationId xmlns:a16="http://schemas.microsoft.com/office/drawing/2014/main" id="{C5D8FD98-554F-4B98-BC52-E6573DA9080B}"/>
              </a:ext>
            </a:extLst>
          </p:cNvPr>
          <p:cNvPicPr>
            <a:picLocks noRot="1" noChangeAspect="1"/>
          </p:cNvPicPr>
          <p:nvPr>
            <a:videoFile r:link="rId1"/>
          </p:nvPr>
        </p:nvPicPr>
        <p:blipFill>
          <a:blip r:embed="rId3"/>
          <a:stretch>
            <a:fillRect/>
          </a:stretch>
        </p:blipFill>
        <p:spPr>
          <a:xfrm>
            <a:off x="1989298" y="1211745"/>
            <a:ext cx="7883572" cy="4434509"/>
          </a:xfrm>
          <a:prstGeom prst="rect">
            <a:avLst/>
          </a:prstGeom>
          <a:ln>
            <a:noFill/>
          </a:ln>
          <a:effectLst>
            <a:outerShdw blurRad="127000" dist="190500" dir="8100000" algn="tr" rotWithShape="0">
              <a:srgbClr val="000000">
                <a:alpha val="40000"/>
              </a:srgbClr>
            </a:outerShdw>
          </a:effectLst>
          <a:scene3d>
            <a:camera prst="orthographicFront"/>
            <a:lightRig rig="flood" dir="t">
              <a:rot lat="0" lon="0" rev="8100000"/>
            </a:lightRig>
          </a:scene3d>
          <a:sp3d prstMaterial="plastic">
            <a:bevelT w="508000" h="50800" prst="cross"/>
            <a:contourClr>
              <a:srgbClr val="969696"/>
            </a:contourClr>
          </a:sp3d>
        </p:spPr>
      </p:pic>
    </p:spTree>
    <p:extLst>
      <p:ext uri="{BB962C8B-B14F-4D97-AF65-F5344CB8AC3E}">
        <p14:creationId xmlns:p14="http://schemas.microsoft.com/office/powerpoint/2010/main" val="42414055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60000"/>
                    <a:lumOff val="40000"/>
                  </a:schemeClr>
                </a:solidFill>
                <a:effectLst>
                  <a:outerShdw blurRad="38100" dist="38100" dir="2700000" algn="tl">
                    <a:srgbClr val="000000">
                      <a:alpha val="43137"/>
                    </a:srgbClr>
                  </a:outerShdw>
                </a:effectLst>
                <a:latin typeface="Bahnschrift" panose="020B0502040204020203" pitchFamily="34" charset="0"/>
                <a:ea typeface="MS PMincho" panose="02020600040205080304" pitchFamily="18" charset="-128"/>
                <a:cs typeface="Calibri" panose="020F0502020204030204" pitchFamily="34" charset="0"/>
              </a:rPr>
              <a:t>LESSON 134</a:t>
            </a:r>
          </a:p>
        </p:txBody>
      </p:sp>
      <p:sp>
        <p:nvSpPr>
          <p:cNvPr id="4" name="Rectángulo 3">
            <a:extLst>
              <a:ext uri="{FF2B5EF4-FFF2-40B4-BE49-F238E27FC236}">
                <a16:creationId xmlns:a16="http://schemas.microsoft.com/office/drawing/2014/main" id="{82DF848F-2546-44A9-8916-2DCDF2D9F6C4}"/>
              </a:ext>
            </a:extLst>
          </p:cNvPr>
          <p:cNvSpPr/>
          <p:nvPr/>
        </p:nvSpPr>
        <p:spPr>
          <a:xfrm>
            <a:off x="3745709" y="2505670"/>
            <a:ext cx="4700582" cy="923330"/>
          </a:xfrm>
          <a:prstGeom prst="rect">
            <a:avLst/>
          </a:prstGeom>
        </p:spPr>
        <p:txBody>
          <a:bodyPr wrap="none">
            <a:spAutoFit/>
          </a:bodyPr>
          <a:lstStyle/>
          <a:p>
            <a:pPr fontAlgn="base"/>
            <a:r>
              <a:rPr lang="en-US" sz="5400" b="1" dirty="0">
                <a:solidFill>
                  <a:srgbClr val="177C9C"/>
                </a:solidFill>
                <a:latin typeface="ZoramldsLat-Bold"/>
              </a:rPr>
              <a:t>Jeremiah 17–29</a:t>
            </a:r>
            <a:endParaRPr lang="en-US" sz="5400" b="1" i="0" dirty="0">
              <a:solidFill>
                <a:srgbClr val="212225"/>
              </a:solidFill>
              <a:effectLst/>
              <a:latin typeface="ZoramldsLat-Bold"/>
            </a:endParaRPr>
          </a:p>
        </p:txBody>
      </p:sp>
    </p:spTree>
    <p:extLst>
      <p:ext uri="{BB962C8B-B14F-4D97-AF65-F5344CB8AC3E}">
        <p14:creationId xmlns:p14="http://schemas.microsoft.com/office/powerpoint/2010/main" val="1110517514"/>
      </p:ext>
    </p:extLst>
  </p:cSld>
  <p:clrMapOvr>
    <a:masterClrMapping/>
  </p:clrMapOvr>
  <mc:AlternateContent xmlns:mc="http://schemas.openxmlformats.org/markup-compatibility/2006" xmlns:p14="http://schemas.microsoft.com/office/powerpoint/2010/main">
    <mc:Choice Requires="p14">
      <p:transition spd="slow" p14:dur="1250">
        <p:push dir="d"/>
      </p:transition>
    </mc:Choice>
    <mc:Fallback xmlns="">
      <p:transition spd="slow">
        <p:push dir="d"/>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60000"/>
                    <a:lumOff val="40000"/>
                  </a:schemeClr>
                </a:solidFill>
                <a:effectLst>
                  <a:outerShdw blurRad="38100" dist="38100" dir="2700000" algn="tl">
                    <a:srgbClr val="000000">
                      <a:alpha val="43137"/>
                    </a:srgbClr>
                  </a:outerShdw>
                </a:effectLst>
                <a:latin typeface="Bahnschrift" panose="020B0502040204020203" pitchFamily="34" charset="0"/>
                <a:ea typeface="MS PMincho" panose="02020600040205080304" pitchFamily="18" charset="-128"/>
                <a:cs typeface="Calibri" panose="020F0502020204030204" pitchFamily="34" charset="0"/>
              </a:rPr>
              <a:t>LESSON 134</a:t>
            </a:r>
          </a:p>
        </p:txBody>
      </p:sp>
      <p:sp>
        <p:nvSpPr>
          <p:cNvPr id="2" name="Rectángulo 1">
            <a:extLst>
              <a:ext uri="{FF2B5EF4-FFF2-40B4-BE49-F238E27FC236}">
                <a16:creationId xmlns:a16="http://schemas.microsoft.com/office/drawing/2014/main" id="{EA65969F-3BD7-4104-8DBB-8FBD25B7E5F7}"/>
              </a:ext>
            </a:extLst>
          </p:cNvPr>
          <p:cNvSpPr/>
          <p:nvPr/>
        </p:nvSpPr>
        <p:spPr>
          <a:xfrm>
            <a:off x="1113183" y="968273"/>
            <a:ext cx="1518364"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Jeremiah 17</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7525187C-F3FB-4910-8961-3FDB4E821E84}"/>
              </a:ext>
            </a:extLst>
          </p:cNvPr>
          <p:cNvSpPr/>
          <p:nvPr/>
        </p:nvSpPr>
        <p:spPr>
          <a:xfrm>
            <a:off x="2080591" y="2459504"/>
            <a:ext cx="8030817" cy="1938992"/>
          </a:xfrm>
          <a:prstGeom prst="rect">
            <a:avLst/>
          </a:prstGeom>
        </p:spPr>
        <p:txBody>
          <a:bodyPr wrap="square">
            <a:spAutoFit/>
          </a:bodyPr>
          <a:lstStyle/>
          <a:p>
            <a:pPr algn="ctr"/>
            <a:r>
              <a:rPr lang="en-US" sz="4000" dirty="0">
                <a:solidFill>
                  <a:schemeClr val="accent6">
                    <a:lumMod val="75000"/>
                  </a:schemeClr>
                </a:solidFill>
                <a:latin typeface="Yu Gothic Medium" panose="020B0500000000000000" pitchFamily="34" charset="-128"/>
                <a:ea typeface="Yu Gothic Medium" panose="020B0500000000000000" pitchFamily="34" charset="-128"/>
              </a:rPr>
              <a:t>“Jeremiah stands in the entrance of the city and warns the people to heed the Sabbath day”</a:t>
            </a:r>
          </a:p>
        </p:txBody>
      </p:sp>
    </p:spTree>
    <p:extLst>
      <p:ext uri="{BB962C8B-B14F-4D97-AF65-F5344CB8AC3E}">
        <p14:creationId xmlns:p14="http://schemas.microsoft.com/office/powerpoint/2010/main" val="1899646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60000"/>
                    <a:lumOff val="40000"/>
                  </a:schemeClr>
                </a:solidFill>
                <a:effectLst>
                  <a:outerShdw blurRad="38100" dist="38100" dir="2700000" algn="tl">
                    <a:srgbClr val="000000">
                      <a:alpha val="43137"/>
                    </a:srgbClr>
                  </a:outerShdw>
                </a:effectLst>
                <a:latin typeface="Bahnschrift" panose="020B0502040204020203" pitchFamily="34" charset="0"/>
                <a:ea typeface="MS PMincho" panose="02020600040205080304" pitchFamily="18" charset="-128"/>
                <a:cs typeface="Calibri" panose="020F0502020204030204" pitchFamily="34" charset="0"/>
              </a:rPr>
              <a:t>LESSON 134</a:t>
            </a:r>
          </a:p>
        </p:txBody>
      </p:sp>
      <p:pic>
        <p:nvPicPr>
          <p:cNvPr id="5" name="Imagen 4">
            <a:extLst>
              <a:ext uri="{FF2B5EF4-FFF2-40B4-BE49-F238E27FC236}">
                <a16:creationId xmlns:a16="http://schemas.microsoft.com/office/drawing/2014/main" id="{B382EAE6-2171-4CE4-B47D-708CB98FC6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382" y="847725"/>
            <a:ext cx="6096000" cy="2581275"/>
          </a:xfrm>
          <a:prstGeom prst="rect">
            <a:avLst/>
          </a:prstGeom>
        </p:spPr>
      </p:pic>
      <p:pic>
        <p:nvPicPr>
          <p:cNvPr id="7" name="Imagen 6">
            <a:extLst>
              <a:ext uri="{FF2B5EF4-FFF2-40B4-BE49-F238E27FC236}">
                <a16:creationId xmlns:a16="http://schemas.microsoft.com/office/drawing/2014/main" id="{6623EB6D-EAEE-4309-8217-36E2096624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2150" y="3429000"/>
            <a:ext cx="5095875" cy="2760179"/>
          </a:xfrm>
          <a:prstGeom prst="rect">
            <a:avLst/>
          </a:prstGeom>
        </p:spPr>
      </p:pic>
      <p:sp>
        <p:nvSpPr>
          <p:cNvPr id="8" name="Rectángulo 7">
            <a:extLst>
              <a:ext uri="{FF2B5EF4-FFF2-40B4-BE49-F238E27FC236}">
                <a16:creationId xmlns:a16="http://schemas.microsoft.com/office/drawing/2014/main" id="{295CEB71-10E6-4DAE-996B-9C0DB5BC1850}"/>
              </a:ext>
            </a:extLst>
          </p:cNvPr>
          <p:cNvSpPr/>
          <p:nvPr/>
        </p:nvSpPr>
        <p:spPr>
          <a:xfrm>
            <a:off x="1493975" y="4624423"/>
            <a:ext cx="378821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Which would you choose? Why?</a:t>
            </a:r>
          </a:p>
        </p:txBody>
      </p:sp>
    </p:spTree>
    <p:extLst>
      <p:ext uri="{BB962C8B-B14F-4D97-AF65-F5344CB8AC3E}">
        <p14:creationId xmlns:p14="http://schemas.microsoft.com/office/powerpoint/2010/main" val="14996717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25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8B9B3323-35C7-42F6-9575-217F94B0F07C}"/>
              </a:ext>
            </a:extLst>
          </p:cNvPr>
          <p:cNvSpPr/>
          <p:nvPr/>
        </p:nvSpPr>
        <p:spPr>
          <a:xfrm>
            <a:off x="900713" y="5640863"/>
            <a:ext cx="577594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the Lord describe those who trust in Him?</a:t>
            </a:r>
          </a:p>
        </p:txBody>
      </p:sp>
      <p:sp>
        <p:nvSpPr>
          <p:cNvPr id="14" name="Rectángulo 13">
            <a:extLst>
              <a:ext uri="{FF2B5EF4-FFF2-40B4-BE49-F238E27FC236}">
                <a16:creationId xmlns:a16="http://schemas.microsoft.com/office/drawing/2014/main" id="{55F4C1F5-36C6-45F5-9922-3EFAB3F67744}"/>
              </a:ext>
            </a:extLst>
          </p:cNvPr>
          <p:cNvSpPr/>
          <p:nvPr/>
        </p:nvSpPr>
        <p:spPr>
          <a:xfrm>
            <a:off x="974621" y="3782200"/>
            <a:ext cx="2024861" cy="67413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12">
            <a:extLst>
              <a:ext uri="{FF2B5EF4-FFF2-40B4-BE49-F238E27FC236}">
                <a16:creationId xmlns:a16="http://schemas.microsoft.com/office/drawing/2014/main" id="{D36EC357-7BA0-46F1-833C-1AE3E90598EB}"/>
              </a:ext>
            </a:extLst>
          </p:cNvPr>
          <p:cNvSpPr/>
          <p:nvPr/>
        </p:nvSpPr>
        <p:spPr>
          <a:xfrm>
            <a:off x="980661" y="961211"/>
            <a:ext cx="2024861" cy="67413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esquinas redondeadas 11">
            <a:extLst>
              <a:ext uri="{FF2B5EF4-FFF2-40B4-BE49-F238E27FC236}">
                <a16:creationId xmlns:a16="http://schemas.microsoft.com/office/drawing/2014/main" id="{202C3659-F79D-498F-BD20-EB041935581B}"/>
              </a:ext>
            </a:extLst>
          </p:cNvPr>
          <p:cNvSpPr/>
          <p:nvPr/>
        </p:nvSpPr>
        <p:spPr>
          <a:xfrm>
            <a:off x="980661" y="4135401"/>
            <a:ext cx="9819858" cy="126039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6BE9FAF1-CFB6-4554-AA40-D28583187F62}"/>
              </a:ext>
            </a:extLst>
          </p:cNvPr>
          <p:cNvSpPr/>
          <p:nvPr/>
        </p:nvSpPr>
        <p:spPr>
          <a:xfrm>
            <a:off x="980661" y="1358277"/>
            <a:ext cx="9819858" cy="117965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60000"/>
                    <a:lumOff val="40000"/>
                  </a:schemeClr>
                </a:solidFill>
                <a:effectLst>
                  <a:outerShdw blurRad="38100" dist="38100" dir="2700000" algn="tl">
                    <a:srgbClr val="000000">
                      <a:alpha val="43137"/>
                    </a:srgbClr>
                  </a:outerShdw>
                </a:effectLst>
                <a:latin typeface="Bahnschrift" panose="020B0502040204020203" pitchFamily="34" charset="0"/>
                <a:ea typeface="MS PMincho" panose="02020600040205080304" pitchFamily="18" charset="-128"/>
                <a:cs typeface="Calibri" panose="020F0502020204030204" pitchFamily="34" charset="0"/>
              </a:rPr>
              <a:t>LESSON 134</a:t>
            </a:r>
          </a:p>
        </p:txBody>
      </p:sp>
      <p:sp>
        <p:nvSpPr>
          <p:cNvPr id="2" name="Rectángulo 1">
            <a:extLst>
              <a:ext uri="{FF2B5EF4-FFF2-40B4-BE49-F238E27FC236}">
                <a16:creationId xmlns:a16="http://schemas.microsoft.com/office/drawing/2014/main" id="{EA98334A-87F5-4C17-B714-DD3C9B754DE3}"/>
              </a:ext>
            </a:extLst>
          </p:cNvPr>
          <p:cNvSpPr/>
          <p:nvPr/>
        </p:nvSpPr>
        <p:spPr>
          <a:xfrm>
            <a:off x="961373" y="968273"/>
            <a:ext cx="204414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Jeremiah 17:5–6 </a:t>
            </a:r>
          </a:p>
        </p:txBody>
      </p:sp>
      <p:sp>
        <p:nvSpPr>
          <p:cNvPr id="4" name="Rectángulo 3">
            <a:extLst>
              <a:ext uri="{FF2B5EF4-FFF2-40B4-BE49-F238E27FC236}">
                <a16:creationId xmlns:a16="http://schemas.microsoft.com/office/drawing/2014/main" id="{17A65B45-000B-4F68-9B19-52A21D48FFD2}"/>
              </a:ext>
            </a:extLst>
          </p:cNvPr>
          <p:cNvSpPr/>
          <p:nvPr/>
        </p:nvSpPr>
        <p:spPr>
          <a:xfrm>
            <a:off x="961372" y="1337605"/>
            <a:ext cx="9839149"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 Thus saith the Lord; Cursed be the man that trusteth in man, and maketh flesh his arm, and whose heart departeth from the Lord.</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For he shall be like the heath in the desert, and shall not see when good cometh; but shall inhabit the parched places in the wilderness, in a salt land and not inhabited.</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0F30B9D1-80A5-4E5E-BE6F-F1F6264508D0}"/>
              </a:ext>
            </a:extLst>
          </p:cNvPr>
          <p:cNvSpPr/>
          <p:nvPr/>
        </p:nvSpPr>
        <p:spPr>
          <a:xfrm>
            <a:off x="980661" y="2706468"/>
            <a:ext cx="970662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actions would bring about the curse of being like a scraggly tree in the desert? </a:t>
            </a:r>
          </a:p>
        </p:txBody>
      </p:sp>
      <p:sp>
        <p:nvSpPr>
          <p:cNvPr id="6" name="Rectángulo 5">
            <a:extLst>
              <a:ext uri="{FF2B5EF4-FFF2-40B4-BE49-F238E27FC236}">
                <a16:creationId xmlns:a16="http://schemas.microsoft.com/office/drawing/2014/main" id="{D078FC02-3D15-4337-99BE-59D208AF3FF9}"/>
              </a:ext>
            </a:extLst>
          </p:cNvPr>
          <p:cNvSpPr/>
          <p:nvPr/>
        </p:nvSpPr>
        <p:spPr>
          <a:xfrm>
            <a:off x="961371" y="3152001"/>
            <a:ext cx="970662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examples of the behaviors listed in verse 5? How might doing these things be similar to living in a desert?</a:t>
            </a:r>
          </a:p>
        </p:txBody>
      </p:sp>
      <p:sp>
        <p:nvSpPr>
          <p:cNvPr id="7" name="Rectángulo 6">
            <a:extLst>
              <a:ext uri="{FF2B5EF4-FFF2-40B4-BE49-F238E27FC236}">
                <a16:creationId xmlns:a16="http://schemas.microsoft.com/office/drawing/2014/main" id="{B27784AB-C517-455D-89EB-B8B1EFF8F1A0}"/>
              </a:ext>
            </a:extLst>
          </p:cNvPr>
          <p:cNvSpPr/>
          <p:nvPr/>
        </p:nvSpPr>
        <p:spPr>
          <a:xfrm>
            <a:off x="974621" y="3790244"/>
            <a:ext cx="204414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Jeremiah 17:7–8 </a:t>
            </a:r>
          </a:p>
        </p:txBody>
      </p:sp>
      <p:sp>
        <p:nvSpPr>
          <p:cNvPr id="8" name="Rectángulo 7">
            <a:extLst>
              <a:ext uri="{FF2B5EF4-FFF2-40B4-BE49-F238E27FC236}">
                <a16:creationId xmlns:a16="http://schemas.microsoft.com/office/drawing/2014/main" id="{1B500874-DE13-413D-80FE-A503B308E281}"/>
              </a:ext>
            </a:extLst>
          </p:cNvPr>
          <p:cNvSpPr/>
          <p:nvPr/>
        </p:nvSpPr>
        <p:spPr>
          <a:xfrm>
            <a:off x="961370" y="4135400"/>
            <a:ext cx="9839149"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Blessed is the man that trusteth in the Lord, and whose hope the Lordis.</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For he shall be as a tree planted by the waters, and that spreadeth out her roots by the river, and shall not see when heat cometh, but her leaf shall be green; and shall not be careful in the year of drought, neither shall cease from yielding fruit.</a:t>
            </a:r>
            <a:endParaRPr lang="en-US" b="0" i="0" dirty="0">
              <a:solidFill>
                <a:schemeClr val="bg1"/>
              </a:solidFill>
              <a:effectLst/>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669C7F60-659C-4BA4-8096-A33F197A00DC}"/>
              </a:ext>
            </a:extLst>
          </p:cNvPr>
          <p:cNvSpPr/>
          <p:nvPr/>
        </p:nvSpPr>
        <p:spPr>
          <a:xfrm>
            <a:off x="5495237" y="6255260"/>
            <a:ext cx="5583580"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could the waters represent in this imagery?</a:t>
            </a:r>
          </a:p>
        </p:txBody>
      </p:sp>
    </p:spTree>
    <p:extLst>
      <p:ext uri="{BB962C8B-B14F-4D97-AF65-F5344CB8AC3E}">
        <p14:creationId xmlns:p14="http://schemas.microsoft.com/office/powerpoint/2010/main" val="115478963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linds(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500"/>
                                        <p:tgtEl>
                                          <p:spTgt spid="14"/>
                                        </p:tgtEl>
                                      </p:cBhvr>
                                    </p:animEffect>
                                    <p:anim calcmode="lin" valueType="num">
                                      <p:cBhvr>
                                        <p:cTn id="20" dur="1500" fill="hold"/>
                                        <p:tgtEl>
                                          <p:spTgt spid="14"/>
                                        </p:tgtEl>
                                        <p:attrNameLst>
                                          <p:attrName>ppt_x</p:attrName>
                                        </p:attrNameLst>
                                      </p:cBhvr>
                                      <p:tavLst>
                                        <p:tav tm="0">
                                          <p:val>
                                            <p:strVal val="#ppt_x"/>
                                          </p:val>
                                        </p:tav>
                                        <p:tav tm="100000">
                                          <p:val>
                                            <p:strVal val="#ppt_x"/>
                                          </p:val>
                                        </p:tav>
                                      </p:tavLst>
                                    </p:anim>
                                    <p:anim calcmode="lin" valueType="num">
                                      <p:cBhvr>
                                        <p:cTn id="21" dur="1500" fill="hold"/>
                                        <p:tgtEl>
                                          <p:spTgt spid="14"/>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500"/>
                                        <p:tgtEl>
                                          <p:spTgt spid="12"/>
                                        </p:tgtEl>
                                      </p:cBhvr>
                                    </p:animEffect>
                                    <p:anim calcmode="lin" valueType="num">
                                      <p:cBhvr>
                                        <p:cTn id="25" dur="1500" fill="hold"/>
                                        <p:tgtEl>
                                          <p:spTgt spid="12"/>
                                        </p:tgtEl>
                                        <p:attrNameLst>
                                          <p:attrName>ppt_x</p:attrName>
                                        </p:attrNameLst>
                                      </p:cBhvr>
                                      <p:tavLst>
                                        <p:tav tm="0">
                                          <p:val>
                                            <p:strVal val="#ppt_x"/>
                                          </p:val>
                                        </p:tav>
                                        <p:tav tm="100000">
                                          <p:val>
                                            <p:strVal val="#ppt_x"/>
                                          </p:val>
                                        </p:tav>
                                      </p:tavLst>
                                    </p:anim>
                                    <p:anim calcmode="lin" valueType="num">
                                      <p:cBhvr>
                                        <p:cTn id="26" dur="1500" fill="hold"/>
                                        <p:tgtEl>
                                          <p:spTgt spid="12"/>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500"/>
                                        <p:tgtEl>
                                          <p:spTgt spid="7"/>
                                        </p:tgtEl>
                                      </p:cBhvr>
                                    </p:animEffect>
                                    <p:anim calcmode="lin" valueType="num">
                                      <p:cBhvr>
                                        <p:cTn id="30" dur="1500" fill="hold"/>
                                        <p:tgtEl>
                                          <p:spTgt spid="7"/>
                                        </p:tgtEl>
                                        <p:attrNameLst>
                                          <p:attrName>ppt_x</p:attrName>
                                        </p:attrNameLst>
                                      </p:cBhvr>
                                      <p:tavLst>
                                        <p:tav tm="0">
                                          <p:val>
                                            <p:strVal val="#ppt_x"/>
                                          </p:val>
                                        </p:tav>
                                        <p:tav tm="100000">
                                          <p:val>
                                            <p:strVal val="#ppt_x"/>
                                          </p:val>
                                        </p:tav>
                                      </p:tavLst>
                                    </p:anim>
                                    <p:anim calcmode="lin" valueType="num">
                                      <p:cBhvr>
                                        <p:cTn id="31" dur="1500" fill="hold"/>
                                        <p:tgtEl>
                                          <p:spTgt spid="7"/>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500"/>
                                        <p:tgtEl>
                                          <p:spTgt spid="8"/>
                                        </p:tgtEl>
                                      </p:cBhvr>
                                    </p:animEffect>
                                    <p:anim calcmode="lin" valueType="num">
                                      <p:cBhvr>
                                        <p:cTn id="35" dur="1500" fill="hold"/>
                                        <p:tgtEl>
                                          <p:spTgt spid="8"/>
                                        </p:tgtEl>
                                        <p:attrNameLst>
                                          <p:attrName>ppt_x</p:attrName>
                                        </p:attrNameLst>
                                      </p:cBhvr>
                                      <p:tavLst>
                                        <p:tav tm="0">
                                          <p:val>
                                            <p:strVal val="#ppt_x"/>
                                          </p:val>
                                        </p:tav>
                                        <p:tav tm="100000">
                                          <p:val>
                                            <p:strVal val="#ppt_x"/>
                                          </p:val>
                                        </p:tav>
                                      </p:tavLst>
                                    </p:anim>
                                    <p:anim calcmode="lin" valueType="num">
                                      <p:cBhvr>
                                        <p:cTn id="36" dur="1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3"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1250" fill="hold"/>
                                        <p:tgtEl>
                                          <p:spTgt spid="9"/>
                                        </p:tgtEl>
                                        <p:attrNameLst>
                                          <p:attrName>ppt_x</p:attrName>
                                        </p:attrNameLst>
                                      </p:cBhvr>
                                      <p:tavLst>
                                        <p:tav tm="0">
                                          <p:val>
                                            <p:strVal val="1+#ppt_w/2"/>
                                          </p:val>
                                        </p:tav>
                                        <p:tav tm="100000">
                                          <p:val>
                                            <p:strVal val="#ppt_x"/>
                                          </p:val>
                                        </p:tav>
                                      </p:tavLst>
                                    </p:anim>
                                    <p:anim calcmode="lin" valueType="num">
                                      <p:cBhvr additive="base">
                                        <p:cTn id="42" dur="125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9"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1500" fill="hold"/>
                                        <p:tgtEl>
                                          <p:spTgt spid="10"/>
                                        </p:tgtEl>
                                        <p:attrNameLst>
                                          <p:attrName>ppt_x</p:attrName>
                                        </p:attrNameLst>
                                      </p:cBhvr>
                                      <p:tavLst>
                                        <p:tav tm="0">
                                          <p:val>
                                            <p:strVal val="0-#ppt_w/2"/>
                                          </p:val>
                                        </p:tav>
                                        <p:tav tm="100000">
                                          <p:val>
                                            <p:strVal val="#ppt_x"/>
                                          </p:val>
                                        </p:tav>
                                      </p:tavLst>
                                    </p:anim>
                                    <p:anim calcmode="lin" valueType="num">
                                      <p:cBhvr additive="base">
                                        <p:cTn id="48" dur="1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P spid="12" grpId="0" animBg="1"/>
      <p:bldP spid="5" grpId="0"/>
      <p:bldP spid="6" grpId="0"/>
      <p:bldP spid="7" grpId="0"/>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F733F2F7-7D91-4D58-AB3F-F941CEE75D0D}"/>
              </a:ext>
            </a:extLst>
          </p:cNvPr>
          <p:cNvSpPr/>
          <p:nvPr/>
        </p:nvSpPr>
        <p:spPr>
          <a:xfrm>
            <a:off x="1133057" y="2964244"/>
            <a:ext cx="2216631" cy="67413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a:extLst>
              <a:ext uri="{FF2B5EF4-FFF2-40B4-BE49-F238E27FC236}">
                <a16:creationId xmlns:a16="http://schemas.microsoft.com/office/drawing/2014/main" id="{3E155984-A5C5-4888-BE46-27AF130F2299}"/>
              </a:ext>
            </a:extLst>
          </p:cNvPr>
          <p:cNvSpPr/>
          <p:nvPr/>
        </p:nvSpPr>
        <p:spPr>
          <a:xfrm>
            <a:off x="1113178" y="854659"/>
            <a:ext cx="2236510" cy="67413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418DBA32-77F9-4C30-B798-60A20395EF35}"/>
              </a:ext>
            </a:extLst>
          </p:cNvPr>
          <p:cNvSpPr/>
          <p:nvPr/>
        </p:nvSpPr>
        <p:spPr>
          <a:xfrm>
            <a:off x="1133058" y="3347282"/>
            <a:ext cx="9687337" cy="175432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F9A5E4B8-B00D-48BB-A725-62CF903FD511}"/>
              </a:ext>
            </a:extLst>
          </p:cNvPr>
          <p:cNvSpPr/>
          <p:nvPr/>
        </p:nvSpPr>
        <p:spPr>
          <a:xfrm>
            <a:off x="1113179" y="1230515"/>
            <a:ext cx="9687337" cy="122313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60000"/>
                    <a:lumOff val="40000"/>
                  </a:schemeClr>
                </a:solidFill>
                <a:effectLst>
                  <a:outerShdw blurRad="38100" dist="38100" dir="2700000" algn="tl">
                    <a:srgbClr val="000000">
                      <a:alpha val="43137"/>
                    </a:srgbClr>
                  </a:outerShdw>
                </a:effectLst>
                <a:latin typeface="Bahnschrift" panose="020B0502040204020203" pitchFamily="34" charset="0"/>
                <a:ea typeface="MS PMincho" panose="02020600040205080304" pitchFamily="18" charset="-128"/>
                <a:cs typeface="Calibri" panose="020F0502020204030204" pitchFamily="34" charset="0"/>
              </a:rPr>
              <a:t>LESSON 134</a:t>
            </a:r>
          </a:p>
        </p:txBody>
      </p:sp>
      <p:sp>
        <p:nvSpPr>
          <p:cNvPr id="2" name="Rectángulo 1">
            <a:extLst>
              <a:ext uri="{FF2B5EF4-FFF2-40B4-BE49-F238E27FC236}">
                <a16:creationId xmlns:a16="http://schemas.microsoft.com/office/drawing/2014/main" id="{1C3B83B4-B209-44B8-AFFF-CD4CE955BB68}"/>
              </a:ext>
            </a:extLst>
          </p:cNvPr>
          <p:cNvSpPr/>
          <p:nvPr/>
        </p:nvSpPr>
        <p:spPr>
          <a:xfrm>
            <a:off x="1113181" y="861242"/>
            <a:ext cx="223651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Jeremiah 17:21–22</a:t>
            </a:r>
          </a:p>
        </p:txBody>
      </p:sp>
      <p:sp>
        <p:nvSpPr>
          <p:cNvPr id="4" name="Rectángulo 3">
            <a:extLst>
              <a:ext uri="{FF2B5EF4-FFF2-40B4-BE49-F238E27FC236}">
                <a16:creationId xmlns:a16="http://schemas.microsoft.com/office/drawing/2014/main" id="{F37CC6FF-6656-4012-9389-FD56616BC1E6}"/>
              </a:ext>
            </a:extLst>
          </p:cNvPr>
          <p:cNvSpPr/>
          <p:nvPr/>
        </p:nvSpPr>
        <p:spPr>
          <a:xfrm>
            <a:off x="1113180" y="1230574"/>
            <a:ext cx="9727095"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21 </a:t>
            </a:r>
            <a:r>
              <a:rPr lang="en-US" dirty="0">
                <a:solidFill>
                  <a:schemeClr val="bg1"/>
                </a:solidFill>
                <a:latin typeface="Arial" panose="020B0604020202020204" pitchFamily="34" charset="0"/>
                <a:cs typeface="Arial" panose="020B0604020202020204" pitchFamily="34" charset="0"/>
              </a:rPr>
              <a:t>Thus saith the Lord; Take heed to yourselves, and bear no burden on the sabbath day, nor bring it in by the gates of Jerusalem;</a:t>
            </a:r>
          </a:p>
          <a:p>
            <a:pPr algn="just" fontAlgn="base"/>
            <a:r>
              <a:rPr lang="en-US" b="1" dirty="0">
                <a:solidFill>
                  <a:schemeClr val="bg1"/>
                </a:solidFill>
                <a:latin typeface="Arial" panose="020B0604020202020204" pitchFamily="34" charset="0"/>
                <a:cs typeface="Arial" panose="020B0604020202020204" pitchFamily="34" charset="0"/>
              </a:rPr>
              <a:t>22 </a:t>
            </a:r>
            <a:r>
              <a:rPr lang="en-US" dirty="0">
                <a:solidFill>
                  <a:schemeClr val="bg1"/>
                </a:solidFill>
                <a:latin typeface="Arial" panose="020B0604020202020204" pitchFamily="34" charset="0"/>
                <a:cs typeface="Arial" panose="020B0604020202020204" pitchFamily="34" charset="0"/>
              </a:rPr>
              <a:t>Neither carry forth a burden out of your houses on the sabbath day, neither do ye any work, but hallow ye the sabbath day, as I commanded your fathers.</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D89B5279-16CE-48A8-AD38-BAD6AABC6B06}"/>
              </a:ext>
            </a:extLst>
          </p:cNvPr>
          <p:cNvSpPr/>
          <p:nvPr/>
        </p:nvSpPr>
        <p:spPr>
          <a:xfrm>
            <a:off x="1113180" y="2508479"/>
            <a:ext cx="5731056"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What did the Lord command Jeremiah to tell the people?</a:t>
            </a:r>
          </a:p>
        </p:txBody>
      </p:sp>
      <p:sp>
        <p:nvSpPr>
          <p:cNvPr id="6" name="Rectángulo 5">
            <a:extLst>
              <a:ext uri="{FF2B5EF4-FFF2-40B4-BE49-F238E27FC236}">
                <a16:creationId xmlns:a16="http://schemas.microsoft.com/office/drawing/2014/main" id="{C44E4F46-0FAD-4895-BC24-75B084AAB071}"/>
              </a:ext>
            </a:extLst>
          </p:cNvPr>
          <p:cNvSpPr/>
          <p:nvPr/>
        </p:nvSpPr>
        <p:spPr>
          <a:xfrm>
            <a:off x="1113181" y="3010212"/>
            <a:ext cx="2236510"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Jeremiah 17:24–25</a:t>
            </a:r>
          </a:p>
        </p:txBody>
      </p:sp>
      <p:sp>
        <p:nvSpPr>
          <p:cNvPr id="7" name="Rectángulo 6">
            <a:extLst>
              <a:ext uri="{FF2B5EF4-FFF2-40B4-BE49-F238E27FC236}">
                <a16:creationId xmlns:a16="http://schemas.microsoft.com/office/drawing/2014/main" id="{247D33C7-2246-4E36-9E7B-86CFC27EBE66}"/>
              </a:ext>
            </a:extLst>
          </p:cNvPr>
          <p:cNvSpPr/>
          <p:nvPr/>
        </p:nvSpPr>
        <p:spPr>
          <a:xfrm>
            <a:off x="1113180" y="3347281"/>
            <a:ext cx="9727095"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24 </a:t>
            </a:r>
            <a:r>
              <a:rPr lang="en-US" dirty="0">
                <a:solidFill>
                  <a:schemeClr val="bg1"/>
                </a:solidFill>
                <a:latin typeface="Arial" panose="020B0604020202020204" pitchFamily="34" charset="0"/>
                <a:cs typeface="Arial" panose="020B0604020202020204" pitchFamily="34" charset="0"/>
              </a:rPr>
              <a:t>And it shall come to pass, if ye diligently hearken unto me, saith the Lord, to bring in no burden through the gates of this city on the sabbath day, but hallow the sabbath day, to do no work therein;</a:t>
            </a:r>
          </a:p>
          <a:p>
            <a:pPr algn="just" fontAlgn="base"/>
            <a:r>
              <a:rPr lang="en-US" b="1" dirty="0">
                <a:solidFill>
                  <a:schemeClr val="bg1"/>
                </a:solidFill>
                <a:latin typeface="Arial" panose="020B0604020202020204" pitchFamily="34" charset="0"/>
                <a:cs typeface="Arial" panose="020B0604020202020204" pitchFamily="34" charset="0"/>
              </a:rPr>
              <a:t>25 </a:t>
            </a:r>
            <a:r>
              <a:rPr lang="en-US" dirty="0">
                <a:solidFill>
                  <a:schemeClr val="bg1"/>
                </a:solidFill>
                <a:latin typeface="Arial" panose="020B0604020202020204" pitchFamily="34" charset="0"/>
                <a:cs typeface="Arial" panose="020B0604020202020204" pitchFamily="34" charset="0"/>
              </a:rPr>
              <a:t>Then shall there enter into the gates of this city kings and princes sitting upon the throne of David, riding in chariots and on horses, they, and their princes, the men of Judah, and the inhabitants of Jerusalem: and this city shall remain for ever. 	</a:t>
            </a:r>
            <a:endParaRPr lang="en-US" b="0" i="0" dirty="0">
              <a:solidFill>
                <a:schemeClr val="bg1"/>
              </a:solidFill>
              <a:effectLst/>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DC9DBEDC-3D03-438C-89D4-F160DD52AD4D}"/>
              </a:ext>
            </a:extLst>
          </p:cNvPr>
          <p:cNvSpPr/>
          <p:nvPr/>
        </p:nvSpPr>
        <p:spPr>
          <a:xfrm>
            <a:off x="1113180" y="5234008"/>
            <a:ext cx="8772941" cy="33855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What did the Lord promise the Jews if they kept the Sabbath day holy?</a:t>
            </a:r>
          </a:p>
        </p:txBody>
      </p:sp>
      <p:sp>
        <p:nvSpPr>
          <p:cNvPr id="9" name="Rectángulo 8">
            <a:extLst>
              <a:ext uri="{FF2B5EF4-FFF2-40B4-BE49-F238E27FC236}">
                <a16:creationId xmlns:a16="http://schemas.microsoft.com/office/drawing/2014/main" id="{1690FB56-8018-488F-A796-EE078A466F2E}"/>
              </a:ext>
            </a:extLst>
          </p:cNvPr>
          <p:cNvSpPr/>
          <p:nvPr/>
        </p:nvSpPr>
        <p:spPr>
          <a:xfrm>
            <a:off x="1113180" y="5704963"/>
            <a:ext cx="9727095" cy="33855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What principle can we learn from these verses about keeping the Sabbath day holy?</a:t>
            </a:r>
          </a:p>
        </p:txBody>
      </p:sp>
    </p:spTree>
    <p:extLst>
      <p:ext uri="{BB962C8B-B14F-4D97-AF65-F5344CB8AC3E}">
        <p14:creationId xmlns:p14="http://schemas.microsoft.com/office/powerpoint/2010/main" val="2976813120"/>
      </p:ext>
    </p:extLst>
  </p:cSld>
  <p:clrMapOvr>
    <a:masterClrMapping/>
  </p:clrMapOvr>
  <mc:AlternateContent xmlns:mc="http://schemas.openxmlformats.org/markup-compatibility/2006" xmlns:p14="http://schemas.microsoft.com/office/powerpoint/2010/main">
    <mc:Choice Requires="p14">
      <p:transition spd="slow" p14:dur="1500">
        <p:newsflash/>
      </p:transition>
    </mc:Choice>
    <mc:Fallback xmlns="">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fltVal val="0"/>
                                          </p:val>
                                        </p:tav>
                                        <p:tav tm="100000">
                                          <p:val>
                                            <p:strVal val="#ppt_w"/>
                                          </p:val>
                                        </p:tav>
                                      </p:tavLst>
                                    </p:anim>
                                    <p:anim calcmode="lin" valueType="num">
                                      <p:cBhvr>
                                        <p:cTn id="13" dur="1000" fill="hold"/>
                                        <p:tgtEl>
                                          <p:spTgt spid="13"/>
                                        </p:tgtEl>
                                        <p:attrNameLst>
                                          <p:attrName>ppt_h</p:attrName>
                                        </p:attrNameLst>
                                      </p:cBhvr>
                                      <p:tavLst>
                                        <p:tav tm="0">
                                          <p:val>
                                            <p:fltVal val="0"/>
                                          </p:val>
                                        </p:tav>
                                        <p:tav tm="100000">
                                          <p:val>
                                            <p:strVal val="#ppt_h"/>
                                          </p:val>
                                        </p:tav>
                                      </p:tavLst>
                                    </p:anim>
                                    <p:anim calcmode="lin" valueType="num">
                                      <p:cBhvr>
                                        <p:cTn id="14"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3"/>
                                        </p:tgtEl>
                                        <p:attrNameLst>
                                          <p:attrName>ppt_y</p:attrName>
                                        </p:attrNameLst>
                                      </p:cBhvr>
                                      <p:tavLst>
                                        <p:tav tm="0" fmla="#ppt_y+(sin(-2*pi*(1-$))*-#ppt_x+cos(-2*pi*(1-$))*(1-#ppt_y))*(1-$)">
                                          <p:val>
                                            <p:fltVal val="0"/>
                                          </p:val>
                                        </p:tav>
                                        <p:tav tm="100000">
                                          <p:val>
                                            <p:fltVal val="1"/>
                                          </p:val>
                                        </p:tav>
                                      </p:tavLst>
                                    </p:anim>
                                  </p:childTnLst>
                                </p:cTn>
                              </p:par>
                              <p:par>
                                <p:cTn id="16" presetID="15"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 calcmode="lin" valueType="num">
                                      <p:cBhvr>
                                        <p:cTn id="20"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1"/>
                                        </p:tgtEl>
                                        <p:attrNameLst>
                                          <p:attrName>ppt_y</p:attrName>
                                        </p:attrNameLst>
                                      </p:cBhvr>
                                      <p:tavLst>
                                        <p:tav tm="0" fmla="#ppt_y+(sin(-2*pi*(1-$))*-#ppt_x+cos(-2*pi*(1-$))*(1-#ppt_y))*(1-$)">
                                          <p:val>
                                            <p:fltVal val="0"/>
                                          </p:val>
                                        </p:tav>
                                        <p:tav tm="100000">
                                          <p:val>
                                            <p:fltVal val="1"/>
                                          </p:val>
                                        </p:tav>
                                      </p:tavLst>
                                    </p:anim>
                                  </p:childTnLst>
                                </p:cTn>
                              </p:par>
                              <p:par>
                                <p:cTn id="22" presetID="15"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6"/>
                                        </p:tgtEl>
                                        <p:attrNameLst>
                                          <p:attrName>ppt_y</p:attrName>
                                        </p:attrNameLst>
                                      </p:cBhvr>
                                      <p:tavLst>
                                        <p:tav tm="0" fmla="#ppt_y+(sin(-2*pi*(1-$))*-#ppt_x+cos(-2*pi*(1-$))*(1-#ppt_y))*(1-$)">
                                          <p:val>
                                            <p:fltVal val="0"/>
                                          </p:val>
                                        </p:tav>
                                        <p:tav tm="100000">
                                          <p:val>
                                            <p:fltVal val="1"/>
                                          </p:val>
                                        </p:tav>
                                      </p:tavLst>
                                    </p:anim>
                                  </p:childTnLst>
                                </p:cTn>
                              </p:par>
                              <p:par>
                                <p:cTn id="28" presetID="15"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36"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750" fill="hold"/>
                                        <p:tgtEl>
                                          <p:spTgt spid="9"/>
                                        </p:tgtEl>
                                        <p:attrNameLst>
                                          <p:attrName>ppt_w</p:attrName>
                                        </p:attrNameLst>
                                      </p:cBhvr>
                                      <p:tavLst>
                                        <p:tav tm="0">
                                          <p:val>
                                            <p:strVal val="(6*min(max(#ppt_w*#ppt_h,.3),1)-7.4)/-.7*#ppt_w"/>
                                          </p:val>
                                        </p:tav>
                                        <p:tav tm="100000">
                                          <p:val>
                                            <p:strVal val="#ppt_w"/>
                                          </p:val>
                                        </p:tav>
                                      </p:tavLst>
                                    </p:anim>
                                    <p:anim calcmode="lin" valueType="num">
                                      <p:cBhvr>
                                        <p:cTn id="46" dur="1750" fill="hold"/>
                                        <p:tgtEl>
                                          <p:spTgt spid="9"/>
                                        </p:tgtEl>
                                        <p:attrNameLst>
                                          <p:attrName>ppt_h</p:attrName>
                                        </p:attrNameLst>
                                      </p:cBhvr>
                                      <p:tavLst>
                                        <p:tav tm="0">
                                          <p:val>
                                            <p:strVal val="(6*min(max(#ppt_w*#ppt_h,.3),1)-7.4)/-.7*#ppt_h"/>
                                          </p:val>
                                        </p:tav>
                                        <p:tav tm="100000">
                                          <p:val>
                                            <p:strVal val="#ppt_h"/>
                                          </p:val>
                                        </p:tav>
                                      </p:tavLst>
                                    </p:anim>
                                    <p:anim calcmode="lin" valueType="num">
                                      <p:cBhvr>
                                        <p:cTn id="47" dur="1750" fill="hold"/>
                                        <p:tgtEl>
                                          <p:spTgt spid="9"/>
                                        </p:tgtEl>
                                        <p:attrNameLst>
                                          <p:attrName>ppt_x</p:attrName>
                                        </p:attrNameLst>
                                      </p:cBhvr>
                                      <p:tavLst>
                                        <p:tav tm="0">
                                          <p:val>
                                            <p:fltVal val="0.5"/>
                                          </p:val>
                                        </p:tav>
                                        <p:tav tm="100000">
                                          <p:val>
                                            <p:strVal val="#ppt_x"/>
                                          </p:val>
                                        </p:tav>
                                      </p:tavLst>
                                    </p:anim>
                                    <p:anim calcmode="lin" valueType="num">
                                      <p:cBhvr>
                                        <p:cTn id="48" dur="175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5"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60000"/>
                    <a:lumOff val="40000"/>
                  </a:schemeClr>
                </a:solidFill>
                <a:effectLst>
                  <a:outerShdw blurRad="38100" dist="38100" dir="2700000" algn="tl">
                    <a:srgbClr val="000000">
                      <a:alpha val="43137"/>
                    </a:srgbClr>
                  </a:outerShdw>
                </a:effectLst>
                <a:latin typeface="Bahnschrift" panose="020B0502040204020203" pitchFamily="34" charset="0"/>
                <a:ea typeface="MS PMincho" panose="02020600040205080304" pitchFamily="18" charset="-128"/>
                <a:cs typeface="Calibri" panose="020F0502020204030204" pitchFamily="34" charset="0"/>
              </a:rPr>
              <a:t>LESSON 134</a:t>
            </a:r>
          </a:p>
        </p:txBody>
      </p:sp>
      <p:sp>
        <p:nvSpPr>
          <p:cNvPr id="2" name="Rectángulo 1">
            <a:extLst>
              <a:ext uri="{FF2B5EF4-FFF2-40B4-BE49-F238E27FC236}">
                <a16:creationId xmlns:a16="http://schemas.microsoft.com/office/drawing/2014/main" id="{6EC87209-9B53-421C-B873-15772C917797}"/>
              </a:ext>
            </a:extLst>
          </p:cNvPr>
          <p:cNvSpPr/>
          <p:nvPr/>
        </p:nvSpPr>
        <p:spPr>
          <a:xfrm>
            <a:off x="1113183" y="783607"/>
            <a:ext cx="2441694"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Jeremiah 18:1–19:13</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C12B83FA-4492-46BA-AA98-870AD13E5304}"/>
              </a:ext>
            </a:extLst>
          </p:cNvPr>
          <p:cNvSpPr/>
          <p:nvPr/>
        </p:nvSpPr>
        <p:spPr>
          <a:xfrm>
            <a:off x="1729408" y="2551837"/>
            <a:ext cx="8733183" cy="1754326"/>
          </a:xfrm>
          <a:prstGeom prst="rect">
            <a:avLst/>
          </a:prstGeom>
        </p:spPr>
        <p:txBody>
          <a:bodyPr wrap="square">
            <a:spAutoFit/>
          </a:bodyPr>
          <a:lstStyle/>
          <a:p>
            <a:pPr algn="ct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“God uses the art of making pottery to teach Jeremiah that the Israelites can repent and avoid destruction”</a:t>
            </a:r>
          </a:p>
        </p:txBody>
      </p:sp>
    </p:spTree>
    <p:extLst>
      <p:ext uri="{BB962C8B-B14F-4D97-AF65-F5344CB8AC3E}">
        <p14:creationId xmlns:p14="http://schemas.microsoft.com/office/powerpoint/2010/main" val="40616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72CCBAED-E9AF-4719-957F-F90AD18AE3A6}"/>
              </a:ext>
            </a:extLst>
          </p:cNvPr>
          <p:cNvSpPr/>
          <p:nvPr/>
        </p:nvSpPr>
        <p:spPr>
          <a:xfrm>
            <a:off x="980657" y="1543727"/>
            <a:ext cx="2024861" cy="67413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0FB78C23-7E76-4309-9E79-8DE5F9EC7323}"/>
              </a:ext>
            </a:extLst>
          </p:cNvPr>
          <p:cNvSpPr/>
          <p:nvPr/>
        </p:nvSpPr>
        <p:spPr>
          <a:xfrm>
            <a:off x="980658" y="1880796"/>
            <a:ext cx="9687337" cy="230832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60000"/>
                    <a:lumOff val="40000"/>
                  </a:schemeClr>
                </a:solidFill>
                <a:effectLst>
                  <a:outerShdw blurRad="38100" dist="38100" dir="2700000" algn="tl">
                    <a:srgbClr val="000000">
                      <a:alpha val="43137"/>
                    </a:srgbClr>
                  </a:outerShdw>
                </a:effectLst>
                <a:latin typeface="Bahnschrift" panose="020B0502040204020203" pitchFamily="34" charset="0"/>
                <a:ea typeface="MS PMincho" panose="02020600040205080304" pitchFamily="18" charset="-128"/>
                <a:cs typeface="Calibri" panose="020F0502020204030204" pitchFamily="34" charset="0"/>
              </a:rPr>
              <a:t>LESSON 134</a:t>
            </a:r>
          </a:p>
        </p:txBody>
      </p:sp>
      <p:sp>
        <p:nvSpPr>
          <p:cNvPr id="2" name="Rectángulo 1">
            <a:extLst>
              <a:ext uri="{FF2B5EF4-FFF2-40B4-BE49-F238E27FC236}">
                <a16:creationId xmlns:a16="http://schemas.microsoft.com/office/drawing/2014/main" id="{26994B7E-BA10-43FD-9ABE-2B4064AD8EB0}"/>
              </a:ext>
            </a:extLst>
          </p:cNvPr>
          <p:cNvSpPr/>
          <p:nvPr/>
        </p:nvSpPr>
        <p:spPr>
          <a:xfrm>
            <a:off x="1007164" y="958983"/>
            <a:ext cx="838862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you do if you do not like the look of the pot you have just made?</a:t>
            </a:r>
          </a:p>
        </p:txBody>
      </p:sp>
      <p:sp>
        <p:nvSpPr>
          <p:cNvPr id="4" name="Rectángulo 3">
            <a:extLst>
              <a:ext uri="{FF2B5EF4-FFF2-40B4-BE49-F238E27FC236}">
                <a16:creationId xmlns:a16="http://schemas.microsoft.com/office/drawing/2014/main" id="{EB5A8686-4C4D-446E-B042-3BDD5EE78CEF}"/>
              </a:ext>
            </a:extLst>
          </p:cNvPr>
          <p:cNvSpPr/>
          <p:nvPr/>
        </p:nvSpPr>
        <p:spPr>
          <a:xfrm>
            <a:off x="1007164" y="1511538"/>
            <a:ext cx="198002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Jeremiah 18:1–6</a:t>
            </a:r>
          </a:p>
        </p:txBody>
      </p:sp>
      <p:sp>
        <p:nvSpPr>
          <p:cNvPr id="5" name="Rectángulo 4">
            <a:extLst>
              <a:ext uri="{FF2B5EF4-FFF2-40B4-BE49-F238E27FC236}">
                <a16:creationId xmlns:a16="http://schemas.microsoft.com/office/drawing/2014/main" id="{387EF731-DE10-412F-BA85-2FB0E33489D8}"/>
              </a:ext>
            </a:extLst>
          </p:cNvPr>
          <p:cNvSpPr/>
          <p:nvPr/>
        </p:nvSpPr>
        <p:spPr>
          <a:xfrm>
            <a:off x="1007163" y="1880796"/>
            <a:ext cx="9713845"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The word which came to Jeremiah from the Lord, saying,</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Arise, and go down to the potter’s house, and there I will cause thee to hear my words.</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Then I went down to the potter’s house, and, behold, he wrought a work on the wheels.</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And the vessel that he made of clay was marred in the hand of the potter: so he made it again another vessel, as seemed good to the potter to make it.</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Then the word of the Lord came to me, saying,</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O house of Israel, cannot I do with you as this potter? saith the Lord. Behold, as the clay is in the potter’s hand, so are ye in mine hand, O house of Israel.</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94D88391-A254-4561-BCB5-50D2220F8A46}"/>
              </a:ext>
            </a:extLst>
          </p:cNvPr>
          <p:cNvSpPr/>
          <p:nvPr/>
        </p:nvSpPr>
        <p:spPr>
          <a:xfrm>
            <a:off x="1007163" y="4373712"/>
            <a:ext cx="632737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God teach Jeremiah about the house of Israel?</a:t>
            </a:r>
          </a:p>
        </p:txBody>
      </p:sp>
    </p:spTree>
    <p:extLst>
      <p:ext uri="{BB962C8B-B14F-4D97-AF65-F5344CB8AC3E}">
        <p14:creationId xmlns:p14="http://schemas.microsoft.com/office/powerpoint/2010/main" val="2296225591"/>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E8C3B179-AA3A-445A-A426-E8E2F46B096B}"/>
              </a:ext>
            </a:extLst>
          </p:cNvPr>
          <p:cNvSpPr/>
          <p:nvPr/>
        </p:nvSpPr>
        <p:spPr>
          <a:xfrm>
            <a:off x="1117270" y="795679"/>
            <a:ext cx="2024861" cy="67413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38059912-511D-41A1-95FA-E166590D1946}"/>
              </a:ext>
            </a:extLst>
          </p:cNvPr>
          <p:cNvSpPr/>
          <p:nvPr/>
        </p:nvSpPr>
        <p:spPr>
          <a:xfrm>
            <a:off x="1113182" y="1152940"/>
            <a:ext cx="9687337" cy="125607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60000"/>
                    <a:lumOff val="40000"/>
                  </a:schemeClr>
                </a:solidFill>
                <a:effectLst>
                  <a:outerShdw blurRad="38100" dist="38100" dir="2700000" algn="tl">
                    <a:srgbClr val="000000">
                      <a:alpha val="43137"/>
                    </a:srgbClr>
                  </a:outerShdw>
                </a:effectLst>
                <a:latin typeface="Bahnschrift" panose="020B0502040204020203" pitchFamily="34" charset="0"/>
                <a:ea typeface="MS PMincho" panose="02020600040205080304" pitchFamily="18" charset="-128"/>
                <a:cs typeface="Calibri" panose="020F0502020204030204" pitchFamily="34" charset="0"/>
              </a:rPr>
              <a:t>LESSON 134</a:t>
            </a:r>
          </a:p>
        </p:txBody>
      </p:sp>
      <p:sp>
        <p:nvSpPr>
          <p:cNvPr id="2" name="Rectángulo 1">
            <a:extLst>
              <a:ext uri="{FF2B5EF4-FFF2-40B4-BE49-F238E27FC236}">
                <a16:creationId xmlns:a16="http://schemas.microsoft.com/office/drawing/2014/main" id="{6F27008F-CC54-400C-AC03-B838D54BC166}"/>
              </a:ext>
            </a:extLst>
          </p:cNvPr>
          <p:cNvSpPr/>
          <p:nvPr/>
        </p:nvSpPr>
        <p:spPr>
          <a:xfrm>
            <a:off x="1113181" y="779683"/>
            <a:ext cx="198003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Jeremiah 18:7–8</a:t>
            </a:r>
          </a:p>
        </p:txBody>
      </p:sp>
      <p:sp>
        <p:nvSpPr>
          <p:cNvPr id="4" name="Rectángulo 3">
            <a:extLst>
              <a:ext uri="{FF2B5EF4-FFF2-40B4-BE49-F238E27FC236}">
                <a16:creationId xmlns:a16="http://schemas.microsoft.com/office/drawing/2014/main" id="{45A516B3-41BD-4A83-BB19-9B6B913E231C}"/>
              </a:ext>
            </a:extLst>
          </p:cNvPr>
          <p:cNvSpPr/>
          <p:nvPr/>
        </p:nvSpPr>
        <p:spPr>
          <a:xfrm>
            <a:off x="1113182" y="1149015"/>
            <a:ext cx="9568069"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At what instant I shall speak concerning a nation, and concerning a kingdom, to pluck up, and to pull down, and to destroy it;</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If that nation, against whom I have pronounced, turn from their evil, I will repent of the evil that I thought to do unto them.</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53C420F9-745A-4F01-9BF8-31C88BF1BEA3}"/>
              </a:ext>
            </a:extLst>
          </p:cNvPr>
          <p:cNvSpPr/>
          <p:nvPr/>
        </p:nvSpPr>
        <p:spPr>
          <a:xfrm>
            <a:off x="1090766" y="2776032"/>
            <a:ext cx="7620001"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What can the people do to be spared and reshaped by Him instead?</a:t>
            </a:r>
          </a:p>
        </p:txBody>
      </p:sp>
      <p:sp>
        <p:nvSpPr>
          <p:cNvPr id="6" name="Rectángulo 5">
            <a:extLst>
              <a:ext uri="{FF2B5EF4-FFF2-40B4-BE49-F238E27FC236}">
                <a16:creationId xmlns:a16="http://schemas.microsoft.com/office/drawing/2014/main" id="{1A7B7142-F7AC-43F8-9EDC-BFEEA45A3684}"/>
              </a:ext>
            </a:extLst>
          </p:cNvPr>
          <p:cNvSpPr/>
          <p:nvPr/>
        </p:nvSpPr>
        <p:spPr>
          <a:xfrm>
            <a:off x="1113181" y="3701029"/>
            <a:ext cx="663515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can we do to allow God to mold or reshape our lives?</a:t>
            </a:r>
          </a:p>
        </p:txBody>
      </p:sp>
      <p:sp>
        <p:nvSpPr>
          <p:cNvPr id="7" name="Rectángulo 6">
            <a:extLst>
              <a:ext uri="{FF2B5EF4-FFF2-40B4-BE49-F238E27FC236}">
                <a16:creationId xmlns:a16="http://schemas.microsoft.com/office/drawing/2014/main" id="{2AC97197-F24B-4118-940D-DB0C4B0CC5B2}"/>
              </a:ext>
            </a:extLst>
          </p:cNvPr>
          <p:cNvSpPr/>
          <p:nvPr/>
        </p:nvSpPr>
        <p:spPr>
          <a:xfrm>
            <a:off x="1113181" y="4581937"/>
            <a:ext cx="6997149" cy="369332"/>
          </a:xfrm>
          <a:prstGeom prst="rect">
            <a:avLst/>
          </a:prstGeom>
        </p:spPr>
        <p:txBody>
          <a:bodyPr wrap="square">
            <a:spAutoFit/>
          </a:bodyPr>
          <a:lstStyle/>
          <a:p>
            <a:pPr algn="just"/>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choose to repent, the Lord can mold and reshape our lives.</a:t>
            </a:r>
          </a:p>
        </p:txBody>
      </p:sp>
    </p:spTree>
    <p:extLst>
      <p:ext uri="{BB962C8B-B14F-4D97-AF65-F5344CB8AC3E}">
        <p14:creationId xmlns:p14="http://schemas.microsoft.com/office/powerpoint/2010/main" val="4271744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
                                        <p:tgtEl>
                                          <p:spTgt spid="6"/>
                                        </p:tgtEl>
                                      </p:cBhvr>
                                    </p:animEffect>
                                    <p:anim calcmode="lin" valueType="num">
                                      <p:cBhvr>
                                        <p:cTn id="13" dur="400" fill="hold"/>
                                        <p:tgtEl>
                                          <p:spTgt spid="6"/>
                                        </p:tgtEl>
                                        <p:attrNameLst>
                                          <p:attrName>ppt_x</p:attrName>
                                        </p:attrNameLst>
                                      </p:cBhvr>
                                      <p:tavLst>
                                        <p:tav tm="0">
                                          <p:val>
                                            <p:strVal val="#ppt_x"/>
                                          </p:val>
                                        </p:tav>
                                        <p:tav tm="100000">
                                          <p:val>
                                            <p:strVal val="#ppt_x"/>
                                          </p:val>
                                        </p:tav>
                                      </p:tavLst>
                                    </p:anim>
                                    <p:anim calcmode="lin" valueType="num">
                                      <p:cBhvr>
                                        <p:cTn id="14" dur="400" fill="hold"/>
                                        <p:tgtEl>
                                          <p:spTgt spid="6"/>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541</Words>
  <Application>Microsoft Office PowerPoint</Application>
  <PresentationFormat>Panorámica</PresentationFormat>
  <Paragraphs>77</Paragraphs>
  <Slides>15</Slides>
  <Notes>0</Notes>
  <HiddenSlides>0</HiddenSlides>
  <MMClips>1</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15</vt:i4>
      </vt:variant>
    </vt:vector>
  </HeadingPairs>
  <TitlesOfParts>
    <vt:vector size="27" baseType="lpstr">
      <vt:lpstr>Yu Gothic Medium</vt:lpstr>
      <vt:lpstr>Arial</vt:lpstr>
      <vt:lpstr>Bahnschrift</vt:lpstr>
      <vt:lpstr>Bahnschrift Light SemiCondensed</vt:lpstr>
      <vt:lpstr>Calibri</vt:lpstr>
      <vt:lpstr>Century Gothic</vt:lpstr>
      <vt:lpstr>Rockwell</vt:lpstr>
      <vt:lpstr>Tahoma</vt:lpstr>
      <vt:lpstr>Wingdings 3</vt:lpstr>
      <vt:lpstr>ZoramldsLat-Bold</vt:lpstr>
      <vt:lpstr>ZoramldsLat-Regular</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5113</cp:revision>
  <dcterms:created xsi:type="dcterms:W3CDTF">2018-08-29T04:26:39Z</dcterms:created>
  <dcterms:modified xsi:type="dcterms:W3CDTF">2019-06-13T01:40:48Z</dcterms:modified>
</cp:coreProperties>
</file>