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6"/>
  </p:notesMasterIdLst>
  <p:sldIdLst>
    <p:sldId id="296" r:id="rId2"/>
    <p:sldId id="401" r:id="rId3"/>
    <p:sldId id="402" r:id="rId4"/>
    <p:sldId id="403" r:id="rId5"/>
    <p:sldId id="404" r:id="rId6"/>
    <p:sldId id="405" r:id="rId7"/>
    <p:sldId id="406" r:id="rId8"/>
    <p:sldId id="407" r:id="rId9"/>
    <p:sldId id="408" r:id="rId10"/>
    <p:sldId id="409" r:id="rId11"/>
    <p:sldId id="410" r:id="rId12"/>
    <p:sldId id="411" r:id="rId13"/>
    <p:sldId id="412" r:id="rId14"/>
    <p:sldId id="41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E97159"/>
    <a:srgbClr val="4D6F0F"/>
    <a:srgbClr val="D6E513"/>
    <a:srgbClr val="FF6600"/>
    <a:srgbClr val="59C7E9"/>
    <a:srgbClr val="FFD757"/>
    <a:srgbClr val="D88028"/>
    <a:srgbClr val="6F7CBF"/>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he.wikipedia.org/wiki/%D7%99%D7%A8%D7%9E%D7%99%D7%94%D7%95"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68000" b="-68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6/11/2019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QYSFBG6L47Q?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769441"/>
          </a:xfrm>
          <a:prstGeom prst="rect">
            <a:avLst/>
          </a:prstGeom>
          <a:noFill/>
        </p:spPr>
        <p:txBody>
          <a:bodyPr wrap="square" rtlCol="0">
            <a:spAutoFit/>
          </a:bodyPr>
          <a:lstStyle/>
          <a:p>
            <a:pPr algn="ctr"/>
            <a:r>
              <a:rPr lang="en-US" sz="4400" b="1" dirty="0">
                <a:solidFill>
                  <a:schemeClr val="accent2"/>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133</a:t>
            </a:r>
          </a:p>
        </p:txBody>
      </p:sp>
      <p:sp>
        <p:nvSpPr>
          <p:cNvPr id="2" name="Rectángulo 1">
            <a:extLst>
              <a:ext uri="{FF2B5EF4-FFF2-40B4-BE49-F238E27FC236}">
                <a16:creationId xmlns:a16="http://schemas.microsoft.com/office/drawing/2014/main" id="{DAB4F9D1-4B7A-4498-A8B8-8FF5D7BCD0F0}"/>
              </a:ext>
            </a:extLst>
          </p:cNvPr>
          <p:cNvSpPr/>
          <p:nvPr/>
        </p:nvSpPr>
        <p:spPr>
          <a:xfrm>
            <a:off x="967781" y="779683"/>
            <a:ext cx="2236510"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Jeremiah 16:14–21</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0BAF5428-F287-4101-B446-2C4ED491E01D}"/>
              </a:ext>
            </a:extLst>
          </p:cNvPr>
          <p:cNvSpPr/>
          <p:nvPr/>
        </p:nvSpPr>
        <p:spPr>
          <a:xfrm>
            <a:off x="2162050" y="2459504"/>
            <a:ext cx="7867900" cy="1938992"/>
          </a:xfrm>
          <a:prstGeom prst="rect">
            <a:avLst/>
          </a:prstGeom>
        </p:spPr>
        <p:txBody>
          <a:bodyPr wrap="square">
            <a:spAutoFit/>
          </a:bodyPr>
          <a:lstStyle/>
          <a:p>
            <a:pPr algn="ctr"/>
            <a:r>
              <a:rPr lang="en-US" sz="4000" dirty="0">
                <a:solidFill>
                  <a:srgbClr val="212225"/>
                </a:solidFill>
                <a:latin typeface="ZoramldsLat-Regular"/>
              </a:rPr>
              <a:t>“Jeremiah prophesies of the gathering of the house of </a:t>
            </a:r>
          </a:p>
          <a:p>
            <a:pPr algn="ctr"/>
            <a:r>
              <a:rPr lang="en-US" sz="4000" dirty="0">
                <a:solidFill>
                  <a:srgbClr val="212225"/>
                </a:solidFill>
                <a:latin typeface="ZoramldsLat-Regular"/>
              </a:rPr>
              <a:t>Israel in the last days”</a:t>
            </a:r>
            <a:endParaRPr lang="en-US" sz="4000" dirty="0"/>
          </a:p>
        </p:txBody>
      </p:sp>
    </p:spTree>
    <p:extLst>
      <p:ext uri="{BB962C8B-B14F-4D97-AF65-F5344CB8AC3E}">
        <p14:creationId xmlns:p14="http://schemas.microsoft.com/office/powerpoint/2010/main" val="399181318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5837259-F31D-47A5-B65F-58D926120E75}"/>
              </a:ext>
            </a:extLst>
          </p:cNvPr>
          <p:cNvSpPr/>
          <p:nvPr/>
        </p:nvSpPr>
        <p:spPr>
          <a:xfrm>
            <a:off x="516835" y="1152939"/>
            <a:ext cx="5168348"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thoughts might you have had if you had been there to experience the parting of the Red Sea?</a:t>
            </a:r>
          </a:p>
        </p:txBody>
      </p:sp>
      <p:sp>
        <p:nvSpPr>
          <p:cNvPr id="11" name="Rectángulo 10">
            <a:extLst>
              <a:ext uri="{FF2B5EF4-FFF2-40B4-BE49-F238E27FC236}">
                <a16:creationId xmlns:a16="http://schemas.microsoft.com/office/drawing/2014/main" id="{949FBF5E-E595-4293-A2C1-8D79E7A30B4F}"/>
              </a:ext>
            </a:extLst>
          </p:cNvPr>
          <p:cNvSpPr/>
          <p:nvPr/>
        </p:nvSpPr>
        <p:spPr>
          <a:xfrm>
            <a:off x="516835" y="2236440"/>
            <a:ext cx="2185214" cy="82152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FC4F4C1D-0CCF-4C7E-9987-409953E8B9C6}"/>
              </a:ext>
            </a:extLst>
          </p:cNvPr>
          <p:cNvSpPr/>
          <p:nvPr/>
        </p:nvSpPr>
        <p:spPr>
          <a:xfrm>
            <a:off x="516835" y="2630267"/>
            <a:ext cx="5168348" cy="2344494"/>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133</a:t>
            </a:r>
          </a:p>
        </p:txBody>
      </p:sp>
      <p:pic>
        <p:nvPicPr>
          <p:cNvPr id="4" name="Imagen 3">
            <a:extLst>
              <a:ext uri="{FF2B5EF4-FFF2-40B4-BE49-F238E27FC236}">
                <a16:creationId xmlns:a16="http://schemas.microsoft.com/office/drawing/2014/main" id="{AADE0DBA-7944-4F1B-AC5D-E3FAC982A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983974"/>
            <a:ext cx="4664766" cy="3705425"/>
          </a:xfrm>
          <a:prstGeom prst="rect">
            <a:avLst/>
          </a:prstGeom>
        </p:spPr>
      </p:pic>
      <p:sp>
        <p:nvSpPr>
          <p:cNvPr id="6" name="Rectángulo 5">
            <a:extLst>
              <a:ext uri="{FF2B5EF4-FFF2-40B4-BE49-F238E27FC236}">
                <a16:creationId xmlns:a16="http://schemas.microsoft.com/office/drawing/2014/main" id="{533616FB-E255-4C90-A395-3922263AE3B6}"/>
              </a:ext>
            </a:extLst>
          </p:cNvPr>
          <p:cNvSpPr/>
          <p:nvPr/>
        </p:nvSpPr>
        <p:spPr>
          <a:xfrm>
            <a:off x="516835" y="2260935"/>
            <a:ext cx="21852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16:14-15</a:t>
            </a:r>
          </a:p>
        </p:txBody>
      </p:sp>
      <p:sp>
        <p:nvSpPr>
          <p:cNvPr id="7" name="Rectángulo 6">
            <a:extLst>
              <a:ext uri="{FF2B5EF4-FFF2-40B4-BE49-F238E27FC236}">
                <a16:creationId xmlns:a16="http://schemas.microsoft.com/office/drawing/2014/main" id="{979222C3-CE83-4B29-8336-9493D90FBC04}"/>
              </a:ext>
            </a:extLst>
          </p:cNvPr>
          <p:cNvSpPr/>
          <p:nvPr/>
        </p:nvSpPr>
        <p:spPr>
          <a:xfrm>
            <a:off x="516835" y="2565741"/>
            <a:ext cx="5168348" cy="230832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 Therefore, behold, the days come, saith the Lord, that it shall no more be said, The Lord liveth, that brought up the children of Israel out of the land of Egypt;</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But, The Lord liveth, that brought up the children of Israel from the land of the north, and from all the lands whither he had driven them: and I will bring them again into their land that I gave unto their fathers.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4C5C2F79-80CB-40BF-A40C-C2D3D2DB34C1}"/>
              </a:ext>
            </a:extLst>
          </p:cNvPr>
          <p:cNvSpPr/>
          <p:nvPr/>
        </p:nvSpPr>
        <p:spPr>
          <a:xfrm>
            <a:off x="437322" y="5363537"/>
            <a:ext cx="799106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Jeremiah prophesy that the Lord would do in the latter days?</a:t>
            </a:r>
          </a:p>
        </p:txBody>
      </p:sp>
    </p:spTree>
    <p:extLst>
      <p:ext uri="{BB962C8B-B14F-4D97-AF65-F5344CB8AC3E}">
        <p14:creationId xmlns:p14="http://schemas.microsoft.com/office/powerpoint/2010/main" val="24448348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250" fill="hold"/>
                                        <p:tgtEl>
                                          <p:spTgt spid="5"/>
                                        </p:tgtEl>
                                        <p:attrNameLst>
                                          <p:attrName>ppt_x</p:attrName>
                                        </p:attrNameLst>
                                      </p:cBhvr>
                                      <p:tavLst>
                                        <p:tav tm="0">
                                          <p:val>
                                            <p:strVal val="1+#ppt_w/2"/>
                                          </p:val>
                                        </p:tav>
                                        <p:tav tm="100000">
                                          <p:val>
                                            <p:strVal val="#ppt_x"/>
                                          </p:val>
                                        </p:tav>
                                      </p:tavLst>
                                    </p:anim>
                                    <p:anim calcmode="lin" valueType="num">
                                      <p:cBhvr additive="base">
                                        <p:cTn id="8" dur="225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5"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vertical)">
                                      <p:cBhvr>
                                        <p:cTn id="16" dur="500"/>
                                        <p:tgtEl>
                                          <p:spTgt spid="11"/>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vertical)">
                                      <p:cBhvr>
                                        <p:cTn id="19" dur="500"/>
                                        <p:tgtEl>
                                          <p:spTgt spid="10"/>
                                        </p:tgtEl>
                                      </p:cBhvr>
                                    </p:animEffect>
                                  </p:childTnLst>
                                </p:cTn>
                              </p:par>
                              <p:par>
                                <p:cTn id="20" presetID="14" presetClass="entr" presetSubtype="5"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vertical)">
                                      <p:cBhvr>
                                        <p:cTn id="22" dur="500"/>
                                        <p:tgtEl>
                                          <p:spTgt spid="6"/>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0" grpId="0" animBg="1"/>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DFBE3207-DFBF-42F3-84BA-3D3EB7AF1A7C}"/>
              </a:ext>
            </a:extLst>
          </p:cNvPr>
          <p:cNvSpPr/>
          <p:nvPr/>
        </p:nvSpPr>
        <p:spPr>
          <a:xfrm>
            <a:off x="1019078" y="954506"/>
            <a:ext cx="1852049" cy="66246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411F1345-F61C-4CB2-97D8-CF923404E68D}"/>
              </a:ext>
            </a:extLst>
          </p:cNvPr>
          <p:cNvSpPr/>
          <p:nvPr/>
        </p:nvSpPr>
        <p:spPr>
          <a:xfrm>
            <a:off x="1019079" y="1323838"/>
            <a:ext cx="9728434" cy="946346"/>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133</a:t>
            </a:r>
          </a:p>
        </p:txBody>
      </p:sp>
      <p:sp>
        <p:nvSpPr>
          <p:cNvPr id="2" name="Rectángulo 1">
            <a:extLst>
              <a:ext uri="{FF2B5EF4-FFF2-40B4-BE49-F238E27FC236}">
                <a16:creationId xmlns:a16="http://schemas.microsoft.com/office/drawing/2014/main" id="{A4272EA6-AE11-4B4B-A4A9-F2D01D5F9BA1}"/>
              </a:ext>
            </a:extLst>
          </p:cNvPr>
          <p:cNvSpPr/>
          <p:nvPr/>
        </p:nvSpPr>
        <p:spPr>
          <a:xfrm>
            <a:off x="1019081" y="968273"/>
            <a:ext cx="191590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Jeremiah 16:16 </a:t>
            </a:r>
          </a:p>
        </p:txBody>
      </p:sp>
      <p:sp>
        <p:nvSpPr>
          <p:cNvPr id="4" name="Rectángulo 3">
            <a:extLst>
              <a:ext uri="{FF2B5EF4-FFF2-40B4-BE49-F238E27FC236}">
                <a16:creationId xmlns:a16="http://schemas.microsoft.com/office/drawing/2014/main" id="{068ABBBB-E118-4211-A6CB-E647AEEA5F3B}"/>
              </a:ext>
            </a:extLst>
          </p:cNvPr>
          <p:cNvSpPr/>
          <p:nvPr/>
        </p:nvSpPr>
        <p:spPr>
          <a:xfrm>
            <a:off x="1019080" y="1346853"/>
            <a:ext cx="9768189"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Behold, I will send for many fishers, saith the Lord, and they shall fish them; and after will I send for many hunters, and they shall hunt them from every mountain, and from every hill, and out of the holes of the rocks.</a:t>
            </a:r>
          </a:p>
        </p:txBody>
      </p:sp>
      <p:sp>
        <p:nvSpPr>
          <p:cNvPr id="5" name="Rectángulo 4">
            <a:extLst>
              <a:ext uri="{FF2B5EF4-FFF2-40B4-BE49-F238E27FC236}">
                <a16:creationId xmlns:a16="http://schemas.microsoft.com/office/drawing/2014/main" id="{3EC58E29-F90E-4E2E-88AE-5606AE12F232}"/>
              </a:ext>
            </a:extLst>
          </p:cNvPr>
          <p:cNvSpPr/>
          <p:nvPr/>
        </p:nvSpPr>
        <p:spPr>
          <a:xfrm>
            <a:off x="1019079" y="2353268"/>
            <a:ext cx="668644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Whom did the Lord say He would use to help gather Israel?</a:t>
            </a:r>
          </a:p>
        </p:txBody>
      </p:sp>
      <p:sp>
        <p:nvSpPr>
          <p:cNvPr id="6" name="Rectángulo 5">
            <a:extLst>
              <a:ext uri="{FF2B5EF4-FFF2-40B4-BE49-F238E27FC236}">
                <a16:creationId xmlns:a16="http://schemas.microsoft.com/office/drawing/2014/main" id="{5FB34347-9D64-4FFD-BE56-21834674FAEA}"/>
              </a:ext>
            </a:extLst>
          </p:cNvPr>
          <p:cNvSpPr/>
          <p:nvPr/>
        </p:nvSpPr>
        <p:spPr>
          <a:xfrm>
            <a:off x="1019078" y="2905510"/>
            <a:ext cx="654538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do you think the words </a:t>
            </a:r>
            <a:r>
              <a:rPr lang="en-US" b="1" i="1" dirty="0">
                <a:solidFill>
                  <a:schemeClr val="bg1"/>
                </a:solidFill>
                <a:latin typeface="Arial" panose="020B0604020202020204" pitchFamily="34" charset="0"/>
                <a:cs typeface="Arial" panose="020B0604020202020204" pitchFamily="34" charset="0"/>
              </a:rPr>
              <a:t>fishers</a:t>
            </a:r>
            <a:r>
              <a:rPr lang="en-US" b="1" dirty="0">
                <a:solidFill>
                  <a:schemeClr val="bg1"/>
                </a:solidFill>
                <a:latin typeface="Arial" panose="020B0604020202020204" pitchFamily="34" charset="0"/>
                <a:cs typeface="Arial" panose="020B0604020202020204" pitchFamily="34" charset="0"/>
              </a:rPr>
              <a:t> and </a:t>
            </a:r>
            <a:r>
              <a:rPr lang="en-US" b="1" i="1" dirty="0">
                <a:solidFill>
                  <a:schemeClr val="bg1"/>
                </a:solidFill>
                <a:latin typeface="Arial" panose="020B0604020202020204" pitchFamily="34" charset="0"/>
                <a:cs typeface="Arial" panose="020B0604020202020204" pitchFamily="34" charset="0"/>
              </a:rPr>
              <a:t>hunters</a:t>
            </a:r>
            <a:r>
              <a:rPr lang="en-US" b="1" dirty="0">
                <a:solidFill>
                  <a:schemeClr val="bg1"/>
                </a:solidFill>
                <a:latin typeface="Arial" panose="020B0604020202020204" pitchFamily="34" charset="0"/>
                <a:cs typeface="Arial" panose="020B0604020202020204" pitchFamily="34" charset="0"/>
              </a:rPr>
              <a:t> refer to? </a:t>
            </a:r>
          </a:p>
        </p:txBody>
      </p:sp>
      <p:pic>
        <p:nvPicPr>
          <p:cNvPr id="8" name="Imagen 7">
            <a:extLst>
              <a:ext uri="{FF2B5EF4-FFF2-40B4-BE49-F238E27FC236}">
                <a16:creationId xmlns:a16="http://schemas.microsoft.com/office/drawing/2014/main" id="{DDBB419B-2AD4-41E7-B171-D08C99C36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5525" y="3144506"/>
            <a:ext cx="3061253" cy="3410427"/>
          </a:xfrm>
          <a:prstGeom prst="rect">
            <a:avLst/>
          </a:prstGeom>
        </p:spPr>
      </p:pic>
      <p:sp>
        <p:nvSpPr>
          <p:cNvPr id="9" name="Rectángulo 8">
            <a:extLst>
              <a:ext uri="{FF2B5EF4-FFF2-40B4-BE49-F238E27FC236}">
                <a16:creationId xmlns:a16="http://schemas.microsoft.com/office/drawing/2014/main" id="{AA568668-1E66-4324-9B66-04809A91BA67}"/>
              </a:ext>
            </a:extLst>
          </p:cNvPr>
          <p:cNvSpPr/>
          <p:nvPr/>
        </p:nvSpPr>
        <p:spPr>
          <a:xfrm>
            <a:off x="1019079" y="3457752"/>
            <a:ext cx="6096000" cy="646331"/>
          </a:xfrm>
          <a:prstGeom prst="rect">
            <a:avLst/>
          </a:prstGeom>
        </p:spPr>
        <p:txBody>
          <a:bodyPr>
            <a:spAutoFit/>
          </a:bodyPr>
          <a:lstStyle/>
          <a:p>
            <a:pPr algn="just"/>
            <a:r>
              <a:rPr lang="en-US" b="1" dirty="0">
                <a:solidFill>
                  <a:schemeClr val="bg1"/>
                </a:solidFill>
                <a:latin typeface="Arial" panose="020B0604020202020204" pitchFamily="34" charset="0"/>
                <a:cs typeface="Arial" panose="020B0604020202020204" pitchFamily="34" charset="0"/>
              </a:rPr>
              <a:t>What skills or characteristics do fishers and hunters need to be successful?</a:t>
            </a:r>
          </a:p>
        </p:txBody>
      </p:sp>
      <p:sp>
        <p:nvSpPr>
          <p:cNvPr id="10" name="Rectángulo 9">
            <a:extLst>
              <a:ext uri="{FF2B5EF4-FFF2-40B4-BE49-F238E27FC236}">
                <a16:creationId xmlns:a16="http://schemas.microsoft.com/office/drawing/2014/main" id="{583422C1-E613-4498-9358-9241A072B9B7}"/>
              </a:ext>
            </a:extLst>
          </p:cNvPr>
          <p:cNvSpPr/>
          <p:nvPr/>
        </p:nvSpPr>
        <p:spPr>
          <a:xfrm>
            <a:off x="1019079" y="4213696"/>
            <a:ext cx="6096000" cy="923330"/>
          </a:xfrm>
          <a:prstGeom prst="rect">
            <a:avLst/>
          </a:prstGeom>
        </p:spPr>
        <p:txBody>
          <a:bodyPr>
            <a:spAutoFit/>
          </a:bodyPr>
          <a:lstStyle/>
          <a:p>
            <a:pPr algn="just"/>
            <a:r>
              <a:rPr lang="en-US" b="1" dirty="0">
                <a:solidFill>
                  <a:schemeClr val="bg1"/>
                </a:solidFill>
                <a:latin typeface="Arial" panose="020B0604020202020204" pitchFamily="34" charset="0"/>
                <a:cs typeface="Arial" panose="020B0604020202020204" pitchFamily="34" charset="0"/>
              </a:rPr>
              <a:t>How are the skills and characteristics needed to fish and hunt similar to the skills and characteristics we need to be successful in missionary work?</a:t>
            </a:r>
          </a:p>
        </p:txBody>
      </p:sp>
    </p:spTree>
    <p:extLst>
      <p:ext uri="{BB962C8B-B14F-4D97-AF65-F5344CB8AC3E}">
        <p14:creationId xmlns:p14="http://schemas.microsoft.com/office/powerpoint/2010/main" val="22584161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par>
                          <p:cTn id="17" fill="hold">
                            <p:stCondLst>
                              <p:cond delay="1000"/>
                            </p:stCondLst>
                            <p:childTnLst>
                              <p:par>
                                <p:cTn id="18" presetID="14" presetClass="entr" presetSubtype="5"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
                                        <p:tgtEl>
                                          <p:spTgt spid="10"/>
                                        </p:tgtEl>
                                      </p:cBhvr>
                                    </p:animEffect>
                                    <p:anim calcmode="lin" valueType="num">
                                      <p:cBhvr>
                                        <p:cTn id="26" dur="400" fill="hold"/>
                                        <p:tgtEl>
                                          <p:spTgt spid="10"/>
                                        </p:tgtEl>
                                        <p:attrNameLst>
                                          <p:attrName>ppt_x</p:attrName>
                                        </p:attrNameLst>
                                      </p:cBhvr>
                                      <p:tavLst>
                                        <p:tav tm="0">
                                          <p:val>
                                            <p:strVal val="#ppt_x"/>
                                          </p:val>
                                        </p:tav>
                                        <p:tav tm="100000">
                                          <p:val>
                                            <p:strVal val="#ppt_x"/>
                                          </p:val>
                                        </p:tav>
                                      </p:tavLst>
                                    </p:anim>
                                    <p:anim calcmode="lin" valueType="num">
                                      <p:cBhvr>
                                        <p:cTn id="27" dur="400" fill="hold"/>
                                        <p:tgtEl>
                                          <p:spTgt spid="10"/>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CC5151A-519B-470C-BC1C-5E35A4DFDE69}"/>
              </a:ext>
            </a:extLst>
          </p:cNvPr>
          <p:cNvSpPr/>
          <p:nvPr/>
        </p:nvSpPr>
        <p:spPr>
          <a:xfrm>
            <a:off x="1113178" y="989128"/>
            <a:ext cx="1851794" cy="5862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F514F9C3-AFA8-4E55-85CE-115809C3BDEB}"/>
              </a:ext>
            </a:extLst>
          </p:cNvPr>
          <p:cNvSpPr/>
          <p:nvPr/>
        </p:nvSpPr>
        <p:spPr>
          <a:xfrm>
            <a:off x="1113181" y="1354461"/>
            <a:ext cx="9727093" cy="586261"/>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133</a:t>
            </a:r>
          </a:p>
        </p:txBody>
      </p:sp>
      <p:sp>
        <p:nvSpPr>
          <p:cNvPr id="2" name="Rectángulo 1">
            <a:extLst>
              <a:ext uri="{FF2B5EF4-FFF2-40B4-BE49-F238E27FC236}">
                <a16:creationId xmlns:a16="http://schemas.microsoft.com/office/drawing/2014/main" id="{A7DF8369-3C0B-484E-86F0-EF662AD81BA2}"/>
              </a:ext>
            </a:extLst>
          </p:cNvPr>
          <p:cNvSpPr/>
          <p:nvPr/>
        </p:nvSpPr>
        <p:spPr>
          <a:xfrm>
            <a:off x="1113183" y="968273"/>
            <a:ext cx="18517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16:21</a:t>
            </a:r>
          </a:p>
        </p:txBody>
      </p:sp>
      <p:sp>
        <p:nvSpPr>
          <p:cNvPr id="4" name="Rectángulo 3">
            <a:extLst>
              <a:ext uri="{FF2B5EF4-FFF2-40B4-BE49-F238E27FC236}">
                <a16:creationId xmlns:a16="http://schemas.microsoft.com/office/drawing/2014/main" id="{FF20D0E9-3431-4CE9-9C6B-D8DD630C49C0}"/>
              </a:ext>
            </a:extLst>
          </p:cNvPr>
          <p:cNvSpPr/>
          <p:nvPr/>
        </p:nvSpPr>
        <p:spPr>
          <a:xfrm>
            <a:off x="1113182" y="1337605"/>
            <a:ext cx="9727095"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Therefore, behold, I will this once cause them to know, I will cause them to know mine hand and my might; and they shall know that my name is The Lord.</a:t>
            </a:r>
          </a:p>
        </p:txBody>
      </p:sp>
      <p:sp>
        <p:nvSpPr>
          <p:cNvPr id="5" name="Rectángulo 4">
            <a:extLst>
              <a:ext uri="{FF2B5EF4-FFF2-40B4-BE49-F238E27FC236}">
                <a16:creationId xmlns:a16="http://schemas.microsoft.com/office/drawing/2014/main" id="{7B4C8AC7-0E87-46A9-819B-2191C8C6AA83}"/>
              </a:ext>
            </a:extLst>
          </p:cNvPr>
          <p:cNvSpPr/>
          <p:nvPr/>
        </p:nvSpPr>
        <p:spPr>
          <a:xfrm>
            <a:off x="1113182" y="2030102"/>
            <a:ext cx="846814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about our efforts to help others come to know the Lord?</a:t>
            </a:r>
          </a:p>
        </p:txBody>
      </p:sp>
      <p:sp>
        <p:nvSpPr>
          <p:cNvPr id="6" name="Rectángulo 5">
            <a:extLst>
              <a:ext uri="{FF2B5EF4-FFF2-40B4-BE49-F238E27FC236}">
                <a16:creationId xmlns:a16="http://schemas.microsoft.com/office/drawing/2014/main" id="{CD7B8194-BB9F-43F0-8831-5BEDB85ECBB5}"/>
              </a:ext>
            </a:extLst>
          </p:cNvPr>
          <p:cNvSpPr/>
          <p:nvPr/>
        </p:nvSpPr>
        <p:spPr>
          <a:xfrm>
            <a:off x="1113182" y="2505670"/>
            <a:ext cx="9727094" cy="646331"/>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labor diligently to share the gospel with others, we can help them come to know the power of the true and living God.</a:t>
            </a:r>
          </a:p>
        </p:txBody>
      </p:sp>
      <p:sp>
        <p:nvSpPr>
          <p:cNvPr id="7" name="Rectángulo 6">
            <a:extLst>
              <a:ext uri="{FF2B5EF4-FFF2-40B4-BE49-F238E27FC236}">
                <a16:creationId xmlns:a16="http://schemas.microsoft.com/office/drawing/2014/main" id="{54AF8918-74A4-4269-9CA0-98C3B7BCC35D}"/>
              </a:ext>
            </a:extLst>
          </p:cNvPr>
          <p:cNvSpPr/>
          <p:nvPr/>
        </p:nvSpPr>
        <p:spPr>
          <a:xfrm>
            <a:off x="1113181" y="3258237"/>
            <a:ext cx="9727093"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are some examples of ways we can diligently seek to share the gospel with others?</a:t>
            </a:r>
          </a:p>
        </p:txBody>
      </p:sp>
    </p:spTree>
    <p:extLst>
      <p:ext uri="{BB962C8B-B14F-4D97-AF65-F5344CB8AC3E}">
        <p14:creationId xmlns:p14="http://schemas.microsoft.com/office/powerpoint/2010/main" val="31049347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133</a:t>
            </a:r>
          </a:p>
        </p:txBody>
      </p:sp>
      <p:pic>
        <p:nvPicPr>
          <p:cNvPr id="2" name="Elementos multimedia en línea 1" title="Let People Repent - Elder Holland">
            <a:hlinkClick r:id="" action="ppaction://media"/>
            <a:extLst>
              <a:ext uri="{FF2B5EF4-FFF2-40B4-BE49-F238E27FC236}">
                <a16:creationId xmlns:a16="http://schemas.microsoft.com/office/drawing/2014/main" id="{D0E2A929-28EB-4386-890F-8333A51DC56B}"/>
              </a:ext>
            </a:extLst>
          </p:cNvPr>
          <p:cNvPicPr>
            <a:picLocks noRot="1" noChangeAspect="1"/>
          </p:cNvPicPr>
          <p:nvPr>
            <a:videoFile r:link="rId1"/>
          </p:nvPr>
        </p:nvPicPr>
        <p:blipFill>
          <a:blip r:embed="rId3"/>
          <a:stretch>
            <a:fillRect/>
          </a:stretch>
        </p:blipFill>
        <p:spPr>
          <a:xfrm>
            <a:off x="1610139" y="1152939"/>
            <a:ext cx="8627165" cy="503485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7534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133</a:t>
            </a:r>
          </a:p>
        </p:txBody>
      </p:sp>
      <p:sp>
        <p:nvSpPr>
          <p:cNvPr id="2" name="Rectángulo 1">
            <a:extLst>
              <a:ext uri="{FF2B5EF4-FFF2-40B4-BE49-F238E27FC236}">
                <a16:creationId xmlns:a16="http://schemas.microsoft.com/office/drawing/2014/main" id="{D34B53D1-1C81-4068-BF7E-545683BE7AFF}"/>
              </a:ext>
            </a:extLst>
          </p:cNvPr>
          <p:cNvSpPr/>
          <p:nvPr/>
        </p:nvSpPr>
        <p:spPr>
          <a:xfrm>
            <a:off x="4151653" y="3013501"/>
            <a:ext cx="3888693" cy="830997"/>
          </a:xfrm>
          <a:prstGeom prst="rect">
            <a:avLst/>
          </a:prstGeom>
        </p:spPr>
        <p:txBody>
          <a:bodyPr wrap="none">
            <a:spAutoFit/>
          </a:bodyPr>
          <a:lstStyle/>
          <a:p>
            <a:pPr fontAlgn="base"/>
            <a:r>
              <a:rPr lang="en-US" sz="4800" b="1" dirty="0">
                <a:solidFill>
                  <a:schemeClr val="bg2">
                    <a:lumMod val="50000"/>
                  </a:schemeClr>
                </a:solidFill>
                <a:latin typeface="ZoramldsLat-Bold"/>
              </a:rPr>
              <a:t>Jeremiah 7–16</a:t>
            </a:r>
            <a:endParaRPr lang="en-US" sz="4800" b="1" i="0" dirty="0">
              <a:solidFill>
                <a:schemeClr val="bg2">
                  <a:lumMod val="50000"/>
                </a:schemeClr>
              </a:solidFill>
              <a:effectLst/>
              <a:latin typeface="ZoramldsLat-Bold"/>
            </a:endParaRPr>
          </a:p>
        </p:txBody>
      </p:sp>
    </p:spTree>
    <p:extLst>
      <p:ext uri="{BB962C8B-B14F-4D97-AF65-F5344CB8AC3E}">
        <p14:creationId xmlns:p14="http://schemas.microsoft.com/office/powerpoint/2010/main" val="111051751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133</a:t>
            </a:r>
          </a:p>
        </p:txBody>
      </p:sp>
      <p:sp>
        <p:nvSpPr>
          <p:cNvPr id="2" name="Rectángulo 1">
            <a:extLst>
              <a:ext uri="{FF2B5EF4-FFF2-40B4-BE49-F238E27FC236}">
                <a16:creationId xmlns:a16="http://schemas.microsoft.com/office/drawing/2014/main" id="{698ECE70-8643-4DDC-8F0F-A291DDEA6170}"/>
              </a:ext>
            </a:extLst>
          </p:cNvPr>
          <p:cNvSpPr/>
          <p:nvPr/>
        </p:nvSpPr>
        <p:spPr>
          <a:xfrm>
            <a:off x="922468" y="968273"/>
            <a:ext cx="231345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Jeremiah 7:1–16:13</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308A6331-0583-43D7-A507-037D640E709C}"/>
              </a:ext>
            </a:extLst>
          </p:cNvPr>
          <p:cNvSpPr/>
          <p:nvPr/>
        </p:nvSpPr>
        <p:spPr>
          <a:xfrm>
            <a:off x="1985234" y="2367171"/>
            <a:ext cx="8221532" cy="2123658"/>
          </a:xfrm>
          <a:prstGeom prst="rect">
            <a:avLst/>
          </a:prstGeom>
        </p:spPr>
        <p:txBody>
          <a:bodyPr wrap="square">
            <a:spAutoFit/>
          </a:bodyPr>
          <a:lstStyle/>
          <a:p>
            <a:pPr algn="ctr"/>
            <a:r>
              <a:rPr lang="en-US" sz="4400" dirty="0">
                <a:solidFill>
                  <a:srgbClr val="C00000"/>
                </a:solidFill>
                <a:latin typeface="ZoramldsLat-Regular"/>
              </a:rPr>
              <a:t>“Jeremiah stands at the gate of the temple and calls the </a:t>
            </a:r>
          </a:p>
          <a:p>
            <a:pPr algn="ctr"/>
            <a:r>
              <a:rPr lang="en-US" sz="4400" dirty="0">
                <a:solidFill>
                  <a:srgbClr val="C00000"/>
                </a:solidFill>
                <a:latin typeface="ZoramldsLat-Regular"/>
              </a:rPr>
              <a:t>people to repentance”</a:t>
            </a:r>
            <a:endParaRPr lang="en-US" sz="4400" dirty="0">
              <a:solidFill>
                <a:srgbClr val="C00000"/>
              </a:solidFill>
            </a:endParaRPr>
          </a:p>
        </p:txBody>
      </p:sp>
    </p:spTree>
    <p:extLst>
      <p:ext uri="{BB962C8B-B14F-4D97-AF65-F5344CB8AC3E}">
        <p14:creationId xmlns:p14="http://schemas.microsoft.com/office/powerpoint/2010/main" val="201236268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8E566D6F-BA5E-4514-BF53-C17BE7879A1D}"/>
              </a:ext>
            </a:extLst>
          </p:cNvPr>
          <p:cNvSpPr/>
          <p:nvPr/>
        </p:nvSpPr>
        <p:spPr>
          <a:xfrm>
            <a:off x="795128" y="3200779"/>
            <a:ext cx="1851794" cy="5862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BE5B0D70-DBEC-4875-96FE-74ED7EEA5275}"/>
              </a:ext>
            </a:extLst>
          </p:cNvPr>
          <p:cNvSpPr/>
          <p:nvPr/>
        </p:nvSpPr>
        <p:spPr>
          <a:xfrm>
            <a:off x="795128" y="3519909"/>
            <a:ext cx="9581323" cy="879001"/>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133</a:t>
            </a:r>
          </a:p>
        </p:txBody>
      </p:sp>
      <p:sp>
        <p:nvSpPr>
          <p:cNvPr id="2" name="Rectángulo 1">
            <a:extLst>
              <a:ext uri="{FF2B5EF4-FFF2-40B4-BE49-F238E27FC236}">
                <a16:creationId xmlns:a16="http://schemas.microsoft.com/office/drawing/2014/main" id="{BC711225-1D19-4480-989F-85EC8C16CFFC}"/>
              </a:ext>
            </a:extLst>
          </p:cNvPr>
          <p:cNvSpPr/>
          <p:nvPr/>
        </p:nvSpPr>
        <p:spPr>
          <a:xfrm>
            <a:off x="795129" y="1152939"/>
            <a:ext cx="9581323"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__________________If I go to Church, pay my tithing, and do baptisms for the dead with my ward, then I will be ready for the Savior’s Second Coming.</a:t>
            </a:r>
          </a:p>
        </p:txBody>
      </p:sp>
      <p:sp>
        <p:nvSpPr>
          <p:cNvPr id="4" name="Rectángulo 3">
            <a:extLst>
              <a:ext uri="{FF2B5EF4-FFF2-40B4-BE49-F238E27FC236}">
                <a16:creationId xmlns:a16="http://schemas.microsoft.com/office/drawing/2014/main" id="{0C0FB882-792B-45DD-8932-2022422241F6}"/>
              </a:ext>
            </a:extLst>
          </p:cNvPr>
          <p:cNvSpPr/>
          <p:nvPr/>
        </p:nvSpPr>
        <p:spPr>
          <a:xfrm>
            <a:off x="795128" y="2222615"/>
            <a:ext cx="9581323" cy="646331"/>
          </a:xfrm>
          <a:prstGeom prst="rect">
            <a:avLst/>
          </a:prstGeom>
        </p:spPr>
        <p:txBody>
          <a:bodyPr wrap="square">
            <a:spAutoFit/>
          </a:bodyPr>
          <a:lstStyle/>
          <a:p>
            <a:pPr algn="just"/>
            <a:r>
              <a:rPr lang="en-US" dirty="0">
                <a:solidFill>
                  <a:srgbClr val="212225"/>
                </a:solidFill>
                <a:latin typeface="Arial" panose="020B0604020202020204" pitchFamily="34" charset="0"/>
                <a:cs typeface="Arial" panose="020B0604020202020204" pitchFamily="34" charset="0"/>
              </a:rPr>
              <a:t> __________________Partaking of the sacrament automatically cleanses me from sin each week.</a:t>
            </a:r>
            <a:endParaRPr lang="en-US"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589580FF-6E06-43D5-892D-C1D2F3ABE6F8}"/>
              </a:ext>
            </a:extLst>
          </p:cNvPr>
          <p:cNvSpPr/>
          <p:nvPr/>
        </p:nvSpPr>
        <p:spPr>
          <a:xfrm>
            <a:off x="695544" y="3158058"/>
            <a:ext cx="186461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Jeremiah 7:1-2</a:t>
            </a:r>
          </a:p>
        </p:txBody>
      </p:sp>
      <p:sp>
        <p:nvSpPr>
          <p:cNvPr id="6" name="Rectángulo 5">
            <a:extLst>
              <a:ext uri="{FF2B5EF4-FFF2-40B4-BE49-F238E27FC236}">
                <a16:creationId xmlns:a16="http://schemas.microsoft.com/office/drawing/2014/main" id="{47FB01B2-B3C6-4B22-B06B-0D1C8F039BBE}"/>
              </a:ext>
            </a:extLst>
          </p:cNvPr>
          <p:cNvSpPr/>
          <p:nvPr/>
        </p:nvSpPr>
        <p:spPr>
          <a:xfrm>
            <a:off x="795128" y="3519909"/>
            <a:ext cx="9581323"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The word that came to Jeremiah from the Lord, saying,</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Stand in the gate of the Lord’s house, and proclaim there this word, and say, Hear the word of the Lord, all ye of Judah, that enter in at these gates to worship the Lord.</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DA42C9F5-8CD7-4783-8062-26BA6D2F1586}"/>
              </a:ext>
            </a:extLst>
          </p:cNvPr>
          <p:cNvSpPr/>
          <p:nvPr/>
        </p:nvSpPr>
        <p:spPr>
          <a:xfrm>
            <a:off x="795128" y="4724870"/>
            <a:ext cx="41985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Where was Jeremiah told to preach?</a:t>
            </a:r>
          </a:p>
        </p:txBody>
      </p:sp>
    </p:spTree>
    <p:extLst>
      <p:ext uri="{BB962C8B-B14F-4D97-AF65-F5344CB8AC3E}">
        <p14:creationId xmlns:p14="http://schemas.microsoft.com/office/powerpoint/2010/main" val="12785390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trips(downLeft)">
                                      <p:cBhvr>
                                        <p:cTn id="25" dur="500"/>
                                        <p:tgtEl>
                                          <p:spTgt spid="5"/>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2"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D687E34-99E4-45E4-819C-A0840C939DAB}"/>
              </a:ext>
            </a:extLst>
          </p:cNvPr>
          <p:cNvSpPr/>
          <p:nvPr/>
        </p:nvSpPr>
        <p:spPr>
          <a:xfrm>
            <a:off x="567540" y="667556"/>
            <a:ext cx="2033535" cy="106848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76A1B06B-ACD3-4D0E-87BA-CA5650D3309B}"/>
              </a:ext>
            </a:extLst>
          </p:cNvPr>
          <p:cNvSpPr/>
          <p:nvPr/>
        </p:nvSpPr>
        <p:spPr>
          <a:xfrm>
            <a:off x="569843" y="1040199"/>
            <a:ext cx="10376445" cy="3702639"/>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133</a:t>
            </a:r>
          </a:p>
        </p:txBody>
      </p:sp>
      <p:sp>
        <p:nvSpPr>
          <p:cNvPr id="2" name="Rectángulo 1">
            <a:extLst>
              <a:ext uri="{FF2B5EF4-FFF2-40B4-BE49-F238E27FC236}">
                <a16:creationId xmlns:a16="http://schemas.microsoft.com/office/drawing/2014/main" id="{4EEEACE5-ED06-48B2-9CF0-DD160807EF95}"/>
              </a:ext>
            </a:extLst>
          </p:cNvPr>
          <p:cNvSpPr/>
          <p:nvPr/>
        </p:nvSpPr>
        <p:spPr>
          <a:xfrm>
            <a:off x="633806" y="692091"/>
            <a:ext cx="196727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Jeremiah 7:3–11</a:t>
            </a:r>
          </a:p>
        </p:txBody>
      </p:sp>
      <p:sp>
        <p:nvSpPr>
          <p:cNvPr id="4" name="Rectángulo 3">
            <a:extLst>
              <a:ext uri="{FF2B5EF4-FFF2-40B4-BE49-F238E27FC236}">
                <a16:creationId xmlns:a16="http://schemas.microsoft.com/office/drawing/2014/main" id="{D11ED4F3-191C-43F0-8140-279CE8A52C64}"/>
              </a:ext>
            </a:extLst>
          </p:cNvPr>
          <p:cNvSpPr/>
          <p:nvPr/>
        </p:nvSpPr>
        <p:spPr>
          <a:xfrm>
            <a:off x="669773" y="1191833"/>
            <a:ext cx="10276523" cy="3554819"/>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3 </a:t>
            </a:r>
            <a:r>
              <a:rPr lang="en-US" sz="1500" dirty="0">
                <a:solidFill>
                  <a:schemeClr val="bg1"/>
                </a:solidFill>
                <a:latin typeface="Arial" panose="020B0604020202020204" pitchFamily="34" charset="0"/>
                <a:cs typeface="Arial" panose="020B0604020202020204" pitchFamily="34" charset="0"/>
              </a:rPr>
              <a:t>Thus saith the Lord of hosts, the God of Israel, Amend your ways and your doings, and I will cause you to dwell in this place.</a:t>
            </a:r>
          </a:p>
          <a:p>
            <a:pPr algn="just" fontAlgn="base"/>
            <a:r>
              <a:rPr lang="en-US" sz="1500" b="1" dirty="0">
                <a:solidFill>
                  <a:schemeClr val="bg1"/>
                </a:solidFill>
                <a:latin typeface="Arial" panose="020B0604020202020204" pitchFamily="34" charset="0"/>
                <a:cs typeface="Arial" panose="020B0604020202020204" pitchFamily="34" charset="0"/>
              </a:rPr>
              <a:t>4 </a:t>
            </a:r>
            <a:r>
              <a:rPr lang="en-US" sz="1500" dirty="0">
                <a:solidFill>
                  <a:schemeClr val="bg1"/>
                </a:solidFill>
                <a:latin typeface="Arial" panose="020B0604020202020204" pitchFamily="34" charset="0"/>
                <a:cs typeface="Arial" panose="020B0604020202020204" pitchFamily="34" charset="0"/>
              </a:rPr>
              <a:t>Trust ye not in lying words, saying, The temple of the Lord, The temple of the Lord, The temple of the Lord, are these.</a:t>
            </a:r>
          </a:p>
          <a:p>
            <a:pPr algn="just" fontAlgn="base"/>
            <a:r>
              <a:rPr lang="en-US" sz="1500" b="1" dirty="0">
                <a:solidFill>
                  <a:schemeClr val="bg1"/>
                </a:solidFill>
                <a:latin typeface="Arial" panose="020B0604020202020204" pitchFamily="34" charset="0"/>
                <a:cs typeface="Arial" panose="020B0604020202020204" pitchFamily="34" charset="0"/>
              </a:rPr>
              <a:t>5 </a:t>
            </a:r>
            <a:r>
              <a:rPr lang="en-US" sz="1500" dirty="0">
                <a:solidFill>
                  <a:schemeClr val="bg1"/>
                </a:solidFill>
                <a:latin typeface="Arial" panose="020B0604020202020204" pitchFamily="34" charset="0"/>
                <a:cs typeface="Arial" panose="020B0604020202020204" pitchFamily="34" charset="0"/>
              </a:rPr>
              <a:t>For if ye throughly amend your ways and your doings; if ye throughly execute judgment between a man and his neighbour;</a:t>
            </a:r>
          </a:p>
          <a:p>
            <a:pPr algn="just" fontAlgn="base"/>
            <a:r>
              <a:rPr lang="en-US" sz="1500" b="1" dirty="0">
                <a:solidFill>
                  <a:schemeClr val="bg1"/>
                </a:solidFill>
                <a:latin typeface="Arial" panose="020B0604020202020204" pitchFamily="34" charset="0"/>
                <a:cs typeface="Arial" panose="020B0604020202020204" pitchFamily="34" charset="0"/>
              </a:rPr>
              <a:t>6 </a:t>
            </a:r>
            <a:r>
              <a:rPr lang="en-US" sz="1500" dirty="0">
                <a:solidFill>
                  <a:schemeClr val="bg1"/>
                </a:solidFill>
                <a:latin typeface="Arial" panose="020B0604020202020204" pitchFamily="34" charset="0"/>
                <a:cs typeface="Arial" panose="020B0604020202020204" pitchFamily="34" charset="0"/>
              </a:rPr>
              <a:t>If ye oppress not the stranger, the fatherless, and the widow, and shed not innocent blood in this place, neither walk after other gods to your hurt:</a:t>
            </a:r>
          </a:p>
          <a:p>
            <a:pPr algn="just" fontAlgn="base"/>
            <a:r>
              <a:rPr lang="en-US" sz="1500" b="1" dirty="0">
                <a:solidFill>
                  <a:schemeClr val="bg1"/>
                </a:solidFill>
                <a:latin typeface="Arial" panose="020B0604020202020204" pitchFamily="34" charset="0"/>
                <a:cs typeface="Arial" panose="020B0604020202020204" pitchFamily="34" charset="0"/>
              </a:rPr>
              <a:t>7 </a:t>
            </a:r>
            <a:r>
              <a:rPr lang="en-US" sz="1500" dirty="0">
                <a:solidFill>
                  <a:schemeClr val="bg1"/>
                </a:solidFill>
                <a:latin typeface="Arial" panose="020B0604020202020204" pitchFamily="34" charset="0"/>
                <a:cs typeface="Arial" panose="020B0604020202020204" pitchFamily="34" charset="0"/>
              </a:rPr>
              <a:t>Then will I cause you to dwell in this place, in the land that I gave to your fathers, for ever and ever.</a:t>
            </a:r>
          </a:p>
          <a:p>
            <a:pPr algn="just" fontAlgn="base"/>
            <a:r>
              <a:rPr lang="en-US" sz="1500" b="1" dirty="0">
                <a:solidFill>
                  <a:schemeClr val="bg1"/>
                </a:solidFill>
                <a:latin typeface="Arial" panose="020B0604020202020204" pitchFamily="34" charset="0"/>
                <a:cs typeface="Arial" panose="020B0604020202020204" pitchFamily="34" charset="0"/>
              </a:rPr>
              <a:t>8 </a:t>
            </a:r>
            <a:r>
              <a:rPr lang="en-US" sz="1500" dirty="0">
                <a:solidFill>
                  <a:schemeClr val="bg1"/>
                </a:solidFill>
                <a:latin typeface="Arial" panose="020B0604020202020204" pitchFamily="34" charset="0"/>
                <a:cs typeface="Arial" panose="020B0604020202020204" pitchFamily="34" charset="0"/>
              </a:rPr>
              <a:t>¶ Behold, ye trust in lying words, that cannot profit.</a:t>
            </a:r>
          </a:p>
          <a:p>
            <a:pPr algn="just" fontAlgn="base"/>
            <a:r>
              <a:rPr lang="en-US" sz="1500" b="1" dirty="0">
                <a:solidFill>
                  <a:schemeClr val="bg1"/>
                </a:solidFill>
                <a:latin typeface="Arial" panose="020B0604020202020204" pitchFamily="34" charset="0"/>
                <a:cs typeface="Arial" panose="020B0604020202020204" pitchFamily="34" charset="0"/>
              </a:rPr>
              <a:t>9 </a:t>
            </a:r>
            <a:r>
              <a:rPr lang="en-US" sz="1500" dirty="0">
                <a:solidFill>
                  <a:schemeClr val="bg1"/>
                </a:solidFill>
                <a:latin typeface="Arial" panose="020B0604020202020204" pitchFamily="34" charset="0"/>
                <a:cs typeface="Arial" panose="020B0604020202020204" pitchFamily="34" charset="0"/>
              </a:rPr>
              <a:t>Will ye steal, murder, and commit adultery, and swear falsely, and burn incense unto Baal, and walk after other gods whom ye know not;</a:t>
            </a:r>
          </a:p>
          <a:p>
            <a:pPr algn="just" fontAlgn="base"/>
            <a:r>
              <a:rPr lang="en-US" sz="1500" b="1" dirty="0">
                <a:solidFill>
                  <a:schemeClr val="bg1"/>
                </a:solidFill>
                <a:latin typeface="Arial" panose="020B0604020202020204" pitchFamily="34" charset="0"/>
                <a:cs typeface="Arial" panose="020B0604020202020204" pitchFamily="34" charset="0"/>
              </a:rPr>
              <a:t>10 </a:t>
            </a:r>
            <a:r>
              <a:rPr lang="en-US" sz="1500" dirty="0">
                <a:solidFill>
                  <a:schemeClr val="bg1"/>
                </a:solidFill>
                <a:latin typeface="Arial" panose="020B0604020202020204" pitchFamily="34" charset="0"/>
                <a:cs typeface="Arial" panose="020B0604020202020204" pitchFamily="34" charset="0"/>
              </a:rPr>
              <a:t>And come and stand before me in this house, which is called by my name, and say, We are delivered to do all these abominations?</a:t>
            </a:r>
          </a:p>
          <a:p>
            <a:pPr algn="just" fontAlgn="base"/>
            <a:r>
              <a:rPr lang="en-US" sz="1500" b="1" dirty="0">
                <a:solidFill>
                  <a:schemeClr val="bg1"/>
                </a:solidFill>
                <a:latin typeface="Arial" panose="020B0604020202020204" pitchFamily="34" charset="0"/>
                <a:cs typeface="Arial" panose="020B0604020202020204" pitchFamily="34" charset="0"/>
              </a:rPr>
              <a:t>11 </a:t>
            </a:r>
            <a:r>
              <a:rPr lang="en-US" sz="1500" dirty="0">
                <a:solidFill>
                  <a:schemeClr val="bg1"/>
                </a:solidFill>
                <a:latin typeface="Arial" panose="020B0604020202020204" pitchFamily="34" charset="0"/>
                <a:cs typeface="Arial" panose="020B0604020202020204" pitchFamily="34" charset="0"/>
              </a:rPr>
              <a:t>Is this house, which is called by my name, become a den of robbers in your eyes? Behold, even I have seen it, saith the Lord.</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DB8581E4-3611-4892-B810-A4F5D5539304}"/>
              </a:ext>
            </a:extLst>
          </p:cNvPr>
          <p:cNvSpPr/>
          <p:nvPr/>
        </p:nvSpPr>
        <p:spPr>
          <a:xfrm>
            <a:off x="669765" y="4860916"/>
            <a:ext cx="10276523"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did the Lord say to those who were coming to the temple? What does it mean to “amend your ways and your doings”?</a:t>
            </a:r>
          </a:p>
        </p:txBody>
      </p:sp>
      <p:sp>
        <p:nvSpPr>
          <p:cNvPr id="6" name="Rectángulo 5">
            <a:extLst>
              <a:ext uri="{FF2B5EF4-FFF2-40B4-BE49-F238E27FC236}">
                <a16:creationId xmlns:a16="http://schemas.microsoft.com/office/drawing/2014/main" id="{72A70EAF-0B61-4287-981E-7867F9B123E8}"/>
              </a:ext>
            </a:extLst>
          </p:cNvPr>
          <p:cNvSpPr/>
          <p:nvPr/>
        </p:nvSpPr>
        <p:spPr>
          <a:xfrm>
            <a:off x="669768" y="5547324"/>
            <a:ext cx="3895618"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sins were the Jews committing?</a:t>
            </a:r>
          </a:p>
        </p:txBody>
      </p:sp>
      <p:sp>
        <p:nvSpPr>
          <p:cNvPr id="7" name="Rectángulo 6">
            <a:extLst>
              <a:ext uri="{FF2B5EF4-FFF2-40B4-BE49-F238E27FC236}">
                <a16:creationId xmlns:a16="http://schemas.microsoft.com/office/drawing/2014/main" id="{9472655A-3D27-4B07-96FA-AA28FFFC3049}"/>
              </a:ext>
            </a:extLst>
          </p:cNvPr>
          <p:cNvSpPr/>
          <p:nvPr/>
        </p:nvSpPr>
        <p:spPr>
          <a:xfrm>
            <a:off x="669768" y="5898056"/>
            <a:ext cx="10276523"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would you describe the spiritual condition of the people, even though they were coming to offer sacrifice at the temple?</a:t>
            </a:r>
          </a:p>
        </p:txBody>
      </p:sp>
    </p:spTree>
    <p:extLst>
      <p:ext uri="{BB962C8B-B14F-4D97-AF65-F5344CB8AC3E}">
        <p14:creationId xmlns:p14="http://schemas.microsoft.com/office/powerpoint/2010/main" val="918578675"/>
      </p:ext>
    </p:extLst>
  </p:cSld>
  <p:clrMapOvr>
    <a:masterClrMapping/>
  </p:clrMapOvr>
  <mc:AlternateContent xmlns:mc="http://schemas.openxmlformats.org/markup-compatibility/2006">
    <mc:Choice xmlns:p14="http://schemas.microsoft.com/office/powerpoint/2010/main" Requires="p14">
      <p:transition spd="slow" p14:dur="1500">
        <p14:ripple dir="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800" decel="100000"/>
                                        <p:tgtEl>
                                          <p:spTgt spid="6"/>
                                        </p:tgtEl>
                                      </p:cBhvr>
                                    </p:animEffect>
                                    <p:anim calcmode="lin" valueType="num">
                                      <p:cBhvr>
                                        <p:cTn id="13" dur="800" decel="100000" fill="hold"/>
                                        <p:tgtEl>
                                          <p:spTgt spid="6"/>
                                        </p:tgtEl>
                                        <p:attrNameLst>
                                          <p:attrName>style.rotation</p:attrName>
                                        </p:attrNameLst>
                                      </p:cBhvr>
                                      <p:tavLst>
                                        <p:tav tm="0">
                                          <p:val>
                                            <p:fltVal val="-90"/>
                                          </p:val>
                                        </p:tav>
                                        <p:tav tm="100000">
                                          <p:val>
                                            <p:fltVal val="0"/>
                                          </p:val>
                                        </p:tav>
                                      </p:tavLst>
                                    </p:anim>
                                    <p:anim calcmode="lin" valueType="num">
                                      <p:cBhvr>
                                        <p:cTn id="14" dur="800" decel="100000" fill="hold"/>
                                        <p:tgtEl>
                                          <p:spTgt spid="6"/>
                                        </p:tgtEl>
                                        <p:attrNameLst>
                                          <p:attrName>ppt_x</p:attrName>
                                        </p:attrNameLst>
                                      </p:cBhvr>
                                      <p:tavLst>
                                        <p:tav tm="0">
                                          <p:val>
                                            <p:strVal val="#ppt_x+0.4"/>
                                          </p:val>
                                        </p:tav>
                                        <p:tav tm="100000">
                                          <p:val>
                                            <p:strVal val="#ppt_x-0.05"/>
                                          </p:val>
                                        </p:tav>
                                      </p:tavLst>
                                    </p:anim>
                                    <p:anim calcmode="lin" valueType="num">
                                      <p:cBhvr>
                                        <p:cTn id="15" dur="800" decel="100000" fill="hold"/>
                                        <p:tgtEl>
                                          <p:spTgt spid="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14910BC4-6CA6-4C88-B8ED-EF637F8A9094}"/>
              </a:ext>
            </a:extLst>
          </p:cNvPr>
          <p:cNvSpPr/>
          <p:nvPr/>
        </p:nvSpPr>
        <p:spPr>
          <a:xfrm>
            <a:off x="690826" y="815226"/>
            <a:ext cx="2065625" cy="5862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31E02685-64CE-48A3-8291-0467770E5424}"/>
              </a:ext>
            </a:extLst>
          </p:cNvPr>
          <p:cNvSpPr/>
          <p:nvPr/>
        </p:nvSpPr>
        <p:spPr>
          <a:xfrm>
            <a:off x="690827" y="1108357"/>
            <a:ext cx="10281970" cy="1853504"/>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133</a:t>
            </a:r>
          </a:p>
        </p:txBody>
      </p:sp>
      <p:sp>
        <p:nvSpPr>
          <p:cNvPr id="2" name="Rectángulo 1">
            <a:extLst>
              <a:ext uri="{FF2B5EF4-FFF2-40B4-BE49-F238E27FC236}">
                <a16:creationId xmlns:a16="http://schemas.microsoft.com/office/drawing/2014/main" id="{5F4C5505-1F5B-4306-B314-DF33980C469A}"/>
              </a:ext>
            </a:extLst>
          </p:cNvPr>
          <p:cNvSpPr/>
          <p:nvPr/>
        </p:nvSpPr>
        <p:spPr>
          <a:xfrm>
            <a:off x="690830" y="783607"/>
            <a:ext cx="217239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Jeremiah 7:21–23 </a:t>
            </a:r>
          </a:p>
        </p:txBody>
      </p:sp>
      <p:sp>
        <p:nvSpPr>
          <p:cNvPr id="4" name="Rectángulo 3">
            <a:extLst>
              <a:ext uri="{FF2B5EF4-FFF2-40B4-BE49-F238E27FC236}">
                <a16:creationId xmlns:a16="http://schemas.microsoft.com/office/drawing/2014/main" id="{798BFCE7-AE28-4DAE-AF7D-449401EE71FB}"/>
              </a:ext>
            </a:extLst>
          </p:cNvPr>
          <p:cNvSpPr/>
          <p:nvPr/>
        </p:nvSpPr>
        <p:spPr>
          <a:xfrm>
            <a:off x="690830" y="1152939"/>
            <a:ext cx="10281970"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 Thus saith the Lord of hosts, the God of Israel; Put your burnt offerings unto your sacrifices, and eat flesh.</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For I spake not unto your fathers, nor commanded them in the day that I brought them out of the land of Egypt, concerning burnt offerings or sacrifices:</a:t>
            </a:r>
          </a:p>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But this thing commanded I them, saying, Obey my voice, and I will be your God, and ye shall be my people: and walk ye in all the ways that I have commanded you, that it may be well unto you.</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B144D193-4F55-437E-A362-572846F88D29}"/>
              </a:ext>
            </a:extLst>
          </p:cNvPr>
          <p:cNvSpPr/>
          <p:nvPr/>
        </p:nvSpPr>
        <p:spPr>
          <a:xfrm>
            <a:off x="689087" y="3036615"/>
            <a:ext cx="1018920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more important to the Lord than sacrifices? What did He promise the people if they would obey His voice and walk in His ways?</a:t>
            </a:r>
          </a:p>
        </p:txBody>
      </p:sp>
      <p:sp>
        <p:nvSpPr>
          <p:cNvPr id="6" name="Rectángulo 5">
            <a:extLst>
              <a:ext uri="{FF2B5EF4-FFF2-40B4-BE49-F238E27FC236}">
                <a16:creationId xmlns:a16="http://schemas.microsoft.com/office/drawing/2014/main" id="{2305E20A-DF59-482B-94CF-0D91987DDBD0}"/>
              </a:ext>
            </a:extLst>
          </p:cNvPr>
          <p:cNvSpPr/>
          <p:nvPr/>
        </p:nvSpPr>
        <p:spPr>
          <a:xfrm>
            <a:off x="689087" y="3855074"/>
            <a:ext cx="1018920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principles can we learn from the Lord’s words that Jeremiah delivered at the gate of the temple?</a:t>
            </a:r>
          </a:p>
        </p:txBody>
      </p:sp>
      <p:sp>
        <p:nvSpPr>
          <p:cNvPr id="7" name="Rectángulo 6">
            <a:extLst>
              <a:ext uri="{FF2B5EF4-FFF2-40B4-BE49-F238E27FC236}">
                <a16:creationId xmlns:a16="http://schemas.microsoft.com/office/drawing/2014/main" id="{3A8F2275-1A7E-4BC9-A6E3-FD74E90A9C42}"/>
              </a:ext>
            </a:extLst>
          </p:cNvPr>
          <p:cNvSpPr/>
          <p:nvPr/>
        </p:nvSpPr>
        <p:spPr>
          <a:xfrm>
            <a:off x="689087" y="4652305"/>
            <a:ext cx="10189205" cy="923330"/>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Religious worship and practices alone cannot save us if we do not keep God’s commandments; if we repent and obey God’s voice, then He will be our God and we will be His people; if we strive to walk in all of God’s ways, then it will be well with us.</a:t>
            </a:r>
          </a:p>
        </p:txBody>
      </p:sp>
      <p:sp>
        <p:nvSpPr>
          <p:cNvPr id="8" name="Rectángulo 7">
            <a:extLst>
              <a:ext uri="{FF2B5EF4-FFF2-40B4-BE49-F238E27FC236}">
                <a16:creationId xmlns:a16="http://schemas.microsoft.com/office/drawing/2014/main" id="{5184341C-DE89-4A91-BD0E-432951056728}"/>
              </a:ext>
            </a:extLst>
          </p:cNvPr>
          <p:cNvSpPr/>
          <p:nvPr/>
        </p:nvSpPr>
        <p:spPr>
          <a:xfrm>
            <a:off x="645954" y="5814898"/>
            <a:ext cx="1018920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the danger in believing that we can obey the Lord’s voice in some things but willfully disobey in others?</a:t>
            </a:r>
          </a:p>
        </p:txBody>
      </p:sp>
    </p:spTree>
    <p:extLst>
      <p:ext uri="{BB962C8B-B14F-4D97-AF65-F5344CB8AC3E}">
        <p14:creationId xmlns:p14="http://schemas.microsoft.com/office/powerpoint/2010/main" val="13479166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360"/>
                                          </p:val>
                                        </p:tav>
                                        <p:tav tm="100000">
                                          <p:val>
                                            <p:fltVal val="0"/>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Horizontal)">
                                      <p:cBhvr>
                                        <p:cTn id="20" dur="1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
                                        <p:tgtEl>
                                          <p:spTgt spid="8"/>
                                        </p:tgtEl>
                                      </p:cBhvr>
                                    </p:animEffect>
                                    <p:anim calcmode="lin" valueType="num">
                                      <p:cBhvr>
                                        <p:cTn id="26" dur="400" fill="hold"/>
                                        <p:tgtEl>
                                          <p:spTgt spid="8"/>
                                        </p:tgtEl>
                                        <p:attrNameLst>
                                          <p:attrName>ppt_x</p:attrName>
                                        </p:attrNameLst>
                                      </p:cBhvr>
                                      <p:tavLst>
                                        <p:tav tm="0">
                                          <p:val>
                                            <p:strVal val="#ppt_x"/>
                                          </p:val>
                                        </p:tav>
                                        <p:tav tm="100000">
                                          <p:val>
                                            <p:strVal val="#ppt_x"/>
                                          </p:val>
                                        </p:tav>
                                      </p:tavLst>
                                    </p:anim>
                                    <p:anim calcmode="lin" valueType="num">
                                      <p:cBhvr>
                                        <p:cTn id="27" dur="400" fill="hold"/>
                                        <p:tgtEl>
                                          <p:spTgt spid="8"/>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133</a:t>
            </a:r>
          </a:p>
        </p:txBody>
      </p:sp>
      <p:sp>
        <p:nvSpPr>
          <p:cNvPr id="2" name="Rectángulo 1">
            <a:extLst>
              <a:ext uri="{FF2B5EF4-FFF2-40B4-BE49-F238E27FC236}">
                <a16:creationId xmlns:a16="http://schemas.microsoft.com/office/drawing/2014/main" id="{8743A3C1-366B-451F-A00F-1C69F981292D}"/>
              </a:ext>
            </a:extLst>
          </p:cNvPr>
          <p:cNvSpPr/>
          <p:nvPr/>
        </p:nvSpPr>
        <p:spPr>
          <a:xfrm>
            <a:off x="636105" y="968273"/>
            <a:ext cx="287771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7:24–26, 30–31</a:t>
            </a:r>
          </a:p>
        </p:txBody>
      </p:sp>
      <p:sp>
        <p:nvSpPr>
          <p:cNvPr id="4" name="Rectángulo 3">
            <a:extLst>
              <a:ext uri="{FF2B5EF4-FFF2-40B4-BE49-F238E27FC236}">
                <a16:creationId xmlns:a16="http://schemas.microsoft.com/office/drawing/2014/main" id="{37F984AB-15D9-419F-9C54-86B5859752D0}"/>
              </a:ext>
            </a:extLst>
          </p:cNvPr>
          <p:cNvSpPr/>
          <p:nvPr/>
        </p:nvSpPr>
        <p:spPr>
          <a:xfrm>
            <a:off x="4438844" y="968273"/>
            <a:ext cx="223651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8:5–6, 12</a:t>
            </a:r>
          </a:p>
        </p:txBody>
      </p:sp>
      <p:sp>
        <p:nvSpPr>
          <p:cNvPr id="5" name="Rectángulo 4">
            <a:extLst>
              <a:ext uri="{FF2B5EF4-FFF2-40B4-BE49-F238E27FC236}">
                <a16:creationId xmlns:a16="http://schemas.microsoft.com/office/drawing/2014/main" id="{5D6261F8-9D31-4A07-80FA-652929BD2B1D}"/>
              </a:ext>
            </a:extLst>
          </p:cNvPr>
          <p:cNvSpPr/>
          <p:nvPr/>
        </p:nvSpPr>
        <p:spPr>
          <a:xfrm>
            <a:off x="8030228" y="968273"/>
            <a:ext cx="18517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9:3–6</a:t>
            </a:r>
          </a:p>
        </p:txBody>
      </p:sp>
      <p:sp>
        <p:nvSpPr>
          <p:cNvPr id="6" name="Rectángulo 5">
            <a:extLst>
              <a:ext uri="{FF2B5EF4-FFF2-40B4-BE49-F238E27FC236}">
                <a16:creationId xmlns:a16="http://schemas.microsoft.com/office/drawing/2014/main" id="{2A4AF18A-EF76-4188-9760-F02A463EC2EB}"/>
              </a:ext>
            </a:extLst>
          </p:cNvPr>
          <p:cNvSpPr/>
          <p:nvPr/>
        </p:nvSpPr>
        <p:spPr>
          <a:xfrm>
            <a:off x="2877382" y="2165002"/>
            <a:ext cx="209551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11:9–10</a:t>
            </a:r>
          </a:p>
        </p:txBody>
      </p:sp>
      <p:sp>
        <p:nvSpPr>
          <p:cNvPr id="7" name="Rectángulo 6">
            <a:extLst>
              <a:ext uri="{FF2B5EF4-FFF2-40B4-BE49-F238E27FC236}">
                <a16:creationId xmlns:a16="http://schemas.microsoft.com/office/drawing/2014/main" id="{5A7011D1-7680-47A8-9353-CC2B1438863E}"/>
              </a:ext>
            </a:extLst>
          </p:cNvPr>
          <p:cNvSpPr/>
          <p:nvPr/>
        </p:nvSpPr>
        <p:spPr>
          <a:xfrm>
            <a:off x="5822218" y="2160825"/>
            <a:ext cx="301884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12:10–11; 13:27 </a:t>
            </a:r>
          </a:p>
        </p:txBody>
      </p:sp>
      <p:sp>
        <p:nvSpPr>
          <p:cNvPr id="8" name="Rectángulo 7">
            <a:extLst>
              <a:ext uri="{FF2B5EF4-FFF2-40B4-BE49-F238E27FC236}">
                <a16:creationId xmlns:a16="http://schemas.microsoft.com/office/drawing/2014/main" id="{FEB173AF-518A-42D9-AFA6-04F87747A2AB}"/>
              </a:ext>
            </a:extLst>
          </p:cNvPr>
          <p:cNvSpPr/>
          <p:nvPr/>
        </p:nvSpPr>
        <p:spPr>
          <a:xfrm>
            <a:off x="1320803" y="3244334"/>
            <a:ext cx="20569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9:13-16</a:t>
            </a:r>
          </a:p>
        </p:txBody>
      </p:sp>
      <p:sp>
        <p:nvSpPr>
          <p:cNvPr id="9" name="Rectángulo 8">
            <a:extLst>
              <a:ext uri="{FF2B5EF4-FFF2-40B4-BE49-F238E27FC236}">
                <a16:creationId xmlns:a16="http://schemas.microsoft.com/office/drawing/2014/main" id="{B0D4F75A-6402-4D5A-8329-20B571BB872C}"/>
              </a:ext>
            </a:extLst>
          </p:cNvPr>
          <p:cNvSpPr/>
          <p:nvPr/>
        </p:nvSpPr>
        <p:spPr>
          <a:xfrm>
            <a:off x="4800143" y="3191038"/>
            <a:ext cx="204414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Jeremiah 15:5–7 </a:t>
            </a:r>
          </a:p>
        </p:txBody>
      </p:sp>
      <p:sp>
        <p:nvSpPr>
          <p:cNvPr id="10" name="Rectángulo 9">
            <a:extLst>
              <a:ext uri="{FF2B5EF4-FFF2-40B4-BE49-F238E27FC236}">
                <a16:creationId xmlns:a16="http://schemas.microsoft.com/office/drawing/2014/main" id="{273C9BE9-C570-4DA6-BAC5-BE3CDC2B8B31}"/>
              </a:ext>
            </a:extLst>
          </p:cNvPr>
          <p:cNvSpPr/>
          <p:nvPr/>
        </p:nvSpPr>
        <p:spPr>
          <a:xfrm>
            <a:off x="8360732" y="3191038"/>
            <a:ext cx="185178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Jeremiah 16:13</a:t>
            </a:r>
          </a:p>
        </p:txBody>
      </p:sp>
    </p:spTree>
    <p:extLst>
      <p:ext uri="{BB962C8B-B14F-4D97-AF65-F5344CB8AC3E}">
        <p14:creationId xmlns:p14="http://schemas.microsoft.com/office/powerpoint/2010/main" val="409695281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1000"/>
                                        <p:tgtEl>
                                          <p:spTgt spid="5"/>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1000"/>
                                        <p:tgtEl>
                                          <p:spTgt spid="6"/>
                                        </p:tgtEl>
                                      </p:cBhvr>
                                    </p:animEffect>
                                  </p:childTnLst>
                                </p:cTn>
                              </p:par>
                              <p:par>
                                <p:cTn id="17" presetID="16" presetClass="entr" presetSubtype="21"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1000"/>
                                        <p:tgtEl>
                                          <p:spTgt spid="7"/>
                                        </p:tgtEl>
                                      </p:cBhvr>
                                    </p:animEffect>
                                  </p:childTnLst>
                                </p:cTn>
                              </p:par>
                              <p:par>
                                <p:cTn id="20" presetID="16" presetClass="entr" presetSubtype="42" fill="hold" grpId="0" nodeType="withEffect">
                                  <p:stCondLst>
                                    <p:cond delay="500"/>
                                  </p:stCondLst>
                                  <p:childTnLst>
                                    <p:set>
                                      <p:cBhvr>
                                        <p:cTn id="21" dur="1" fill="hold">
                                          <p:stCondLst>
                                            <p:cond delay="0"/>
                                          </p:stCondLst>
                                        </p:cTn>
                                        <p:tgtEl>
                                          <p:spTgt spid="8"/>
                                        </p:tgtEl>
                                        <p:attrNameLst>
                                          <p:attrName>style.visibility</p:attrName>
                                        </p:attrNameLst>
                                      </p:cBhvr>
                                      <p:to>
                                        <p:strVal val="visible"/>
                                      </p:to>
                                    </p:set>
                                    <p:animEffect transition="in" filter="barn(outHorizontal)">
                                      <p:cBhvr>
                                        <p:cTn id="22" dur="1000"/>
                                        <p:tgtEl>
                                          <p:spTgt spid="8"/>
                                        </p:tgtEl>
                                      </p:cBhvr>
                                    </p:animEffect>
                                  </p:childTnLst>
                                </p:cTn>
                              </p:par>
                              <p:par>
                                <p:cTn id="23" presetID="16" presetClass="entr" presetSubtype="37" fill="hold" grpId="0" nodeType="withEffect">
                                  <p:stCondLst>
                                    <p:cond delay="500"/>
                                  </p:stCondLst>
                                  <p:childTnLst>
                                    <p:set>
                                      <p:cBhvr>
                                        <p:cTn id="24" dur="1" fill="hold">
                                          <p:stCondLst>
                                            <p:cond delay="0"/>
                                          </p:stCondLst>
                                        </p:cTn>
                                        <p:tgtEl>
                                          <p:spTgt spid="9"/>
                                        </p:tgtEl>
                                        <p:attrNameLst>
                                          <p:attrName>style.visibility</p:attrName>
                                        </p:attrNameLst>
                                      </p:cBhvr>
                                      <p:to>
                                        <p:strVal val="visible"/>
                                      </p:to>
                                    </p:set>
                                    <p:animEffect transition="in" filter="barn(outVertical)">
                                      <p:cBhvr>
                                        <p:cTn id="25" dur="1000"/>
                                        <p:tgtEl>
                                          <p:spTgt spid="9"/>
                                        </p:tgtEl>
                                      </p:cBhvr>
                                    </p:animEffect>
                                  </p:childTnLst>
                                </p:cTn>
                              </p:par>
                              <p:par>
                                <p:cTn id="26" presetID="16" presetClass="entr" presetSubtype="26" fill="hold" grpId="0" nodeType="withEffect">
                                  <p:stCondLst>
                                    <p:cond delay="500"/>
                                  </p:stCondLst>
                                  <p:childTnLst>
                                    <p:set>
                                      <p:cBhvr>
                                        <p:cTn id="27" dur="1" fill="hold">
                                          <p:stCondLst>
                                            <p:cond delay="0"/>
                                          </p:stCondLst>
                                        </p:cTn>
                                        <p:tgtEl>
                                          <p:spTgt spid="10"/>
                                        </p:tgtEl>
                                        <p:attrNameLst>
                                          <p:attrName>style.visibility</p:attrName>
                                        </p:attrNameLst>
                                      </p:cBhvr>
                                      <p:to>
                                        <p:strVal val="visible"/>
                                      </p:to>
                                    </p:set>
                                    <p:animEffect transition="in" filter="barn(inHorizontal)">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1D25CDFF-CDC6-4FF4-B62D-49FDA94FEA42}"/>
              </a:ext>
            </a:extLst>
          </p:cNvPr>
          <p:cNvSpPr/>
          <p:nvPr/>
        </p:nvSpPr>
        <p:spPr>
          <a:xfrm>
            <a:off x="1113182" y="3266662"/>
            <a:ext cx="503214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truth can we learn from these verses? </a:t>
            </a:r>
          </a:p>
        </p:txBody>
      </p:sp>
      <p:sp>
        <p:nvSpPr>
          <p:cNvPr id="10" name="Rectángulo 9">
            <a:extLst>
              <a:ext uri="{FF2B5EF4-FFF2-40B4-BE49-F238E27FC236}">
                <a16:creationId xmlns:a16="http://schemas.microsoft.com/office/drawing/2014/main" id="{F514B002-551C-4C74-8A1A-7B852A1EB783}"/>
              </a:ext>
            </a:extLst>
          </p:cNvPr>
          <p:cNvSpPr/>
          <p:nvPr/>
        </p:nvSpPr>
        <p:spPr>
          <a:xfrm>
            <a:off x="1073426" y="749649"/>
            <a:ext cx="2148026" cy="74651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FFD3D66C-94A1-4D55-B464-3D9FAF13CAC1}"/>
              </a:ext>
            </a:extLst>
          </p:cNvPr>
          <p:cNvSpPr/>
          <p:nvPr/>
        </p:nvSpPr>
        <p:spPr>
          <a:xfrm>
            <a:off x="1073427" y="1138463"/>
            <a:ext cx="9727093" cy="1531560"/>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133</a:t>
            </a:r>
          </a:p>
        </p:txBody>
      </p:sp>
      <p:sp>
        <p:nvSpPr>
          <p:cNvPr id="2" name="Rectángulo 1">
            <a:extLst>
              <a:ext uri="{FF2B5EF4-FFF2-40B4-BE49-F238E27FC236}">
                <a16:creationId xmlns:a16="http://schemas.microsoft.com/office/drawing/2014/main" id="{884F50EE-145A-4CC3-B662-4778B3CB5A49}"/>
              </a:ext>
            </a:extLst>
          </p:cNvPr>
          <p:cNvSpPr/>
          <p:nvPr/>
        </p:nvSpPr>
        <p:spPr>
          <a:xfrm>
            <a:off x="1113183" y="783607"/>
            <a:ext cx="21082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9:23–24</a:t>
            </a:r>
          </a:p>
        </p:txBody>
      </p:sp>
      <p:sp>
        <p:nvSpPr>
          <p:cNvPr id="4" name="Rectángulo 3">
            <a:extLst>
              <a:ext uri="{FF2B5EF4-FFF2-40B4-BE49-F238E27FC236}">
                <a16:creationId xmlns:a16="http://schemas.microsoft.com/office/drawing/2014/main" id="{0573D8A9-245E-459E-A45A-9EB31FB8FE3B}"/>
              </a:ext>
            </a:extLst>
          </p:cNvPr>
          <p:cNvSpPr/>
          <p:nvPr/>
        </p:nvSpPr>
        <p:spPr>
          <a:xfrm>
            <a:off x="1113182" y="1152939"/>
            <a:ext cx="9687339"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 Thus saith the Lord, Let not the wise man glory in his wisdom, neither let the mighty man glory in his might, let not the rich man glory in his riches:</a:t>
            </a:r>
          </a:p>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But let him that glorieth glory in this, that he understandeth and knoweth me, that I am the Lord which exercise lovingkindness, judgment, and righteousness, in the earth: for in these things I delight, saith the Lord.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33A3872E-1E75-40F7-8233-B5BD692EDD95}"/>
              </a:ext>
            </a:extLst>
          </p:cNvPr>
          <p:cNvSpPr/>
          <p:nvPr/>
        </p:nvSpPr>
        <p:spPr>
          <a:xfrm>
            <a:off x="1113182" y="2814933"/>
            <a:ext cx="535274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want His people to glory in? </a:t>
            </a:r>
          </a:p>
        </p:txBody>
      </p:sp>
      <p:sp>
        <p:nvSpPr>
          <p:cNvPr id="7" name="Rectángulo 6">
            <a:extLst>
              <a:ext uri="{FF2B5EF4-FFF2-40B4-BE49-F238E27FC236}">
                <a16:creationId xmlns:a16="http://schemas.microsoft.com/office/drawing/2014/main" id="{868CD252-DF13-4E7E-A8E8-23EB990D70C6}"/>
              </a:ext>
            </a:extLst>
          </p:cNvPr>
          <p:cNvSpPr/>
          <p:nvPr/>
        </p:nvSpPr>
        <p:spPr>
          <a:xfrm>
            <a:off x="1113182" y="3718391"/>
            <a:ext cx="9687338" cy="646331"/>
          </a:xfrm>
          <a:prstGeom prst="rect">
            <a:avLst/>
          </a:prstGeom>
        </p:spPr>
        <p:txBody>
          <a:bodyPr wrap="square">
            <a:spAutoFit/>
          </a:bodyPr>
          <a:lstStyle/>
          <a:p>
            <a:pPr algn="just"/>
            <a:r>
              <a:rPr lang="en-US" b="1"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 is more valuable to know the Lord and understand His attributes than to pursue worldly interests.</a:t>
            </a:r>
            <a:endPar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2DFA1D09-4B04-4125-8947-64610729697D}"/>
              </a:ext>
            </a:extLst>
          </p:cNvPr>
          <p:cNvSpPr/>
          <p:nvPr/>
        </p:nvSpPr>
        <p:spPr>
          <a:xfrm>
            <a:off x="1113182" y="4364722"/>
            <a:ext cx="968733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is more valuable to know the Lord and understand His attributes than to pursue worldly interests?</a:t>
            </a:r>
          </a:p>
        </p:txBody>
      </p:sp>
    </p:spTree>
    <p:extLst>
      <p:ext uri="{BB962C8B-B14F-4D97-AF65-F5344CB8AC3E}">
        <p14:creationId xmlns:p14="http://schemas.microsoft.com/office/powerpoint/2010/main" val="256740618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250" fill="hold"/>
                                        <p:tgtEl>
                                          <p:spTgt spid="7"/>
                                        </p:tgtEl>
                                        <p:attrNameLst>
                                          <p:attrName>ppt_w</p:attrName>
                                        </p:attrNameLst>
                                      </p:cBhvr>
                                      <p:tavLst>
                                        <p:tav tm="0">
                                          <p:val>
                                            <p:fltVal val="0"/>
                                          </p:val>
                                        </p:tav>
                                        <p:tav tm="100000">
                                          <p:val>
                                            <p:strVal val="#ppt_w"/>
                                          </p:val>
                                        </p:tav>
                                      </p:tavLst>
                                    </p:anim>
                                    <p:anim calcmode="lin" valueType="num">
                                      <p:cBhvr>
                                        <p:cTn id="22" dur="2250" fill="hold"/>
                                        <p:tgtEl>
                                          <p:spTgt spid="7"/>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250"/>
                                        <p:tgtEl>
                                          <p:spTgt spid="8"/>
                                        </p:tgtEl>
                                      </p:cBhvr>
                                    </p:animEffect>
                                    <p:anim calcmode="lin" valueType="num">
                                      <p:cBhvr>
                                        <p:cTn id="28" dur="1250" fill="hold"/>
                                        <p:tgtEl>
                                          <p:spTgt spid="8"/>
                                        </p:tgtEl>
                                        <p:attrNameLst>
                                          <p:attrName>ppt_w</p:attrName>
                                        </p:attrNameLst>
                                      </p:cBhvr>
                                      <p:tavLst>
                                        <p:tav tm="0" fmla="#ppt_w*sin(2.5*pi*$)">
                                          <p:val>
                                            <p:fltVal val="0"/>
                                          </p:val>
                                        </p:tav>
                                        <p:tav tm="100000">
                                          <p:val>
                                            <p:fltVal val="1"/>
                                          </p:val>
                                        </p:tav>
                                      </p:tavLst>
                                    </p:anim>
                                    <p:anim calcmode="lin" valueType="num">
                                      <p:cBhvr>
                                        <p:cTn id="29" dur="125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diagonales redondeadas 5">
            <a:extLst>
              <a:ext uri="{FF2B5EF4-FFF2-40B4-BE49-F238E27FC236}">
                <a16:creationId xmlns:a16="http://schemas.microsoft.com/office/drawing/2014/main" id="{A3A638F1-D891-4B75-AB84-F763C545BA05}"/>
              </a:ext>
            </a:extLst>
          </p:cNvPr>
          <p:cNvSpPr/>
          <p:nvPr/>
        </p:nvSpPr>
        <p:spPr>
          <a:xfrm rot="538916">
            <a:off x="5067625" y="1801791"/>
            <a:ext cx="6321859" cy="1792561"/>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133</a:t>
            </a:r>
          </a:p>
        </p:txBody>
      </p:sp>
      <p:sp>
        <p:nvSpPr>
          <p:cNvPr id="2" name="Rectángulo 1">
            <a:extLst>
              <a:ext uri="{FF2B5EF4-FFF2-40B4-BE49-F238E27FC236}">
                <a16:creationId xmlns:a16="http://schemas.microsoft.com/office/drawing/2014/main" id="{872E0151-3969-449F-A290-6C28A8794C90}"/>
              </a:ext>
            </a:extLst>
          </p:cNvPr>
          <p:cNvSpPr/>
          <p:nvPr/>
        </p:nvSpPr>
        <p:spPr>
          <a:xfrm rot="538916">
            <a:off x="5041692" y="1801792"/>
            <a:ext cx="6096000" cy="1754326"/>
          </a:xfrm>
          <a:prstGeom prst="rect">
            <a:avLst/>
          </a:prstGeom>
        </p:spPr>
        <p:txBody>
          <a:bodyPr>
            <a:spAutoFit/>
          </a:bodyPr>
          <a:lstStyle/>
          <a:p>
            <a:pPr algn="ctr"/>
            <a:r>
              <a:rPr lang="en-US" dirty="0">
                <a:solidFill>
                  <a:schemeClr val="bg1"/>
                </a:solidFill>
                <a:latin typeface="Arial" panose="020B0604020202020204" pitchFamily="34" charset="0"/>
                <a:cs typeface="Arial" panose="020B0604020202020204" pitchFamily="34" charset="0"/>
              </a:rPr>
              <a:t>“The more we know of Jesus, the more we will love Him. The more we know of Jesus, the more we will trust Him. The more we know of Jesus, the more we will want to be like Him and to be with Him by becoming the manner of men and women that He wishes us to be (see 3 Ne. 27:27)” (“Plow in Hope,”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May 2001, 60).</a:t>
            </a:r>
          </a:p>
        </p:txBody>
      </p:sp>
      <p:sp>
        <p:nvSpPr>
          <p:cNvPr id="4" name="Rectángulo 3">
            <a:extLst>
              <a:ext uri="{FF2B5EF4-FFF2-40B4-BE49-F238E27FC236}">
                <a16:creationId xmlns:a16="http://schemas.microsoft.com/office/drawing/2014/main" id="{3ED8CE32-4161-4393-921B-08A13223B23B}"/>
              </a:ext>
            </a:extLst>
          </p:cNvPr>
          <p:cNvSpPr/>
          <p:nvPr/>
        </p:nvSpPr>
        <p:spPr>
          <a:xfrm>
            <a:off x="940105" y="807775"/>
            <a:ext cx="6321859" cy="369332"/>
          </a:xfrm>
          <a:prstGeom prst="rect">
            <a:avLst/>
          </a:prstGeom>
        </p:spPr>
        <p:txBody>
          <a:bodyPr wrap="none">
            <a:spAutoFit/>
          </a:bodyPr>
          <a:lstStyle/>
          <a:p>
            <a:r>
              <a:rPr lang="en-US" i="1" dirty="0">
                <a:solidFill>
                  <a:schemeClr val="accent1">
                    <a:lumMod val="75000"/>
                  </a:schemeClr>
                </a:solidFill>
                <a:effectLst>
                  <a:outerShdw blurRad="38100" dist="38100" dir="2700000" algn="tl">
                    <a:srgbClr val="000000">
                      <a:alpha val="43137"/>
                    </a:srgbClr>
                  </a:outerShdw>
                </a:effectLst>
                <a:latin typeface="Gadugi" panose="020B0502040204020203" pitchFamily="34" charset="0"/>
                <a:ea typeface="Gadugi" panose="020B0502040204020203" pitchFamily="34" charset="0"/>
              </a:rPr>
              <a:t>Elder Neal A. Maxwell of the Quorum of the Twelve Apostles.</a:t>
            </a:r>
          </a:p>
        </p:txBody>
      </p:sp>
      <p:sp>
        <p:nvSpPr>
          <p:cNvPr id="5" name="Rectángulo 4">
            <a:extLst>
              <a:ext uri="{FF2B5EF4-FFF2-40B4-BE49-F238E27FC236}">
                <a16:creationId xmlns:a16="http://schemas.microsoft.com/office/drawing/2014/main" id="{26CECC68-5AE0-4554-966E-06AA41911598}"/>
              </a:ext>
            </a:extLst>
          </p:cNvPr>
          <p:cNvSpPr/>
          <p:nvPr/>
        </p:nvSpPr>
        <p:spPr>
          <a:xfrm>
            <a:off x="940105" y="4219037"/>
            <a:ext cx="9211060"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In what ways are you seeking to better know the Savior and understand His attributes?</a:t>
            </a:r>
          </a:p>
        </p:txBody>
      </p:sp>
    </p:spTree>
    <p:extLst>
      <p:ext uri="{BB962C8B-B14F-4D97-AF65-F5344CB8AC3E}">
        <p14:creationId xmlns:p14="http://schemas.microsoft.com/office/powerpoint/2010/main" val="39546865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750" fill="hold"/>
                                        <p:tgtEl>
                                          <p:spTgt spid="2"/>
                                        </p:tgtEl>
                                        <p:attrNameLst>
                                          <p:attrName>ppt_x</p:attrName>
                                        </p:attrNameLst>
                                      </p:cBhvr>
                                      <p:tavLst>
                                        <p:tav tm="0">
                                          <p:val>
                                            <p:strVal val="0-#ppt_w/2"/>
                                          </p:val>
                                        </p:tav>
                                        <p:tav tm="100000">
                                          <p:val>
                                            <p:strVal val="#ppt_x"/>
                                          </p:val>
                                        </p:tav>
                                      </p:tavLst>
                                    </p:anim>
                                    <p:anim calcmode="lin" valueType="num">
                                      <p:cBhvr additive="base">
                                        <p:cTn id="8" dur="1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750" fill="hold"/>
                                        <p:tgtEl>
                                          <p:spTgt spid="6"/>
                                        </p:tgtEl>
                                        <p:attrNameLst>
                                          <p:attrName>ppt_x</p:attrName>
                                        </p:attrNameLst>
                                      </p:cBhvr>
                                      <p:tavLst>
                                        <p:tav tm="0">
                                          <p:val>
                                            <p:strVal val="0-#ppt_w/2"/>
                                          </p:val>
                                        </p:tav>
                                        <p:tav tm="100000">
                                          <p:val>
                                            <p:strVal val="#ppt_x"/>
                                          </p:val>
                                        </p:tav>
                                      </p:tavLst>
                                    </p:anim>
                                    <p:anim calcmode="lin" valueType="num">
                                      <p:cBhvr additive="base">
                                        <p:cTn id="12" dur="1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618</Words>
  <Application>Microsoft Office PowerPoint</Application>
  <PresentationFormat>Panorámica</PresentationFormat>
  <Paragraphs>83</Paragraphs>
  <Slides>14</Slides>
  <Notes>0</Notes>
  <HiddenSlides>0</HiddenSlides>
  <MMClips>1</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14</vt:i4>
      </vt:variant>
    </vt:vector>
  </HeadingPairs>
  <TitlesOfParts>
    <vt:vector size="25" baseType="lpstr">
      <vt:lpstr>Arial</vt:lpstr>
      <vt:lpstr>Arial Black</vt:lpstr>
      <vt:lpstr>Bahnschrift</vt:lpstr>
      <vt:lpstr>Calibri</vt:lpstr>
      <vt:lpstr>Century Gothic</vt:lpstr>
      <vt:lpstr>Gadugi</vt:lpstr>
      <vt:lpstr>Rockwell</vt:lpstr>
      <vt:lpstr>Wingdings 3</vt:lpstr>
      <vt:lpstr>ZoramldsLat-Bold</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5100</cp:revision>
  <dcterms:created xsi:type="dcterms:W3CDTF">2018-08-29T04:26:39Z</dcterms:created>
  <dcterms:modified xsi:type="dcterms:W3CDTF">2019-06-12T05:06:59Z</dcterms:modified>
</cp:coreProperties>
</file>