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4"/>
  </p:notesMasterIdLst>
  <p:sldIdLst>
    <p:sldId id="296" r:id="rId2"/>
    <p:sldId id="401" r:id="rId3"/>
    <p:sldId id="402" r:id="rId4"/>
    <p:sldId id="403" r:id="rId5"/>
    <p:sldId id="404" r:id="rId6"/>
    <p:sldId id="405" r:id="rId7"/>
    <p:sldId id="406" r:id="rId8"/>
    <p:sldId id="407" r:id="rId9"/>
    <p:sldId id="408" r:id="rId10"/>
    <p:sldId id="409" r:id="rId11"/>
    <p:sldId id="410" r:id="rId12"/>
    <p:sldId id="41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E97159"/>
    <a:srgbClr val="4D6F0F"/>
    <a:srgbClr val="D6E513"/>
    <a:srgbClr val="FF6600"/>
    <a:srgbClr val="59C7E9"/>
    <a:srgbClr val="FFD757"/>
    <a:srgbClr val="D88028"/>
    <a:srgbClr val="6F7CBF"/>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he.wikipedia.org/wiki/%D7%99%D7%A8%D7%9E%D7%99%D7%94%D7%95"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68000" b="-68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6/11/2019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RSK36cHbrk0?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769441"/>
          </a:xfrm>
          <a:prstGeom prst="rect">
            <a:avLst/>
          </a:prstGeom>
          <a:noFill/>
        </p:spPr>
        <p:txBody>
          <a:bodyPr wrap="square" rtlCol="0">
            <a:spAutoFit/>
          </a:bodyPr>
          <a:lstStyle/>
          <a:p>
            <a:pPr algn="ctr"/>
            <a:r>
              <a:rPr lang="en-US" sz="4400" b="1" dirty="0">
                <a:solidFill>
                  <a:schemeClr val="bg2">
                    <a:lumMod val="75000"/>
                  </a:schemeClr>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FC1C856-C63B-4449-9592-5A6C2DC476FA}"/>
              </a:ext>
            </a:extLst>
          </p:cNvPr>
          <p:cNvSpPr/>
          <p:nvPr/>
        </p:nvSpPr>
        <p:spPr>
          <a:xfrm>
            <a:off x="983349" y="742827"/>
            <a:ext cx="1764116" cy="60873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ángulo: esquinas redondeadas 14">
            <a:extLst>
              <a:ext uri="{FF2B5EF4-FFF2-40B4-BE49-F238E27FC236}">
                <a16:creationId xmlns:a16="http://schemas.microsoft.com/office/drawing/2014/main" id="{C721435E-6ABF-4187-8FDC-01EA8D9A183B}"/>
              </a:ext>
            </a:extLst>
          </p:cNvPr>
          <p:cNvSpPr/>
          <p:nvPr/>
        </p:nvSpPr>
        <p:spPr>
          <a:xfrm>
            <a:off x="971573" y="1113949"/>
            <a:ext cx="9630166" cy="626319"/>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a:extLst>
              <a:ext uri="{FF2B5EF4-FFF2-40B4-BE49-F238E27FC236}">
                <a16:creationId xmlns:a16="http://schemas.microsoft.com/office/drawing/2014/main" id="{7DDDB67A-D31C-4AFA-9955-D90441932AE3}"/>
              </a:ext>
            </a:extLst>
          </p:cNvPr>
          <p:cNvSpPr/>
          <p:nvPr/>
        </p:nvSpPr>
        <p:spPr>
          <a:xfrm>
            <a:off x="1021630" y="2267747"/>
            <a:ext cx="2441694" cy="60873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2B3150F4-6E0C-4328-A2C6-8BD39FB676D6}"/>
              </a:ext>
            </a:extLst>
          </p:cNvPr>
          <p:cNvSpPr/>
          <p:nvPr/>
        </p:nvSpPr>
        <p:spPr>
          <a:xfrm>
            <a:off x="1008867" y="2611707"/>
            <a:ext cx="9630166" cy="2308324"/>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chemeClr val="accent3">
                    <a:lumMod val="50000"/>
                  </a:schemeClr>
                </a:solidFill>
                <a:effectLst>
                  <a:outerShdw blurRad="38100" dist="38100" dir="2700000" algn="tl">
                    <a:srgbClr val="000000">
                      <a:alpha val="43137"/>
                    </a:srgbClr>
                  </a:outerShdw>
                </a:effectLst>
                <a:latin typeface="Bahnschrift Condensed" panose="020B0502040204020203" pitchFamily="34" charset="0"/>
                <a:ea typeface="MS PMincho" panose="02020600040205080304" pitchFamily="18" charset="-128"/>
                <a:cs typeface="Calibri" panose="020F0502020204030204" pitchFamily="34" charset="0"/>
              </a:rPr>
              <a:t>LESSON 132</a:t>
            </a:r>
          </a:p>
        </p:txBody>
      </p:sp>
      <p:sp>
        <p:nvSpPr>
          <p:cNvPr id="2" name="Rectángulo 1">
            <a:extLst>
              <a:ext uri="{FF2B5EF4-FFF2-40B4-BE49-F238E27FC236}">
                <a16:creationId xmlns:a16="http://schemas.microsoft.com/office/drawing/2014/main" id="{5D2FE9EE-D229-4FA6-825F-709B10307032}"/>
              </a:ext>
            </a:extLst>
          </p:cNvPr>
          <p:cNvSpPr/>
          <p:nvPr/>
        </p:nvSpPr>
        <p:spPr>
          <a:xfrm>
            <a:off x="971573" y="1851412"/>
            <a:ext cx="883920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Judah respond after seeing Israel suffer for not turning to the Lord?</a:t>
            </a:r>
          </a:p>
        </p:txBody>
      </p:sp>
      <p:sp>
        <p:nvSpPr>
          <p:cNvPr id="4" name="Rectángulo 3">
            <a:extLst>
              <a:ext uri="{FF2B5EF4-FFF2-40B4-BE49-F238E27FC236}">
                <a16:creationId xmlns:a16="http://schemas.microsoft.com/office/drawing/2014/main" id="{9DD45B15-7092-41E6-AEE4-2D1BA8745C53}"/>
              </a:ext>
            </a:extLst>
          </p:cNvPr>
          <p:cNvSpPr/>
          <p:nvPr/>
        </p:nvSpPr>
        <p:spPr>
          <a:xfrm>
            <a:off x="971573" y="759588"/>
            <a:ext cx="178766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Jeremiah 3:10 </a:t>
            </a:r>
          </a:p>
        </p:txBody>
      </p:sp>
      <p:sp>
        <p:nvSpPr>
          <p:cNvPr id="5" name="Rectángulo 4">
            <a:extLst>
              <a:ext uri="{FF2B5EF4-FFF2-40B4-BE49-F238E27FC236}">
                <a16:creationId xmlns:a16="http://schemas.microsoft.com/office/drawing/2014/main" id="{F65A7EE7-36AE-4257-B96F-C234E4AEDBFE}"/>
              </a:ext>
            </a:extLst>
          </p:cNvPr>
          <p:cNvSpPr/>
          <p:nvPr/>
        </p:nvSpPr>
        <p:spPr>
          <a:xfrm>
            <a:off x="971573" y="1128920"/>
            <a:ext cx="9630166"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yet for all this her treacherous sister Judah hath not turned unto me with her whole heart, but feignedly, saith the Lord.</a:t>
            </a:r>
          </a:p>
        </p:txBody>
      </p:sp>
      <p:sp>
        <p:nvSpPr>
          <p:cNvPr id="6" name="Rectángulo 5">
            <a:extLst>
              <a:ext uri="{FF2B5EF4-FFF2-40B4-BE49-F238E27FC236}">
                <a16:creationId xmlns:a16="http://schemas.microsoft.com/office/drawing/2014/main" id="{42184783-A2B4-4904-978A-2724D99A7FD4}"/>
              </a:ext>
            </a:extLst>
          </p:cNvPr>
          <p:cNvSpPr/>
          <p:nvPr/>
        </p:nvSpPr>
        <p:spPr>
          <a:xfrm>
            <a:off x="1008868" y="2265344"/>
            <a:ext cx="244169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3:12-13, 22</a:t>
            </a:r>
          </a:p>
        </p:txBody>
      </p:sp>
      <p:sp>
        <p:nvSpPr>
          <p:cNvPr id="7" name="Rectángulo 6">
            <a:extLst>
              <a:ext uri="{FF2B5EF4-FFF2-40B4-BE49-F238E27FC236}">
                <a16:creationId xmlns:a16="http://schemas.microsoft.com/office/drawing/2014/main" id="{1FA3E97C-832E-471A-8103-06CE03C296FC}"/>
              </a:ext>
            </a:extLst>
          </p:cNvPr>
          <p:cNvSpPr/>
          <p:nvPr/>
        </p:nvSpPr>
        <p:spPr>
          <a:xfrm>
            <a:off x="1058924" y="2609449"/>
            <a:ext cx="9592871"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 Go and proclaim these words toward the north, and say, Return, thou backsliding Israel, saith the Lord; and I will not cause mine anger to fall upon you: for I am merciful, saith the Lord, and I will not keep anger for ever.</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Only acknowledge thine iniquity, that thou hast transgressed against the Lord thy God, and hast scattered thy ways to the strangers under every green tree, and ye have not obeyed my voice, saith the Lord.</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Return, ye backsliding children, and I will heal your backslidings. Behold, we come unto thee; for thou art the Lord our God.</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C29893E3-B719-4192-9CA7-CB2DEF291633}"/>
              </a:ext>
            </a:extLst>
          </p:cNvPr>
          <p:cNvSpPr/>
          <p:nvPr/>
        </p:nvSpPr>
        <p:spPr>
          <a:xfrm>
            <a:off x="1008867" y="4989710"/>
            <a:ext cx="4304383"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did the Lord invite His people to do?</a:t>
            </a:r>
          </a:p>
        </p:txBody>
      </p:sp>
      <p:sp>
        <p:nvSpPr>
          <p:cNvPr id="9" name="Rectángulo 8">
            <a:extLst>
              <a:ext uri="{FF2B5EF4-FFF2-40B4-BE49-F238E27FC236}">
                <a16:creationId xmlns:a16="http://schemas.microsoft.com/office/drawing/2014/main" id="{C617343B-31B9-40E6-B803-0DFBD6C7F588}"/>
              </a:ext>
            </a:extLst>
          </p:cNvPr>
          <p:cNvSpPr/>
          <p:nvPr/>
        </p:nvSpPr>
        <p:spPr>
          <a:xfrm>
            <a:off x="1008867" y="5381108"/>
            <a:ext cx="9380836"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doctrine of the gospel involves returning to the Lord from a sinful condition?</a:t>
            </a:r>
          </a:p>
        </p:txBody>
      </p:sp>
      <p:sp>
        <p:nvSpPr>
          <p:cNvPr id="10" name="Rectángulo 9">
            <a:extLst>
              <a:ext uri="{FF2B5EF4-FFF2-40B4-BE49-F238E27FC236}">
                <a16:creationId xmlns:a16="http://schemas.microsoft.com/office/drawing/2014/main" id="{36B98F79-E9C4-407F-8D87-661B1B5806FA}"/>
              </a:ext>
            </a:extLst>
          </p:cNvPr>
          <p:cNvSpPr/>
          <p:nvPr/>
        </p:nvSpPr>
        <p:spPr>
          <a:xfrm>
            <a:off x="1008867" y="5859021"/>
            <a:ext cx="7605045"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did the Lord promise those who repent and come unto Him?</a:t>
            </a:r>
          </a:p>
        </p:txBody>
      </p:sp>
      <p:sp>
        <p:nvSpPr>
          <p:cNvPr id="11" name="Rectángulo 10">
            <a:extLst>
              <a:ext uri="{FF2B5EF4-FFF2-40B4-BE49-F238E27FC236}">
                <a16:creationId xmlns:a16="http://schemas.microsoft.com/office/drawing/2014/main" id="{C07534FF-B62B-4E7E-80BD-47B7FA71E0DB}"/>
              </a:ext>
            </a:extLst>
          </p:cNvPr>
          <p:cNvSpPr/>
          <p:nvPr/>
        </p:nvSpPr>
        <p:spPr>
          <a:xfrm>
            <a:off x="1008867" y="6284820"/>
            <a:ext cx="5945858"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How does the Lord heal us and help us resist temptations?</a:t>
            </a:r>
          </a:p>
        </p:txBody>
      </p:sp>
    </p:spTree>
    <p:extLst>
      <p:ext uri="{BB962C8B-B14F-4D97-AF65-F5344CB8AC3E}">
        <p14:creationId xmlns:p14="http://schemas.microsoft.com/office/powerpoint/2010/main" val="207934159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vertical)">
                                      <p:cBhvr>
                                        <p:cTn id="12" dur="1250"/>
                                        <p:tgtEl>
                                          <p:spTgt spid="14"/>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vertical)">
                                      <p:cBhvr>
                                        <p:cTn id="15" dur="1250"/>
                                        <p:tgtEl>
                                          <p:spTgt spid="12"/>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vertical)">
                                      <p:cBhvr>
                                        <p:cTn id="18" dur="1250"/>
                                        <p:tgtEl>
                                          <p:spTgt spid="6"/>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vertical)">
                                      <p:cBhvr>
                                        <p:cTn id="21" dur="125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trips(down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strVal val="#ppt_w+.3"/>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Effect transition="in" filter="fade">
                                      <p:cBhvr>
                                        <p:cTn id="33" dur="1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edge">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2" grpId="0"/>
      <p:bldP spid="6" grpId="0"/>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chemeClr val="accent3">
                    <a:lumMod val="50000"/>
                  </a:schemeClr>
                </a:solidFill>
                <a:effectLst>
                  <a:outerShdw blurRad="38100" dist="38100" dir="2700000" algn="tl">
                    <a:srgbClr val="000000">
                      <a:alpha val="43137"/>
                    </a:srgbClr>
                  </a:outerShdw>
                </a:effectLst>
                <a:latin typeface="Bahnschrift Condensed" panose="020B0502040204020203" pitchFamily="34" charset="0"/>
                <a:ea typeface="MS PMincho" panose="02020600040205080304" pitchFamily="18" charset="-128"/>
                <a:cs typeface="Calibri" panose="020F0502020204030204" pitchFamily="34" charset="0"/>
              </a:rPr>
              <a:t>LESSON 132</a:t>
            </a:r>
          </a:p>
        </p:txBody>
      </p:sp>
      <p:sp>
        <p:nvSpPr>
          <p:cNvPr id="2" name="Rectángulo 1">
            <a:extLst>
              <a:ext uri="{FF2B5EF4-FFF2-40B4-BE49-F238E27FC236}">
                <a16:creationId xmlns:a16="http://schemas.microsoft.com/office/drawing/2014/main" id="{92DCF76C-C0F6-47DF-9924-0B741E43E3FB}"/>
              </a:ext>
            </a:extLst>
          </p:cNvPr>
          <p:cNvSpPr/>
          <p:nvPr/>
        </p:nvSpPr>
        <p:spPr>
          <a:xfrm>
            <a:off x="955583" y="779683"/>
            <a:ext cx="1646605"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Jeremiah 4–6</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C335964C-B50C-45D7-A1FC-994D325CA77A}"/>
              </a:ext>
            </a:extLst>
          </p:cNvPr>
          <p:cNvSpPr/>
          <p:nvPr/>
        </p:nvSpPr>
        <p:spPr>
          <a:xfrm>
            <a:off x="2537791" y="2274838"/>
            <a:ext cx="7116417" cy="2308324"/>
          </a:xfrm>
          <a:prstGeom prst="rect">
            <a:avLst/>
          </a:prstGeom>
        </p:spPr>
        <p:txBody>
          <a:bodyPr wrap="square">
            <a:spAutoFit/>
          </a:bodyPr>
          <a:lstStyle/>
          <a:p>
            <a:pPr algn="ctr"/>
            <a:r>
              <a:rPr lang="en-US" sz="4800" dirty="0">
                <a:solidFill>
                  <a:srgbClr val="212225"/>
                </a:solidFill>
                <a:latin typeface="McKayldsLat-Regular"/>
              </a:rPr>
              <a:t>“Judah will suffer at the hands of another nation for </a:t>
            </a:r>
          </a:p>
          <a:p>
            <a:pPr algn="ctr"/>
            <a:r>
              <a:rPr lang="en-US" sz="4800" dirty="0">
                <a:solidFill>
                  <a:srgbClr val="212225"/>
                </a:solidFill>
                <a:latin typeface="McKayldsLat-Regular"/>
              </a:rPr>
              <a:t>failing to repent”</a:t>
            </a:r>
            <a:endParaRPr lang="en-US" sz="4800" dirty="0">
              <a:latin typeface="McKayldsLat-Regular"/>
            </a:endParaRPr>
          </a:p>
        </p:txBody>
      </p:sp>
    </p:spTree>
    <p:extLst>
      <p:ext uri="{BB962C8B-B14F-4D97-AF65-F5344CB8AC3E}">
        <p14:creationId xmlns:p14="http://schemas.microsoft.com/office/powerpoint/2010/main" val="26428671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chemeClr val="accent3">
                    <a:lumMod val="50000"/>
                  </a:schemeClr>
                </a:solidFill>
                <a:effectLst>
                  <a:outerShdw blurRad="38100" dist="38100" dir="2700000" algn="tl">
                    <a:srgbClr val="000000">
                      <a:alpha val="43137"/>
                    </a:srgbClr>
                  </a:outerShdw>
                </a:effectLst>
                <a:latin typeface="Bahnschrift Condensed" panose="020B0502040204020203" pitchFamily="34" charset="0"/>
                <a:ea typeface="MS PMincho" panose="02020600040205080304" pitchFamily="18" charset="-128"/>
                <a:cs typeface="Calibri" panose="020F0502020204030204" pitchFamily="34" charset="0"/>
              </a:rPr>
              <a:t>LESSON 132</a:t>
            </a:r>
          </a:p>
        </p:txBody>
      </p:sp>
      <p:pic>
        <p:nvPicPr>
          <p:cNvPr id="2" name="Elementos multimedia en línea 1" title="Overview: Jeremiah">
            <a:hlinkClick r:id="" action="ppaction://media"/>
            <a:extLst>
              <a:ext uri="{FF2B5EF4-FFF2-40B4-BE49-F238E27FC236}">
                <a16:creationId xmlns:a16="http://schemas.microsoft.com/office/drawing/2014/main" id="{D310FB75-EA5B-4D6C-B727-182B59CF73E3}"/>
              </a:ext>
            </a:extLst>
          </p:cNvPr>
          <p:cNvPicPr>
            <a:picLocks noRot="1" noChangeAspect="1"/>
          </p:cNvPicPr>
          <p:nvPr>
            <a:videoFile r:link="rId1"/>
          </p:nvPr>
        </p:nvPicPr>
        <p:blipFill>
          <a:blip r:embed="rId3"/>
          <a:stretch>
            <a:fillRect/>
          </a:stretch>
        </p:blipFill>
        <p:spPr>
          <a:xfrm>
            <a:off x="1900950" y="1316935"/>
            <a:ext cx="8024928" cy="451402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2232318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chemeClr val="accent3">
                    <a:lumMod val="50000"/>
                  </a:schemeClr>
                </a:solidFill>
                <a:effectLst>
                  <a:outerShdw blurRad="38100" dist="38100" dir="2700000" algn="tl">
                    <a:srgbClr val="000000">
                      <a:alpha val="43137"/>
                    </a:srgbClr>
                  </a:outerShdw>
                </a:effectLst>
                <a:latin typeface="Bahnschrift Condensed" panose="020B0502040204020203" pitchFamily="34" charset="0"/>
                <a:ea typeface="MS PMincho" panose="02020600040205080304" pitchFamily="18" charset="-128"/>
                <a:cs typeface="Calibri" panose="020F0502020204030204" pitchFamily="34" charset="0"/>
              </a:rPr>
              <a:t>LESSON 132</a:t>
            </a:r>
          </a:p>
        </p:txBody>
      </p:sp>
      <p:sp>
        <p:nvSpPr>
          <p:cNvPr id="4" name="Rectángulo 3">
            <a:extLst>
              <a:ext uri="{FF2B5EF4-FFF2-40B4-BE49-F238E27FC236}">
                <a16:creationId xmlns:a16="http://schemas.microsoft.com/office/drawing/2014/main" id="{D5F53BAE-5A06-4C0E-B278-7A724E7336DA}"/>
              </a:ext>
            </a:extLst>
          </p:cNvPr>
          <p:cNvSpPr/>
          <p:nvPr/>
        </p:nvSpPr>
        <p:spPr>
          <a:xfrm>
            <a:off x="3915755" y="3044279"/>
            <a:ext cx="4360489" cy="769441"/>
          </a:xfrm>
          <a:prstGeom prst="rect">
            <a:avLst/>
          </a:prstGeom>
        </p:spPr>
        <p:txBody>
          <a:bodyPr wrap="none">
            <a:spAutoFit/>
          </a:bodyPr>
          <a:lstStyle/>
          <a:p>
            <a:pPr fontAlgn="base"/>
            <a:r>
              <a:rPr lang="en-US" sz="4400" b="1" dirty="0">
                <a:solidFill>
                  <a:srgbClr val="177C9C"/>
                </a:solidFill>
                <a:latin typeface="Verdana" panose="020B0604030504040204" pitchFamily="34" charset="0"/>
                <a:ea typeface="Verdana" panose="020B0604030504040204" pitchFamily="34" charset="0"/>
              </a:rPr>
              <a:t>Jeremiah 1-6</a:t>
            </a:r>
            <a:endParaRPr lang="en-US" sz="4400" b="1" i="0" dirty="0">
              <a:solidFill>
                <a:srgbClr val="212225"/>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10517514"/>
      </p:ext>
    </p:extLst>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chemeClr val="accent3">
                    <a:lumMod val="50000"/>
                  </a:schemeClr>
                </a:solidFill>
                <a:effectLst>
                  <a:outerShdw blurRad="38100" dist="38100" dir="2700000" algn="tl">
                    <a:srgbClr val="000000">
                      <a:alpha val="43137"/>
                    </a:srgbClr>
                  </a:outerShdw>
                </a:effectLst>
                <a:latin typeface="Bahnschrift Condensed" panose="020B0502040204020203" pitchFamily="34" charset="0"/>
                <a:ea typeface="MS PMincho" panose="02020600040205080304" pitchFamily="18" charset="-128"/>
                <a:cs typeface="Calibri" panose="020F0502020204030204" pitchFamily="34" charset="0"/>
              </a:rPr>
              <a:t>LESSON 132</a:t>
            </a:r>
          </a:p>
        </p:txBody>
      </p:sp>
      <p:sp>
        <p:nvSpPr>
          <p:cNvPr id="2" name="Rectángulo 1">
            <a:extLst>
              <a:ext uri="{FF2B5EF4-FFF2-40B4-BE49-F238E27FC236}">
                <a16:creationId xmlns:a16="http://schemas.microsoft.com/office/drawing/2014/main" id="{CCEB0785-8039-4523-A1D6-836532BD16A3}"/>
              </a:ext>
            </a:extLst>
          </p:cNvPr>
          <p:cNvSpPr/>
          <p:nvPr/>
        </p:nvSpPr>
        <p:spPr>
          <a:xfrm>
            <a:off x="1113183" y="783607"/>
            <a:ext cx="1593065" cy="369332"/>
          </a:xfrm>
          <a:prstGeom prst="rect">
            <a:avLst/>
          </a:prstGeom>
        </p:spPr>
        <p:txBody>
          <a:bodyPr wrap="none">
            <a:spAutoFit/>
          </a:bodyPr>
          <a:lstStyle/>
          <a:p>
            <a:pPr algn="just" fontAlgn="base"/>
            <a:r>
              <a:rPr lang="en-US" b="1" dirty="0">
                <a:solidFill>
                  <a:schemeClr val="bg1"/>
                </a:solidFill>
                <a:latin typeface="Arial Black" panose="020B0A04020102020204" pitchFamily="34" charset="0"/>
              </a:rPr>
              <a:t>Jeremiah 1</a:t>
            </a:r>
            <a:endParaRPr lang="en-US" b="1" i="0" dirty="0">
              <a:solidFill>
                <a:schemeClr val="bg1"/>
              </a:solidFill>
              <a:effectLst/>
              <a:latin typeface="Arial Black" panose="020B0A04020102020204" pitchFamily="34" charset="0"/>
            </a:endParaRPr>
          </a:p>
        </p:txBody>
      </p:sp>
      <p:sp>
        <p:nvSpPr>
          <p:cNvPr id="4" name="Rectángulo 3">
            <a:extLst>
              <a:ext uri="{FF2B5EF4-FFF2-40B4-BE49-F238E27FC236}">
                <a16:creationId xmlns:a16="http://schemas.microsoft.com/office/drawing/2014/main" id="{1676C5DA-F320-41C2-B2F4-2DB24E49C83C}"/>
              </a:ext>
            </a:extLst>
          </p:cNvPr>
          <p:cNvSpPr/>
          <p:nvPr/>
        </p:nvSpPr>
        <p:spPr>
          <a:xfrm>
            <a:off x="1709530" y="2459504"/>
            <a:ext cx="8772939" cy="1938992"/>
          </a:xfrm>
          <a:prstGeom prst="rect">
            <a:avLst/>
          </a:prstGeom>
        </p:spPr>
        <p:txBody>
          <a:bodyPr wrap="square">
            <a:spAutoFit/>
          </a:bodyPr>
          <a:lstStyle/>
          <a:p>
            <a:pPr algn="ctr"/>
            <a:r>
              <a:rPr lang="en-US" sz="4000" dirty="0">
                <a:solidFill>
                  <a:schemeClr val="accent1"/>
                </a:solidFill>
                <a:latin typeface="Times New Roman" panose="02020603050405020304" pitchFamily="18" charset="0"/>
                <a:cs typeface="Times New Roman" panose="02020603050405020304" pitchFamily="18" charset="0"/>
              </a:rPr>
              <a:t>“God calls Jeremiah as a prophet to preach repentance to the Southern Kingdom of Judah”</a:t>
            </a:r>
          </a:p>
        </p:txBody>
      </p:sp>
    </p:spTree>
    <p:extLst>
      <p:ext uri="{BB962C8B-B14F-4D97-AF65-F5344CB8AC3E}">
        <p14:creationId xmlns:p14="http://schemas.microsoft.com/office/powerpoint/2010/main" val="251901933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17710790-65CA-462B-B907-3ED7D39F5BE9}"/>
              </a:ext>
            </a:extLst>
          </p:cNvPr>
          <p:cNvSpPr/>
          <p:nvPr/>
        </p:nvSpPr>
        <p:spPr>
          <a:xfrm>
            <a:off x="961693" y="968273"/>
            <a:ext cx="1764116" cy="60873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86CC3DE5-3563-42FB-A44D-81CF3B89C254}"/>
              </a:ext>
            </a:extLst>
          </p:cNvPr>
          <p:cNvSpPr/>
          <p:nvPr/>
        </p:nvSpPr>
        <p:spPr>
          <a:xfrm>
            <a:off x="961694" y="1383771"/>
            <a:ext cx="9630166" cy="830996"/>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chemeClr val="accent3">
                    <a:lumMod val="50000"/>
                  </a:schemeClr>
                </a:solidFill>
                <a:effectLst>
                  <a:outerShdw blurRad="38100" dist="38100" dir="2700000" algn="tl">
                    <a:srgbClr val="000000">
                      <a:alpha val="43137"/>
                    </a:srgbClr>
                  </a:outerShdw>
                </a:effectLst>
                <a:latin typeface="Bahnschrift Condensed" panose="020B0502040204020203" pitchFamily="34" charset="0"/>
                <a:ea typeface="MS PMincho" panose="02020600040205080304" pitchFamily="18" charset="-128"/>
                <a:cs typeface="Calibri" panose="020F0502020204030204" pitchFamily="34" charset="0"/>
              </a:rPr>
              <a:t>LESSON 132</a:t>
            </a:r>
          </a:p>
        </p:txBody>
      </p:sp>
      <p:sp>
        <p:nvSpPr>
          <p:cNvPr id="2" name="Rectángulo 1">
            <a:extLst>
              <a:ext uri="{FF2B5EF4-FFF2-40B4-BE49-F238E27FC236}">
                <a16:creationId xmlns:a16="http://schemas.microsoft.com/office/drawing/2014/main" id="{6A7F144F-7B41-4ACC-919D-3D5DAD05C03E}"/>
              </a:ext>
            </a:extLst>
          </p:cNvPr>
          <p:cNvSpPr/>
          <p:nvPr/>
        </p:nvSpPr>
        <p:spPr>
          <a:xfrm>
            <a:off x="925316" y="968273"/>
            <a:ext cx="18004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1:4-5</a:t>
            </a:r>
          </a:p>
        </p:txBody>
      </p:sp>
      <p:sp>
        <p:nvSpPr>
          <p:cNvPr id="4" name="Rectángulo 3">
            <a:extLst>
              <a:ext uri="{FF2B5EF4-FFF2-40B4-BE49-F238E27FC236}">
                <a16:creationId xmlns:a16="http://schemas.microsoft.com/office/drawing/2014/main" id="{A544AA57-A229-4836-9818-C231600E24DF}"/>
              </a:ext>
            </a:extLst>
          </p:cNvPr>
          <p:cNvSpPr/>
          <p:nvPr/>
        </p:nvSpPr>
        <p:spPr>
          <a:xfrm>
            <a:off x="925315" y="1337605"/>
            <a:ext cx="9702927"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Then the word of the Lord came unto me, saying,</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Before I formed thee in the belly I knew thee; and before thou camest forth out of the womb I sanctified thee, and I ordained thee a prophet unto the nations.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C356BC8F-4AF8-4A42-97B9-4E331AA4878A}"/>
              </a:ext>
            </a:extLst>
          </p:cNvPr>
          <p:cNvSpPr/>
          <p:nvPr/>
        </p:nvSpPr>
        <p:spPr>
          <a:xfrm>
            <a:off x="925315" y="2445601"/>
            <a:ext cx="813917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Jeremiah learn about himself and his relationship with God?</a:t>
            </a:r>
          </a:p>
        </p:txBody>
      </p:sp>
      <p:sp>
        <p:nvSpPr>
          <p:cNvPr id="6" name="Rectángulo 5">
            <a:extLst>
              <a:ext uri="{FF2B5EF4-FFF2-40B4-BE49-F238E27FC236}">
                <a16:creationId xmlns:a16="http://schemas.microsoft.com/office/drawing/2014/main" id="{4E35BB14-1236-4E73-BD07-CFDB3F55A1BC}"/>
              </a:ext>
            </a:extLst>
          </p:cNvPr>
          <p:cNvSpPr/>
          <p:nvPr/>
        </p:nvSpPr>
        <p:spPr>
          <a:xfrm>
            <a:off x="925314" y="2814933"/>
            <a:ext cx="970292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about ourselves from the fact that God knew Jeremiah before he was born?</a:t>
            </a:r>
          </a:p>
        </p:txBody>
      </p:sp>
      <p:sp>
        <p:nvSpPr>
          <p:cNvPr id="7" name="Rectángulo 6">
            <a:extLst>
              <a:ext uri="{FF2B5EF4-FFF2-40B4-BE49-F238E27FC236}">
                <a16:creationId xmlns:a16="http://schemas.microsoft.com/office/drawing/2014/main" id="{4CEFA21C-A000-40C2-A3AF-19D674331D37}"/>
              </a:ext>
            </a:extLst>
          </p:cNvPr>
          <p:cNvSpPr/>
          <p:nvPr/>
        </p:nvSpPr>
        <p:spPr>
          <a:xfrm>
            <a:off x="925314" y="3507430"/>
            <a:ext cx="9318616" cy="369332"/>
          </a:xfrm>
          <a:prstGeom prst="rect">
            <a:avLst/>
          </a:prstGeom>
        </p:spPr>
        <p:txBody>
          <a:bodyPr wrap="square">
            <a:spAutoFit/>
          </a:bodyPr>
          <a:lstStyle/>
          <a:p>
            <a:pPr algn="ctr"/>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Before we were born, our Heavenly Father knew us and we existed as His spirit children.</a:t>
            </a:r>
          </a:p>
        </p:txBody>
      </p:sp>
      <p:sp>
        <p:nvSpPr>
          <p:cNvPr id="8" name="Rectángulo 7">
            <a:extLst>
              <a:ext uri="{FF2B5EF4-FFF2-40B4-BE49-F238E27FC236}">
                <a16:creationId xmlns:a16="http://schemas.microsoft.com/office/drawing/2014/main" id="{31102733-5F71-4842-B85B-80D19D9BA9F6}"/>
              </a:ext>
            </a:extLst>
          </p:cNvPr>
          <p:cNvSpPr/>
          <p:nvPr/>
        </p:nvSpPr>
        <p:spPr>
          <a:xfrm>
            <a:off x="961693" y="4015262"/>
            <a:ext cx="605806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When did the Lord appoint Jeremiah to be a prophet?</a:t>
            </a:r>
          </a:p>
        </p:txBody>
      </p:sp>
    </p:spTree>
    <p:extLst>
      <p:ext uri="{BB962C8B-B14F-4D97-AF65-F5344CB8AC3E}">
        <p14:creationId xmlns:p14="http://schemas.microsoft.com/office/powerpoint/2010/main" val="13570825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plus(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067A284-DF5B-40AB-8408-C10B6C9DD7CE}"/>
              </a:ext>
            </a:extLst>
          </p:cNvPr>
          <p:cNvSpPr/>
          <p:nvPr/>
        </p:nvSpPr>
        <p:spPr>
          <a:xfrm>
            <a:off x="4260603" y="1412868"/>
            <a:ext cx="472437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would you complete this statement?</a:t>
            </a:r>
          </a:p>
        </p:txBody>
      </p:sp>
      <p:sp>
        <p:nvSpPr>
          <p:cNvPr id="8" name="Rectángulo: esquinas superiores cortadas 7">
            <a:extLst>
              <a:ext uri="{FF2B5EF4-FFF2-40B4-BE49-F238E27FC236}">
                <a16:creationId xmlns:a16="http://schemas.microsoft.com/office/drawing/2014/main" id="{DBB9A4EB-A0AD-42C8-9E41-C5C196DE1677}"/>
              </a:ext>
            </a:extLst>
          </p:cNvPr>
          <p:cNvSpPr/>
          <p:nvPr/>
        </p:nvSpPr>
        <p:spPr>
          <a:xfrm rot="10459967">
            <a:off x="1146312" y="1004769"/>
            <a:ext cx="8116957" cy="2905682"/>
          </a:xfrm>
          <a:prstGeom prst="snip2Same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chemeClr val="accent3">
                    <a:lumMod val="50000"/>
                  </a:schemeClr>
                </a:solidFill>
                <a:effectLst>
                  <a:outerShdw blurRad="38100" dist="38100" dir="2700000" algn="tl">
                    <a:srgbClr val="000000">
                      <a:alpha val="43137"/>
                    </a:srgbClr>
                  </a:outerShdw>
                </a:effectLst>
                <a:latin typeface="Bahnschrift Condensed" panose="020B0502040204020203" pitchFamily="34" charset="0"/>
                <a:ea typeface="MS PMincho" panose="02020600040205080304" pitchFamily="18" charset="-128"/>
                <a:cs typeface="Calibri" panose="020F0502020204030204" pitchFamily="34" charset="0"/>
              </a:rPr>
              <a:t>LESSON 132</a:t>
            </a:r>
          </a:p>
        </p:txBody>
      </p:sp>
      <p:sp>
        <p:nvSpPr>
          <p:cNvPr id="2" name="Rectángulo 1">
            <a:extLst>
              <a:ext uri="{FF2B5EF4-FFF2-40B4-BE49-F238E27FC236}">
                <a16:creationId xmlns:a16="http://schemas.microsoft.com/office/drawing/2014/main" id="{4A3B6459-A9F0-43A6-9C33-5B00E195BA82}"/>
              </a:ext>
            </a:extLst>
          </p:cNvPr>
          <p:cNvSpPr/>
          <p:nvPr/>
        </p:nvSpPr>
        <p:spPr>
          <a:xfrm rot="21270076">
            <a:off x="1223210" y="1070846"/>
            <a:ext cx="7938052" cy="2677656"/>
          </a:xfrm>
          <a:prstGeom prst="rect">
            <a:avLst/>
          </a:prstGeom>
          <a:noFill/>
        </p:spPr>
        <p:txBody>
          <a:bodyPr wrap="square">
            <a:spAutoFit/>
          </a:bodyPr>
          <a:lstStyle/>
          <a:p>
            <a:pPr algn="ctr"/>
            <a:r>
              <a:rPr lang="en-US" sz="2400" dirty="0">
                <a:solidFill>
                  <a:schemeClr val="bg2">
                    <a:lumMod val="75000"/>
                  </a:schemeClr>
                </a:solidFill>
                <a:latin typeface="Bahnschrift Condensed" panose="020B0502040204020203" pitchFamily="34" charset="0"/>
              </a:rPr>
              <a:t>“The doctrine of foreordination applies to all members of the Church, not just to the Savior and His prophets. Before the creation of the earth, faithful women were given certain responsibilities and faithful men were foreordained to certain priesthood duties. Although you do not remember that time, you surely agreed to fulfill significant tasks in the service of your Father. As you prove yourself worthy, you will be given opportunities to fulfill the assignments you then received” (</a:t>
            </a:r>
            <a:r>
              <a:rPr lang="en-US" sz="2400" i="1" dirty="0">
                <a:solidFill>
                  <a:schemeClr val="bg2">
                    <a:lumMod val="75000"/>
                  </a:schemeClr>
                </a:solidFill>
                <a:latin typeface="Bahnschrift Condensed" panose="020B0502040204020203" pitchFamily="34" charset="0"/>
              </a:rPr>
              <a:t>True to the Faith: A Gospel Reference</a:t>
            </a:r>
            <a:r>
              <a:rPr lang="en-US" sz="2400" dirty="0">
                <a:solidFill>
                  <a:schemeClr val="bg2">
                    <a:lumMod val="75000"/>
                  </a:schemeClr>
                </a:solidFill>
                <a:latin typeface="Bahnschrift Condensed" panose="020B0502040204020203" pitchFamily="34" charset="0"/>
              </a:rPr>
              <a:t>[2004]).</a:t>
            </a:r>
          </a:p>
        </p:txBody>
      </p:sp>
      <p:sp>
        <p:nvSpPr>
          <p:cNvPr id="5" name="Rectángulo 4">
            <a:extLst>
              <a:ext uri="{FF2B5EF4-FFF2-40B4-BE49-F238E27FC236}">
                <a16:creationId xmlns:a16="http://schemas.microsoft.com/office/drawing/2014/main" id="{C5E3E424-63F1-4FB0-AD26-BD26FE958BAD}"/>
              </a:ext>
            </a:extLst>
          </p:cNvPr>
          <p:cNvSpPr/>
          <p:nvPr/>
        </p:nvSpPr>
        <p:spPr>
          <a:xfrm>
            <a:off x="911687" y="4921912"/>
            <a:ext cx="9628155" cy="338554"/>
          </a:xfrm>
          <a:prstGeom prst="rect">
            <a:avLst/>
          </a:prstGeom>
        </p:spPr>
        <p:txBody>
          <a:bodyPr wrap="square">
            <a:spAutoFit/>
          </a:bodyPr>
          <a:lstStyle/>
          <a:p>
            <a:pPr algn="just"/>
            <a:r>
              <a:rPr lang="en-US" sz="1600"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Before we were born, we were given specific responsibilities and duties to perform during mortality.</a:t>
            </a:r>
          </a:p>
        </p:txBody>
      </p:sp>
      <p:sp>
        <p:nvSpPr>
          <p:cNvPr id="6" name="Rectángulo 5">
            <a:extLst>
              <a:ext uri="{FF2B5EF4-FFF2-40B4-BE49-F238E27FC236}">
                <a16:creationId xmlns:a16="http://schemas.microsoft.com/office/drawing/2014/main" id="{D9BF304D-F0B0-49AB-A2E1-7CD04C5A6FE0}"/>
              </a:ext>
            </a:extLst>
          </p:cNvPr>
          <p:cNvSpPr/>
          <p:nvPr/>
        </p:nvSpPr>
        <p:spPr>
          <a:xfrm>
            <a:off x="911687" y="5306632"/>
            <a:ext cx="974742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of the responsibilities and duties that the Lord may have ordained His children to do in this life?</a:t>
            </a:r>
          </a:p>
        </p:txBody>
      </p:sp>
      <p:sp>
        <p:nvSpPr>
          <p:cNvPr id="7" name="Rectángulo 6">
            <a:extLst>
              <a:ext uri="{FF2B5EF4-FFF2-40B4-BE49-F238E27FC236}">
                <a16:creationId xmlns:a16="http://schemas.microsoft.com/office/drawing/2014/main" id="{59A73839-D866-4980-85BD-450796962A83}"/>
              </a:ext>
            </a:extLst>
          </p:cNvPr>
          <p:cNvSpPr/>
          <p:nvPr/>
        </p:nvSpPr>
        <p:spPr>
          <a:xfrm>
            <a:off x="911686" y="5952963"/>
            <a:ext cx="962815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can we identify the specific duties or responsibilities we are to perform during mortality?</a:t>
            </a:r>
          </a:p>
        </p:txBody>
      </p:sp>
    </p:spTree>
    <p:extLst>
      <p:ext uri="{BB962C8B-B14F-4D97-AF65-F5344CB8AC3E}">
        <p14:creationId xmlns:p14="http://schemas.microsoft.com/office/powerpoint/2010/main" val="18815522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path" presetSubtype="0" accel="50000" decel="50000" fill="hold" grpId="0" nodeType="clickEffect">
                                  <p:stCondLst>
                                    <p:cond delay="0"/>
                                  </p:stCondLst>
                                  <p:childTnLst>
                                    <p:animMotion origin="layout" path="M 0.11328 -3.7037E-7 L 0.24883 0.11921 C 0.27956 0.14468 0.297 0.18218 0.297 0.2213 C 0.297 0.26597 0.27956 0.30162 0.24883 0.32708 L 0.11328 0.44676 " pathEditMode="relative" rAng="0" ptsTypes="AAAAA">
                                      <p:cBhvr>
                                        <p:cTn id="6" dur="2000" fill="hold"/>
                                        <p:tgtEl>
                                          <p:spTgt spid="4"/>
                                        </p:tgtEl>
                                        <p:attrNameLst>
                                          <p:attrName>ppt_x</p:attrName>
                                          <p:attrName>ppt_y</p:attrName>
                                        </p:attrNameLst>
                                      </p:cBhvr>
                                      <p:rCtr x="9180" y="22338"/>
                                    </p:animMotion>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25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25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3" dur="25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25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250" tmFilter="0,0; .5, 1; 1, 1"/>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Scale>
                                      <p:cBhvr>
                                        <p:cTn id="2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6"/>
                                        </p:tgtEl>
                                        <p:attrNameLst>
                                          <p:attrName>ppt_x</p:attrName>
                                          <p:attrName>ppt_y</p:attrName>
                                        </p:attrNameLst>
                                      </p:cBhvr>
                                    </p:animMotion>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3"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
                                        <p:tgtEl>
                                          <p:spTgt spid="7"/>
                                        </p:tgtEl>
                                      </p:cBhvr>
                                    </p:animEffect>
                                    <p:anim calcmode="lin" valueType="num">
                                      <p:cBhvr>
                                        <p:cTn id="28" dur="400" fill="hold"/>
                                        <p:tgtEl>
                                          <p:spTgt spid="7"/>
                                        </p:tgtEl>
                                        <p:attrNameLst>
                                          <p:attrName>ppt_x</p:attrName>
                                        </p:attrNameLst>
                                      </p:cBhvr>
                                      <p:tavLst>
                                        <p:tav tm="0">
                                          <p:val>
                                            <p:strVal val="#ppt_x"/>
                                          </p:val>
                                        </p:tav>
                                        <p:tav tm="100000">
                                          <p:val>
                                            <p:strVal val="#ppt_x"/>
                                          </p:val>
                                        </p:tav>
                                      </p:tavLst>
                                    </p:anim>
                                    <p:anim calcmode="lin" valueType="num">
                                      <p:cBhvr>
                                        <p:cTn id="29" dur="400" fill="hold"/>
                                        <p:tgtEl>
                                          <p:spTgt spid="7"/>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8F7D14B-66DB-4289-A626-7660B85671D1}"/>
              </a:ext>
            </a:extLst>
          </p:cNvPr>
          <p:cNvSpPr/>
          <p:nvPr/>
        </p:nvSpPr>
        <p:spPr>
          <a:xfrm>
            <a:off x="1113182" y="4892424"/>
            <a:ext cx="966083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specific promises might have been comforting for Jeremiah to hear? How might these promises have helped him?</a:t>
            </a:r>
          </a:p>
        </p:txBody>
      </p:sp>
      <p:sp>
        <p:nvSpPr>
          <p:cNvPr id="13" name="Rectángulo 12">
            <a:extLst>
              <a:ext uri="{FF2B5EF4-FFF2-40B4-BE49-F238E27FC236}">
                <a16:creationId xmlns:a16="http://schemas.microsoft.com/office/drawing/2014/main" id="{1CDE0AF6-7C63-4F1A-8F9B-EA56A479E5DF}"/>
              </a:ext>
            </a:extLst>
          </p:cNvPr>
          <p:cNvSpPr/>
          <p:nvPr/>
        </p:nvSpPr>
        <p:spPr>
          <a:xfrm>
            <a:off x="971573" y="964180"/>
            <a:ext cx="1764116" cy="5595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esquinas redondeadas 13">
            <a:extLst>
              <a:ext uri="{FF2B5EF4-FFF2-40B4-BE49-F238E27FC236}">
                <a16:creationId xmlns:a16="http://schemas.microsoft.com/office/drawing/2014/main" id="{7E66A3E6-C38E-4714-BFF1-EB7225CA0118}"/>
              </a:ext>
            </a:extLst>
          </p:cNvPr>
          <p:cNvSpPr/>
          <p:nvPr/>
        </p:nvSpPr>
        <p:spPr>
          <a:xfrm>
            <a:off x="971572" y="1319245"/>
            <a:ext cx="6939976" cy="406954"/>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F91255C8-E806-421E-9DF3-A6CA77EBA090}"/>
              </a:ext>
            </a:extLst>
          </p:cNvPr>
          <p:cNvSpPr/>
          <p:nvPr/>
        </p:nvSpPr>
        <p:spPr>
          <a:xfrm>
            <a:off x="971573" y="2506472"/>
            <a:ext cx="2134462" cy="60873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3E37B0E0-746F-463B-AD89-2CEE35639DA9}"/>
              </a:ext>
            </a:extLst>
          </p:cNvPr>
          <p:cNvSpPr/>
          <p:nvPr/>
        </p:nvSpPr>
        <p:spPr>
          <a:xfrm>
            <a:off x="971573" y="2861099"/>
            <a:ext cx="9908462" cy="1989252"/>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chemeClr val="accent3">
                    <a:lumMod val="50000"/>
                  </a:schemeClr>
                </a:solidFill>
                <a:effectLst>
                  <a:outerShdw blurRad="38100" dist="38100" dir="2700000" algn="tl">
                    <a:srgbClr val="000000">
                      <a:alpha val="43137"/>
                    </a:srgbClr>
                  </a:outerShdw>
                </a:effectLst>
                <a:latin typeface="Bahnschrift Condensed" panose="020B0502040204020203" pitchFamily="34" charset="0"/>
                <a:ea typeface="MS PMincho" panose="02020600040205080304" pitchFamily="18" charset="-128"/>
                <a:cs typeface="Calibri" panose="020F0502020204030204" pitchFamily="34" charset="0"/>
              </a:rPr>
              <a:t>LESSON 132</a:t>
            </a:r>
          </a:p>
        </p:txBody>
      </p:sp>
      <p:sp>
        <p:nvSpPr>
          <p:cNvPr id="2" name="Rectángulo 1">
            <a:extLst>
              <a:ext uri="{FF2B5EF4-FFF2-40B4-BE49-F238E27FC236}">
                <a16:creationId xmlns:a16="http://schemas.microsoft.com/office/drawing/2014/main" id="{CF06F64B-8D0C-4DBF-B4ED-6D960D77F8B2}"/>
              </a:ext>
            </a:extLst>
          </p:cNvPr>
          <p:cNvSpPr/>
          <p:nvPr/>
        </p:nvSpPr>
        <p:spPr>
          <a:xfrm>
            <a:off x="1113183" y="968273"/>
            <a:ext cx="16594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1:6 </a:t>
            </a:r>
          </a:p>
        </p:txBody>
      </p:sp>
      <p:sp>
        <p:nvSpPr>
          <p:cNvPr id="4" name="Rectángulo 3">
            <a:extLst>
              <a:ext uri="{FF2B5EF4-FFF2-40B4-BE49-F238E27FC236}">
                <a16:creationId xmlns:a16="http://schemas.microsoft.com/office/drawing/2014/main" id="{02E24FAF-72E0-4FE5-A981-3CF762DA20F3}"/>
              </a:ext>
            </a:extLst>
          </p:cNvPr>
          <p:cNvSpPr/>
          <p:nvPr/>
        </p:nvSpPr>
        <p:spPr>
          <a:xfrm>
            <a:off x="1113182" y="1337605"/>
            <a:ext cx="7089913"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Then said I, Ah, Lord God! behold, I cannot speak: for I am a child.</a:t>
            </a:r>
          </a:p>
        </p:txBody>
      </p:sp>
      <p:sp>
        <p:nvSpPr>
          <p:cNvPr id="5" name="Rectángulo 4">
            <a:extLst>
              <a:ext uri="{FF2B5EF4-FFF2-40B4-BE49-F238E27FC236}">
                <a16:creationId xmlns:a16="http://schemas.microsoft.com/office/drawing/2014/main" id="{1699FB66-259B-4A39-A808-C9FA2439A040}"/>
              </a:ext>
            </a:extLst>
          </p:cNvPr>
          <p:cNvSpPr/>
          <p:nvPr/>
        </p:nvSpPr>
        <p:spPr>
          <a:xfrm>
            <a:off x="1113182" y="1850953"/>
            <a:ext cx="454483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did Jeremiah respond to the Lord?</a:t>
            </a:r>
          </a:p>
        </p:txBody>
      </p:sp>
      <p:sp>
        <p:nvSpPr>
          <p:cNvPr id="6" name="Rectángulo 5">
            <a:extLst>
              <a:ext uri="{FF2B5EF4-FFF2-40B4-BE49-F238E27FC236}">
                <a16:creationId xmlns:a16="http://schemas.microsoft.com/office/drawing/2014/main" id="{632C0AAA-77C7-4AF6-BE3F-F62D33182F32}"/>
              </a:ext>
            </a:extLst>
          </p:cNvPr>
          <p:cNvSpPr/>
          <p:nvPr/>
        </p:nvSpPr>
        <p:spPr>
          <a:xfrm>
            <a:off x="1113182" y="2487674"/>
            <a:ext cx="19928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1:7-10.</a:t>
            </a:r>
          </a:p>
        </p:txBody>
      </p:sp>
      <p:sp>
        <p:nvSpPr>
          <p:cNvPr id="7" name="Rectángulo 6">
            <a:extLst>
              <a:ext uri="{FF2B5EF4-FFF2-40B4-BE49-F238E27FC236}">
                <a16:creationId xmlns:a16="http://schemas.microsoft.com/office/drawing/2014/main" id="{8207C598-EDF1-4DE0-9E33-993DC6502DD9}"/>
              </a:ext>
            </a:extLst>
          </p:cNvPr>
          <p:cNvSpPr/>
          <p:nvPr/>
        </p:nvSpPr>
        <p:spPr>
          <a:xfrm>
            <a:off x="1113182" y="2814933"/>
            <a:ext cx="9660835"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 But the Lord said unto me, Say not, I am a child: for thou shalt go to all that I shall send thee, and whatsoever I command thee thou shalt speak.</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Be not afraid of their faces: for I am with thee to deliver thee, saith the Lord.</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Then the Lord put forth his hand, and touched my mouth. And the Lord said unto me, Behold, I have put my words in thy mouth.</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See, I have this day set thee over the nations and over the kingdoms, to root out, and to pull down, and to destroy, and to throw down, to build, and to plant.</a:t>
            </a:r>
            <a:endParaRPr lang="en-US"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80491AAF-3EA3-49A1-8447-B545F94D311D}"/>
              </a:ext>
            </a:extLst>
          </p:cNvPr>
          <p:cNvSpPr/>
          <p:nvPr/>
        </p:nvSpPr>
        <p:spPr>
          <a:xfrm>
            <a:off x="1113182" y="5566561"/>
            <a:ext cx="828261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Lord help Jeremiah overcome his concerns about speaking?</a:t>
            </a:r>
          </a:p>
        </p:txBody>
      </p:sp>
      <p:sp>
        <p:nvSpPr>
          <p:cNvPr id="10" name="Rectángulo 9">
            <a:extLst>
              <a:ext uri="{FF2B5EF4-FFF2-40B4-BE49-F238E27FC236}">
                <a16:creationId xmlns:a16="http://schemas.microsoft.com/office/drawing/2014/main" id="{553CA66E-0010-490F-9CCC-66051A358861}"/>
              </a:ext>
            </a:extLst>
          </p:cNvPr>
          <p:cNvSpPr/>
          <p:nvPr/>
        </p:nvSpPr>
        <p:spPr>
          <a:xfrm>
            <a:off x="1113182" y="5963699"/>
            <a:ext cx="966083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this experience about what the Lord will do for those He calls to His work?</a:t>
            </a:r>
          </a:p>
        </p:txBody>
      </p:sp>
    </p:spTree>
    <p:extLst>
      <p:ext uri="{BB962C8B-B14F-4D97-AF65-F5344CB8AC3E}">
        <p14:creationId xmlns:p14="http://schemas.microsoft.com/office/powerpoint/2010/main" val="344444306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1000"/>
                                        <p:tgtEl>
                                          <p:spTgt spid="8">
                                            <p:txEl>
                                              <p:pRg st="0" end="0"/>
                                            </p:txEl>
                                          </p:spTgt>
                                        </p:tgtEl>
                                      </p:cBhvr>
                                    </p:animEffect>
                                    <p:anim calcmode="lin" valueType="num">
                                      <p:cBhvr>
                                        <p:cTn id="2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righ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000" fill="hold"/>
                                        <p:tgtEl>
                                          <p:spTgt spid="10"/>
                                        </p:tgtEl>
                                        <p:attrNameLst>
                                          <p:attrName>ppt_w</p:attrName>
                                        </p:attrNameLst>
                                      </p:cBhvr>
                                      <p:tavLst>
                                        <p:tav tm="0">
                                          <p:val>
                                            <p:fltVal val="0"/>
                                          </p:val>
                                        </p:tav>
                                        <p:tav tm="100000">
                                          <p:val>
                                            <p:strVal val="#ppt_w"/>
                                          </p:val>
                                        </p:tav>
                                      </p:tavLst>
                                    </p:anim>
                                    <p:anim calcmode="lin" valueType="num">
                                      <p:cBhvr>
                                        <p:cTn id="39" dur="1000" fill="hold"/>
                                        <p:tgtEl>
                                          <p:spTgt spid="10"/>
                                        </p:tgtEl>
                                        <p:attrNameLst>
                                          <p:attrName>ppt_h</p:attrName>
                                        </p:attrNameLst>
                                      </p:cBhvr>
                                      <p:tavLst>
                                        <p:tav tm="0">
                                          <p:val>
                                            <p:fltVal val="0"/>
                                          </p:val>
                                        </p:tav>
                                        <p:tav tm="100000">
                                          <p:val>
                                            <p:strVal val="#ppt_h"/>
                                          </p:val>
                                        </p:tav>
                                      </p:tavLst>
                                    </p:anim>
                                    <p:anim calcmode="lin" valueType="num">
                                      <p:cBhvr>
                                        <p:cTn id="40" dur="1000" fill="hold"/>
                                        <p:tgtEl>
                                          <p:spTgt spid="10"/>
                                        </p:tgtEl>
                                        <p:attrNameLst>
                                          <p:attrName>style.rotation</p:attrName>
                                        </p:attrNameLst>
                                      </p:cBhvr>
                                      <p:tavLst>
                                        <p:tav tm="0">
                                          <p:val>
                                            <p:fltVal val="90"/>
                                          </p:val>
                                        </p:tav>
                                        <p:tav tm="100000">
                                          <p:val>
                                            <p:fltVal val="0"/>
                                          </p:val>
                                        </p:tav>
                                      </p:tavLst>
                                    </p:anim>
                                    <p:animEffect transition="in" filter="fade">
                                      <p:cBhvr>
                                        <p:cTn id="4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12" grpId="0" animBg="1"/>
      <p:bldP spid="11" grpId="0" animBg="1"/>
      <p:bldP spid="5" grpId="0"/>
      <p:bldP spid="6" grpId="0"/>
      <p:bldP spid="7"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95C6E6D3-3277-41C4-B8BC-9B2A9EFCF3E8}"/>
              </a:ext>
            </a:extLst>
          </p:cNvPr>
          <p:cNvSpPr/>
          <p:nvPr/>
        </p:nvSpPr>
        <p:spPr>
          <a:xfrm>
            <a:off x="954156" y="2214767"/>
            <a:ext cx="2056972" cy="6737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95CB1E7B-C5CA-4C02-BBF6-988AEED21FA7}"/>
              </a:ext>
            </a:extLst>
          </p:cNvPr>
          <p:cNvSpPr/>
          <p:nvPr/>
        </p:nvSpPr>
        <p:spPr>
          <a:xfrm>
            <a:off x="971573" y="2584099"/>
            <a:ext cx="9630166" cy="2031325"/>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chemeClr val="accent3">
                    <a:lumMod val="50000"/>
                  </a:schemeClr>
                </a:solidFill>
                <a:effectLst>
                  <a:outerShdw blurRad="38100" dist="38100" dir="2700000" algn="tl">
                    <a:srgbClr val="000000">
                      <a:alpha val="43137"/>
                    </a:srgbClr>
                  </a:outerShdw>
                </a:effectLst>
                <a:latin typeface="Bahnschrift Condensed" panose="020B0502040204020203" pitchFamily="34" charset="0"/>
                <a:ea typeface="MS PMincho" panose="02020600040205080304" pitchFamily="18" charset="-128"/>
                <a:cs typeface="Calibri" panose="020F0502020204030204" pitchFamily="34" charset="0"/>
              </a:rPr>
              <a:t>LESSON 132</a:t>
            </a:r>
          </a:p>
        </p:txBody>
      </p:sp>
      <p:sp>
        <p:nvSpPr>
          <p:cNvPr id="2" name="Rectángulo 1">
            <a:extLst>
              <a:ext uri="{FF2B5EF4-FFF2-40B4-BE49-F238E27FC236}">
                <a16:creationId xmlns:a16="http://schemas.microsoft.com/office/drawing/2014/main" id="{159EE52E-C1B1-4D6A-B021-C69132CA4E37}"/>
              </a:ext>
            </a:extLst>
          </p:cNvPr>
          <p:cNvSpPr/>
          <p:nvPr/>
        </p:nvSpPr>
        <p:spPr>
          <a:xfrm>
            <a:off x="954156" y="829773"/>
            <a:ext cx="7739269" cy="369332"/>
          </a:xfrm>
          <a:prstGeom prst="rect">
            <a:avLst/>
          </a:prstGeom>
        </p:spPr>
        <p:txBody>
          <a:bodyPr wrap="square">
            <a:spAutoFit/>
          </a:bodyPr>
          <a:lstStyle/>
          <a:p>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God calls us to do His work, He will help us do what He has asked.</a:t>
            </a:r>
          </a:p>
        </p:txBody>
      </p:sp>
      <p:sp>
        <p:nvSpPr>
          <p:cNvPr id="4" name="Rectángulo 3">
            <a:extLst>
              <a:ext uri="{FF2B5EF4-FFF2-40B4-BE49-F238E27FC236}">
                <a16:creationId xmlns:a16="http://schemas.microsoft.com/office/drawing/2014/main" id="{3E350BEB-7791-4A47-BF7E-E5082DEFEEF9}"/>
              </a:ext>
            </a:extLst>
          </p:cNvPr>
          <p:cNvSpPr/>
          <p:nvPr/>
        </p:nvSpPr>
        <p:spPr>
          <a:xfrm>
            <a:off x="971573" y="1370086"/>
            <a:ext cx="971384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examples of the work the Lord has called us to do? When has the Lord helped you do the work He has called you to do?</a:t>
            </a:r>
          </a:p>
        </p:txBody>
      </p:sp>
      <p:sp>
        <p:nvSpPr>
          <p:cNvPr id="5" name="Rectángulo 4">
            <a:extLst>
              <a:ext uri="{FF2B5EF4-FFF2-40B4-BE49-F238E27FC236}">
                <a16:creationId xmlns:a16="http://schemas.microsoft.com/office/drawing/2014/main" id="{1DC44D88-1F29-4B98-A508-D46335528922}"/>
              </a:ext>
            </a:extLst>
          </p:cNvPr>
          <p:cNvSpPr/>
          <p:nvPr/>
        </p:nvSpPr>
        <p:spPr>
          <a:xfrm>
            <a:off x="954156" y="2214768"/>
            <a:ext cx="20569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1:17-19</a:t>
            </a:r>
          </a:p>
        </p:txBody>
      </p:sp>
      <p:sp>
        <p:nvSpPr>
          <p:cNvPr id="6" name="Rectángulo 5">
            <a:extLst>
              <a:ext uri="{FF2B5EF4-FFF2-40B4-BE49-F238E27FC236}">
                <a16:creationId xmlns:a16="http://schemas.microsoft.com/office/drawing/2014/main" id="{E275E1E2-83F3-456E-878A-E30B5D8B7D21}"/>
              </a:ext>
            </a:extLst>
          </p:cNvPr>
          <p:cNvSpPr/>
          <p:nvPr/>
        </p:nvSpPr>
        <p:spPr>
          <a:xfrm>
            <a:off x="954156" y="2584100"/>
            <a:ext cx="9713843"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 Thou therefore gird up thy loins, and arise, and speak unto them all that I command thee: be not dismayed at their faces, lest I confound thee before them.</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For, behold, I have made thee this day a defenced city, and an iron pillar, and brasen walls against the whole land, against the kings of Judah, against the princes thereof, against the priests thereof, and against the people of the land.</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they shall fight against thee; but they shall not prevail against thee; for I am with thee, saith the Lord, to deliver thee.</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74253"/>
      </p:ext>
    </p:extLst>
  </p:cSld>
  <p:clrMapOvr>
    <a:masterClrMapping/>
  </p:clrMapOvr>
  <mc:AlternateContent xmlns:mc="http://schemas.openxmlformats.org/markup-compatibility/2006">
    <mc:Choice xmlns:p14="http://schemas.microsoft.com/office/powerpoint/2010/main" Requires="p14">
      <p:transition spd="slow" p14:dur="1500">
        <p14:ripple dir="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chemeClr val="accent3">
                    <a:lumMod val="50000"/>
                  </a:schemeClr>
                </a:solidFill>
                <a:effectLst>
                  <a:outerShdw blurRad="38100" dist="38100" dir="2700000" algn="tl">
                    <a:srgbClr val="000000">
                      <a:alpha val="43137"/>
                    </a:srgbClr>
                  </a:outerShdw>
                </a:effectLst>
                <a:latin typeface="Bahnschrift Condensed" panose="020B0502040204020203" pitchFamily="34" charset="0"/>
                <a:ea typeface="MS PMincho" panose="02020600040205080304" pitchFamily="18" charset="-128"/>
                <a:cs typeface="Calibri" panose="020F0502020204030204" pitchFamily="34" charset="0"/>
              </a:rPr>
              <a:t>LESSON 132</a:t>
            </a:r>
          </a:p>
        </p:txBody>
      </p:sp>
      <p:sp>
        <p:nvSpPr>
          <p:cNvPr id="2" name="Rectángulo 1">
            <a:extLst>
              <a:ext uri="{FF2B5EF4-FFF2-40B4-BE49-F238E27FC236}">
                <a16:creationId xmlns:a16="http://schemas.microsoft.com/office/drawing/2014/main" id="{E019D6A7-6109-4844-83BA-FDF447261CDF}"/>
              </a:ext>
            </a:extLst>
          </p:cNvPr>
          <p:cNvSpPr/>
          <p:nvPr/>
        </p:nvSpPr>
        <p:spPr>
          <a:xfrm>
            <a:off x="677287" y="783607"/>
            <a:ext cx="164660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Jeremiah 2–3</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F3DCEEAA-A0B2-4250-8A2B-20D311784E3B}"/>
              </a:ext>
            </a:extLst>
          </p:cNvPr>
          <p:cNvSpPr/>
          <p:nvPr/>
        </p:nvSpPr>
        <p:spPr>
          <a:xfrm>
            <a:off x="1704348" y="2767280"/>
            <a:ext cx="8783303" cy="1323439"/>
          </a:xfrm>
          <a:prstGeom prst="rect">
            <a:avLst/>
          </a:prstGeom>
        </p:spPr>
        <p:txBody>
          <a:bodyPr wrap="none">
            <a:spAutoFit/>
          </a:bodyPr>
          <a:lstStyle/>
          <a:p>
            <a:pPr algn="ctr"/>
            <a:r>
              <a:rPr lang="en-US" sz="4000" dirty="0">
                <a:solidFill>
                  <a:srgbClr val="212225"/>
                </a:solidFill>
                <a:latin typeface="Tahoma" panose="020B0604030504040204" pitchFamily="34" charset="0"/>
                <a:ea typeface="Tahoma" panose="020B0604030504040204" pitchFamily="34" charset="0"/>
                <a:cs typeface="Tahoma" panose="020B0604030504040204" pitchFamily="34" charset="0"/>
              </a:rPr>
              <a:t>“The Lord declares the wickedness of </a:t>
            </a:r>
          </a:p>
          <a:p>
            <a:pPr algn="ctr"/>
            <a:r>
              <a:rPr lang="en-US" sz="4000" dirty="0">
                <a:solidFill>
                  <a:srgbClr val="212225"/>
                </a:solidFill>
                <a:latin typeface="Tahoma" panose="020B0604030504040204" pitchFamily="34" charset="0"/>
                <a:ea typeface="Tahoma" panose="020B0604030504040204" pitchFamily="34" charset="0"/>
                <a:cs typeface="Tahoma" panose="020B0604030504040204" pitchFamily="34" charset="0"/>
              </a:rPr>
              <a:t>Judah and Israel”</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477284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A530D9FD-913E-4B36-BA2F-144984C0418C}"/>
              </a:ext>
            </a:extLst>
          </p:cNvPr>
          <p:cNvSpPr/>
          <p:nvPr/>
        </p:nvSpPr>
        <p:spPr>
          <a:xfrm>
            <a:off x="888254" y="1923434"/>
            <a:ext cx="1764116" cy="60873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E7ABF271-C7A8-4161-A62D-E5D236D2E355}"/>
              </a:ext>
            </a:extLst>
          </p:cNvPr>
          <p:cNvSpPr/>
          <p:nvPr/>
        </p:nvSpPr>
        <p:spPr>
          <a:xfrm>
            <a:off x="888254" y="2302274"/>
            <a:ext cx="9630166" cy="58539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chemeClr val="accent3">
                    <a:lumMod val="50000"/>
                  </a:schemeClr>
                </a:solidFill>
                <a:effectLst>
                  <a:outerShdw blurRad="38100" dist="38100" dir="2700000" algn="tl">
                    <a:srgbClr val="000000">
                      <a:alpha val="43137"/>
                    </a:srgbClr>
                  </a:outerShdw>
                </a:effectLst>
                <a:latin typeface="Bahnschrift Condensed" panose="020B0502040204020203" pitchFamily="34" charset="0"/>
                <a:ea typeface="MS PMincho" panose="02020600040205080304" pitchFamily="18" charset="-128"/>
                <a:cs typeface="Calibri" panose="020F0502020204030204" pitchFamily="34" charset="0"/>
              </a:rPr>
              <a:t>LESSON 132</a:t>
            </a:r>
          </a:p>
        </p:txBody>
      </p:sp>
      <p:sp>
        <p:nvSpPr>
          <p:cNvPr id="2" name="Rectángulo 1">
            <a:extLst>
              <a:ext uri="{FF2B5EF4-FFF2-40B4-BE49-F238E27FC236}">
                <a16:creationId xmlns:a16="http://schemas.microsoft.com/office/drawing/2014/main" id="{C79DE7C8-128C-42DE-9D6B-54079B178872}"/>
              </a:ext>
            </a:extLst>
          </p:cNvPr>
          <p:cNvSpPr/>
          <p:nvPr/>
        </p:nvSpPr>
        <p:spPr>
          <a:xfrm>
            <a:off x="850972" y="968273"/>
            <a:ext cx="685315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Who else was preaching around the same time as Jeremiah?</a:t>
            </a:r>
          </a:p>
        </p:txBody>
      </p:sp>
      <p:sp>
        <p:nvSpPr>
          <p:cNvPr id="4" name="Rectángulo 3">
            <a:extLst>
              <a:ext uri="{FF2B5EF4-FFF2-40B4-BE49-F238E27FC236}">
                <a16:creationId xmlns:a16="http://schemas.microsoft.com/office/drawing/2014/main" id="{8C86964E-1F8E-4068-97BF-F4B7A57D14A3}"/>
              </a:ext>
            </a:extLst>
          </p:cNvPr>
          <p:cNvSpPr/>
          <p:nvPr/>
        </p:nvSpPr>
        <p:spPr>
          <a:xfrm>
            <a:off x="850972" y="1337605"/>
            <a:ext cx="509626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Which of these would be more useful? Why?</a:t>
            </a:r>
          </a:p>
        </p:txBody>
      </p:sp>
      <p:sp>
        <p:nvSpPr>
          <p:cNvPr id="5" name="Rectángulo 4">
            <a:extLst>
              <a:ext uri="{FF2B5EF4-FFF2-40B4-BE49-F238E27FC236}">
                <a16:creationId xmlns:a16="http://schemas.microsoft.com/office/drawing/2014/main" id="{4F4E4031-D048-4963-91CF-71C9A4F15C9F}"/>
              </a:ext>
            </a:extLst>
          </p:cNvPr>
          <p:cNvSpPr/>
          <p:nvPr/>
        </p:nvSpPr>
        <p:spPr>
          <a:xfrm>
            <a:off x="850971" y="2260935"/>
            <a:ext cx="9724263"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For my people have committed two evils; they have forsaken me the fountain of living waters, and hewed them out cisterns, broken cisterns, that can hold no water.</a:t>
            </a:r>
          </a:p>
        </p:txBody>
      </p:sp>
      <p:sp>
        <p:nvSpPr>
          <p:cNvPr id="6" name="Rectángulo 5">
            <a:extLst>
              <a:ext uri="{FF2B5EF4-FFF2-40B4-BE49-F238E27FC236}">
                <a16:creationId xmlns:a16="http://schemas.microsoft.com/office/drawing/2014/main" id="{ABC780F4-4081-47D7-9C97-72FB5FDC8DE1}"/>
              </a:ext>
            </a:extLst>
          </p:cNvPr>
          <p:cNvSpPr/>
          <p:nvPr/>
        </p:nvSpPr>
        <p:spPr>
          <a:xfrm>
            <a:off x="850970" y="1942451"/>
            <a:ext cx="17235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2:13</a:t>
            </a:r>
          </a:p>
        </p:txBody>
      </p:sp>
      <p:sp>
        <p:nvSpPr>
          <p:cNvPr id="7" name="Rectángulo 6">
            <a:extLst>
              <a:ext uri="{FF2B5EF4-FFF2-40B4-BE49-F238E27FC236}">
                <a16:creationId xmlns:a16="http://schemas.microsoft.com/office/drawing/2014/main" id="{ADC04DE9-4651-4F25-B72E-9A2AC60B6D70}"/>
              </a:ext>
            </a:extLst>
          </p:cNvPr>
          <p:cNvSpPr/>
          <p:nvPr/>
        </p:nvSpPr>
        <p:spPr>
          <a:xfrm>
            <a:off x="850971" y="3030279"/>
            <a:ext cx="485261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two evils had the people committed?</a:t>
            </a:r>
          </a:p>
        </p:txBody>
      </p:sp>
      <p:sp>
        <p:nvSpPr>
          <p:cNvPr id="8" name="Rectángulo 7">
            <a:extLst>
              <a:ext uri="{FF2B5EF4-FFF2-40B4-BE49-F238E27FC236}">
                <a16:creationId xmlns:a16="http://schemas.microsoft.com/office/drawing/2014/main" id="{EAD7DBE2-DC52-41DA-A4C7-58A258684819}"/>
              </a:ext>
            </a:extLst>
          </p:cNvPr>
          <p:cNvSpPr/>
          <p:nvPr/>
        </p:nvSpPr>
        <p:spPr>
          <a:xfrm>
            <a:off x="850971" y="3502603"/>
            <a:ext cx="617348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Whom does “the fountain of living waters” represent? </a:t>
            </a:r>
          </a:p>
        </p:txBody>
      </p:sp>
      <p:sp>
        <p:nvSpPr>
          <p:cNvPr id="9" name="Rectángulo 8">
            <a:extLst>
              <a:ext uri="{FF2B5EF4-FFF2-40B4-BE49-F238E27FC236}">
                <a16:creationId xmlns:a16="http://schemas.microsoft.com/office/drawing/2014/main" id="{3C707371-B829-4DA9-82A2-D449BF2D08ED}"/>
              </a:ext>
            </a:extLst>
          </p:cNvPr>
          <p:cNvSpPr/>
          <p:nvPr/>
        </p:nvSpPr>
        <p:spPr>
          <a:xfrm>
            <a:off x="850971" y="4015262"/>
            <a:ext cx="658385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In what ways is the Lord like a “fountain of living waters”?</a:t>
            </a:r>
          </a:p>
        </p:txBody>
      </p:sp>
      <p:sp>
        <p:nvSpPr>
          <p:cNvPr id="10" name="Rectángulo 9">
            <a:extLst>
              <a:ext uri="{FF2B5EF4-FFF2-40B4-BE49-F238E27FC236}">
                <a16:creationId xmlns:a16="http://schemas.microsoft.com/office/drawing/2014/main" id="{AEE8DB35-456E-45F1-A38F-29C10D016C31}"/>
              </a:ext>
            </a:extLst>
          </p:cNvPr>
          <p:cNvSpPr/>
          <p:nvPr/>
        </p:nvSpPr>
        <p:spPr>
          <a:xfrm>
            <a:off x="850970" y="4467272"/>
            <a:ext cx="972426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teach about false gods by comparing them to broken cisterns that cannot hold water?</a:t>
            </a:r>
          </a:p>
        </p:txBody>
      </p:sp>
      <p:sp>
        <p:nvSpPr>
          <p:cNvPr id="11" name="Rectángulo 10">
            <a:extLst>
              <a:ext uri="{FF2B5EF4-FFF2-40B4-BE49-F238E27FC236}">
                <a16:creationId xmlns:a16="http://schemas.microsoft.com/office/drawing/2014/main" id="{AB4F6F2A-3FD0-44E7-96F7-EA634CF43829}"/>
              </a:ext>
            </a:extLst>
          </p:cNvPr>
          <p:cNvSpPr/>
          <p:nvPr/>
        </p:nvSpPr>
        <p:spPr>
          <a:xfrm>
            <a:off x="850970" y="5227831"/>
            <a:ext cx="432682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we learn from this analogy?</a:t>
            </a:r>
          </a:p>
        </p:txBody>
      </p:sp>
    </p:spTree>
    <p:extLst>
      <p:ext uri="{BB962C8B-B14F-4D97-AF65-F5344CB8AC3E}">
        <p14:creationId xmlns:p14="http://schemas.microsoft.com/office/powerpoint/2010/main" val="10170742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1"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4" grpId="0"/>
      <p:bldP spid="5" grpId="0"/>
      <p:bldP spid="6" grpId="0"/>
      <p:bldP spid="7" grpId="0"/>
      <p:bldP spid="8" grpId="0"/>
      <p:bldP spid="9" grpId="1"/>
      <p:bldP spid="10" grpId="0"/>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606</Words>
  <Application>Microsoft Office PowerPoint</Application>
  <PresentationFormat>Panorámica</PresentationFormat>
  <Paragraphs>71</Paragraphs>
  <Slides>12</Slides>
  <Notes>0</Notes>
  <HiddenSlides>0</HiddenSlides>
  <MMClips>1</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12</vt:i4>
      </vt:variant>
    </vt:vector>
  </HeadingPairs>
  <TitlesOfParts>
    <vt:vector size="24" baseType="lpstr">
      <vt:lpstr>Arial</vt:lpstr>
      <vt:lpstr>Arial Black</vt:lpstr>
      <vt:lpstr>Bahnschrift Condensed</vt:lpstr>
      <vt:lpstr>Calibri</vt:lpstr>
      <vt:lpstr>Century Gothic</vt:lpstr>
      <vt:lpstr>McKayldsLat-Regular</vt:lpstr>
      <vt:lpstr>Rockwell</vt:lpstr>
      <vt:lpstr>Tahoma</vt:lpstr>
      <vt:lpstr>Times New Roman</vt:lpstr>
      <vt:lpstr>Verdana</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5089</cp:revision>
  <dcterms:created xsi:type="dcterms:W3CDTF">2018-08-29T04:26:39Z</dcterms:created>
  <dcterms:modified xsi:type="dcterms:W3CDTF">2019-06-11T20:59:57Z</dcterms:modified>
</cp:coreProperties>
</file>