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401" r:id="rId3"/>
    <p:sldId id="385" r:id="rId4"/>
    <p:sldId id="386" r:id="rId5"/>
    <p:sldId id="387" r:id="rId6"/>
    <p:sldId id="388" r:id="rId7"/>
    <p:sldId id="389" r:id="rId8"/>
    <p:sldId id="390" r:id="rId9"/>
    <p:sldId id="391" r:id="rId10"/>
    <p:sldId id="392" r:id="rId11"/>
    <p:sldId id="393" r:id="rId12"/>
    <p:sldId id="394" r:id="rId13"/>
    <p:sldId id="39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E97159"/>
    <a:srgbClr val="4D6F0F"/>
    <a:srgbClr val="D6E513"/>
    <a:srgbClr val="FF6600"/>
    <a:srgbClr val="59C7E9"/>
    <a:srgbClr val="FFD757"/>
    <a:srgbClr val="D88028"/>
    <a:srgbClr val="6F7CBF"/>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lgrancielo.blogspot.mx/2013/07/los-comentarios-de-isaias-el-gran-roll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yL5jobrN3ck?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769441"/>
          </a:xfrm>
          <a:prstGeom prst="rect">
            <a:avLst/>
          </a:prstGeom>
          <a:noFill/>
        </p:spPr>
        <p:txBody>
          <a:bodyPr wrap="square" rtlCol="0">
            <a:spAutoFit/>
          </a:bodyPr>
          <a:lstStyle/>
          <a:p>
            <a:pPr algn="ctr"/>
            <a:r>
              <a:rPr lang="en-US" sz="4400" b="1" dirty="0">
                <a:solidFill>
                  <a:schemeClr val="bg2"/>
                </a:solidFill>
                <a:effectLst>
                  <a:outerShdw blurRad="38100" dist="38100" dir="2700000" algn="tl">
                    <a:srgbClr val="000000">
                      <a:alpha val="43137"/>
                    </a:srgbClr>
                  </a:outerShdw>
                </a:effectLst>
                <a:latin typeface="Blackadder ITC" panose="04020505050007020D02" pitchFamily="82" charset="0"/>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97D1C74-D130-4FEC-B111-94775D31E84E}"/>
              </a:ext>
            </a:extLst>
          </p:cNvPr>
          <p:cNvSpPr/>
          <p:nvPr/>
        </p:nvSpPr>
        <p:spPr>
          <a:xfrm>
            <a:off x="952534" y="1166946"/>
            <a:ext cx="537839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does the Savior do for those who mourn?</a:t>
            </a:r>
          </a:p>
        </p:txBody>
      </p:sp>
      <p:sp>
        <p:nvSpPr>
          <p:cNvPr id="10" name="Rectángulo 9">
            <a:extLst>
              <a:ext uri="{FF2B5EF4-FFF2-40B4-BE49-F238E27FC236}">
                <a16:creationId xmlns:a16="http://schemas.microsoft.com/office/drawing/2014/main" id="{CEB3C079-A722-4C5A-9329-E52613BEA1F3}"/>
              </a:ext>
            </a:extLst>
          </p:cNvPr>
          <p:cNvSpPr/>
          <p:nvPr/>
        </p:nvSpPr>
        <p:spPr>
          <a:xfrm>
            <a:off x="588362" y="875940"/>
            <a:ext cx="1736174"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C519F454-C1D3-4580-9131-8026F42DE667}"/>
              </a:ext>
            </a:extLst>
          </p:cNvPr>
          <p:cNvSpPr/>
          <p:nvPr/>
        </p:nvSpPr>
        <p:spPr>
          <a:xfrm>
            <a:off x="577796" y="1200240"/>
            <a:ext cx="9870976" cy="14300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131</a:t>
            </a:r>
          </a:p>
        </p:txBody>
      </p:sp>
      <p:sp>
        <p:nvSpPr>
          <p:cNvPr id="2" name="Rectángulo 1">
            <a:extLst>
              <a:ext uri="{FF2B5EF4-FFF2-40B4-BE49-F238E27FC236}">
                <a16:creationId xmlns:a16="http://schemas.microsoft.com/office/drawing/2014/main" id="{11B71906-9EDB-4979-A182-508332D600AA}"/>
              </a:ext>
            </a:extLst>
          </p:cNvPr>
          <p:cNvSpPr/>
          <p:nvPr/>
        </p:nvSpPr>
        <p:spPr>
          <a:xfrm>
            <a:off x="689244" y="3242261"/>
            <a:ext cx="964808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Jesus Christ’s mission as the promised Messiah in your own words?</a:t>
            </a:r>
          </a:p>
        </p:txBody>
      </p:sp>
      <p:sp>
        <p:nvSpPr>
          <p:cNvPr id="4" name="Rectángulo 3">
            <a:extLst>
              <a:ext uri="{FF2B5EF4-FFF2-40B4-BE49-F238E27FC236}">
                <a16:creationId xmlns:a16="http://schemas.microsoft.com/office/drawing/2014/main" id="{D7BCB6B1-20A6-424D-9439-D68D6DE0B994}"/>
              </a:ext>
            </a:extLst>
          </p:cNvPr>
          <p:cNvSpPr/>
          <p:nvPr/>
        </p:nvSpPr>
        <p:spPr>
          <a:xfrm>
            <a:off x="689244" y="3888592"/>
            <a:ext cx="9122413"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the promised Messiah, Jesus Christ preaches hope, heals, liberates, and comforts.</a:t>
            </a:r>
          </a:p>
        </p:txBody>
      </p:sp>
      <p:sp>
        <p:nvSpPr>
          <p:cNvPr id="5" name="Rectángulo 4">
            <a:extLst>
              <a:ext uri="{FF2B5EF4-FFF2-40B4-BE49-F238E27FC236}">
                <a16:creationId xmlns:a16="http://schemas.microsoft.com/office/drawing/2014/main" id="{10D29DCA-549B-43D1-AB12-C6C0FD46BCAF}"/>
              </a:ext>
            </a:extLst>
          </p:cNvPr>
          <p:cNvSpPr/>
          <p:nvPr/>
        </p:nvSpPr>
        <p:spPr>
          <a:xfrm>
            <a:off x="689244" y="4350257"/>
            <a:ext cx="870654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of these roles of the Savior have special meaning for you? Why?</a:t>
            </a:r>
          </a:p>
        </p:txBody>
      </p:sp>
      <p:sp>
        <p:nvSpPr>
          <p:cNvPr id="6" name="Rectángulo 5">
            <a:extLst>
              <a:ext uri="{FF2B5EF4-FFF2-40B4-BE49-F238E27FC236}">
                <a16:creationId xmlns:a16="http://schemas.microsoft.com/office/drawing/2014/main" id="{407E7A94-8AC0-4598-8F09-71221FB0823C}"/>
              </a:ext>
            </a:extLst>
          </p:cNvPr>
          <p:cNvSpPr/>
          <p:nvPr/>
        </p:nvSpPr>
        <p:spPr>
          <a:xfrm>
            <a:off x="689244" y="842646"/>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61:2-3</a:t>
            </a:r>
          </a:p>
        </p:txBody>
      </p:sp>
      <p:sp>
        <p:nvSpPr>
          <p:cNvPr id="7" name="Rectángulo 6">
            <a:extLst>
              <a:ext uri="{FF2B5EF4-FFF2-40B4-BE49-F238E27FC236}">
                <a16:creationId xmlns:a16="http://schemas.microsoft.com/office/drawing/2014/main" id="{6BA2B781-D3BF-4548-915B-A236383BC111}"/>
              </a:ext>
            </a:extLst>
          </p:cNvPr>
          <p:cNvSpPr/>
          <p:nvPr/>
        </p:nvSpPr>
        <p:spPr>
          <a:xfrm>
            <a:off x="689244" y="1152939"/>
            <a:ext cx="9648080"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To proclaim the acceptable year of the Lord, and the day of vengeance of our God; to comfort all that mourn;</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To appoint unto them that mourn in Zion, to give unto them beauty for ashes, the oil of joy for mourning, the garment of praise for the spirit of heaviness; that they might be called trees of righteousness, the planting of the Lord, that he might be glorified.</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1463865"/>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02044 -7.40741E-7 L 0.03463 0.0662 C 0.047 0.08009 0.05403 0.10093 0.05403 0.12269 C 0.05403 0.14745 0.047 0.16713 0.03463 0.18102 L -0.02044 0.24745 " pathEditMode="relative" rAng="0" ptsTypes="AAAAA">
                                      <p:cBhvr>
                                        <p:cTn id="6" dur="2000" fill="hold"/>
                                        <p:tgtEl>
                                          <p:spTgt spid="8"/>
                                        </p:tgtEl>
                                        <p:attrNameLst>
                                          <p:attrName>ppt_x</p:attrName>
                                          <p:attrName>ppt_y</p:attrName>
                                        </p:attrNameLst>
                                      </p:cBhvr>
                                      <p:rCtr x="3724" y="12361"/>
                                    </p:animMotion>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131</a:t>
            </a:r>
          </a:p>
        </p:txBody>
      </p:sp>
      <p:sp>
        <p:nvSpPr>
          <p:cNvPr id="2" name="Rectángulo 1">
            <a:extLst>
              <a:ext uri="{FF2B5EF4-FFF2-40B4-BE49-F238E27FC236}">
                <a16:creationId xmlns:a16="http://schemas.microsoft.com/office/drawing/2014/main" id="{E60F6D54-E92D-4DBF-8954-DD5AD9562D16}"/>
              </a:ext>
            </a:extLst>
          </p:cNvPr>
          <p:cNvSpPr/>
          <p:nvPr/>
        </p:nvSpPr>
        <p:spPr>
          <a:xfrm>
            <a:off x="1113183" y="968273"/>
            <a:ext cx="154401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Isaiah 62–66</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4C727E1F-CCE0-41C7-BE75-156AD6B624F3}"/>
              </a:ext>
            </a:extLst>
          </p:cNvPr>
          <p:cNvSpPr/>
          <p:nvPr/>
        </p:nvSpPr>
        <p:spPr>
          <a:xfrm>
            <a:off x="2017485" y="2367171"/>
            <a:ext cx="8157029" cy="2123658"/>
          </a:xfrm>
          <a:prstGeom prst="rect">
            <a:avLst/>
          </a:prstGeom>
        </p:spPr>
        <p:txBody>
          <a:bodyPr wrap="square">
            <a:spAutoFit/>
          </a:bodyPr>
          <a:lstStyle/>
          <a:p>
            <a:pPr algn="ctr"/>
            <a:r>
              <a:rPr lang="en-US" sz="4400" b="1" dirty="0">
                <a:solidFill>
                  <a:srgbClr val="FF0000"/>
                </a:solidFill>
                <a:effectLst>
                  <a:outerShdw blurRad="38100" dist="38100" dir="2700000" algn="tl">
                    <a:srgbClr val="000000">
                      <a:alpha val="43137"/>
                    </a:srgbClr>
                  </a:outerShdw>
                </a:effectLst>
                <a:latin typeface="Ink Free" panose="03080402000500000000" pitchFamily="66" charset="0"/>
              </a:rPr>
              <a:t>“Isaiah prophesies of the Second Coming of the Savior</a:t>
            </a:r>
          </a:p>
          <a:p>
            <a:pPr algn="ctr"/>
            <a:r>
              <a:rPr lang="en-US" sz="4400" b="1" dirty="0">
                <a:solidFill>
                  <a:srgbClr val="FF0000"/>
                </a:solidFill>
                <a:effectLst>
                  <a:outerShdw blurRad="38100" dist="38100" dir="2700000" algn="tl">
                    <a:srgbClr val="000000">
                      <a:alpha val="43137"/>
                    </a:srgbClr>
                  </a:outerShdw>
                </a:effectLst>
                <a:latin typeface="Ink Free" panose="03080402000500000000" pitchFamily="66" charset="0"/>
              </a:rPr>
              <a:t> and the Millennium”</a:t>
            </a:r>
          </a:p>
        </p:txBody>
      </p:sp>
    </p:spTree>
    <p:extLst>
      <p:ext uri="{BB962C8B-B14F-4D97-AF65-F5344CB8AC3E}">
        <p14:creationId xmlns:p14="http://schemas.microsoft.com/office/powerpoint/2010/main" val="39226297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invX="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F7D5DB22-2DCE-424D-B501-B515408E6A1E}"/>
              </a:ext>
            </a:extLst>
          </p:cNvPr>
          <p:cNvSpPr/>
          <p:nvPr/>
        </p:nvSpPr>
        <p:spPr>
          <a:xfrm>
            <a:off x="681539" y="3546641"/>
            <a:ext cx="1569660"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35AA362A-47D8-4F6C-88A5-9C5FD5975ED1}"/>
              </a:ext>
            </a:extLst>
          </p:cNvPr>
          <p:cNvSpPr/>
          <p:nvPr/>
        </p:nvSpPr>
        <p:spPr>
          <a:xfrm>
            <a:off x="681539" y="3922852"/>
            <a:ext cx="9870976" cy="12003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a:extLst>
              <a:ext uri="{FF2B5EF4-FFF2-40B4-BE49-F238E27FC236}">
                <a16:creationId xmlns:a16="http://schemas.microsoft.com/office/drawing/2014/main" id="{D50A8642-CF7A-4E80-B652-57051D0A3DA7}"/>
              </a:ext>
            </a:extLst>
          </p:cNvPr>
          <p:cNvSpPr/>
          <p:nvPr/>
        </p:nvSpPr>
        <p:spPr>
          <a:xfrm>
            <a:off x="663875" y="3547319"/>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64:1-2</a:t>
            </a:r>
          </a:p>
        </p:txBody>
      </p:sp>
      <p:sp>
        <p:nvSpPr>
          <p:cNvPr id="7" name="Rectángulo 6">
            <a:extLst>
              <a:ext uri="{FF2B5EF4-FFF2-40B4-BE49-F238E27FC236}">
                <a16:creationId xmlns:a16="http://schemas.microsoft.com/office/drawing/2014/main" id="{E0439284-8774-458F-9B5B-38B2E60CC750}"/>
              </a:ext>
            </a:extLst>
          </p:cNvPr>
          <p:cNvSpPr/>
          <p:nvPr/>
        </p:nvSpPr>
        <p:spPr>
          <a:xfrm>
            <a:off x="622852" y="3876760"/>
            <a:ext cx="987097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Oh that thou wouldest rend the heavens, that thou wouldest come down, that the mountains might flow down at thy presence,</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As when the melting fire burneth, the fire causeth the waters to boil, to make thy name known to thine adversaries, that the nations may tremble at thy presence!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00FA9A5E-2F9B-4FF3-B2DD-0D08816A1834}"/>
              </a:ext>
            </a:extLst>
          </p:cNvPr>
          <p:cNvSpPr/>
          <p:nvPr/>
        </p:nvSpPr>
        <p:spPr>
          <a:xfrm>
            <a:off x="622851" y="968273"/>
            <a:ext cx="1569660"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38D0E092-617E-4B7C-ABE3-C04DE42B8685}"/>
              </a:ext>
            </a:extLst>
          </p:cNvPr>
          <p:cNvSpPr/>
          <p:nvPr/>
        </p:nvSpPr>
        <p:spPr>
          <a:xfrm>
            <a:off x="622852" y="1337605"/>
            <a:ext cx="9870976" cy="164363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131</a:t>
            </a:r>
          </a:p>
        </p:txBody>
      </p:sp>
      <p:sp>
        <p:nvSpPr>
          <p:cNvPr id="2" name="Rectángulo 1">
            <a:extLst>
              <a:ext uri="{FF2B5EF4-FFF2-40B4-BE49-F238E27FC236}">
                <a16:creationId xmlns:a16="http://schemas.microsoft.com/office/drawing/2014/main" id="{1BC62D2F-A6D4-4F22-B34A-1D82C050936C}"/>
              </a:ext>
            </a:extLst>
          </p:cNvPr>
          <p:cNvSpPr/>
          <p:nvPr/>
        </p:nvSpPr>
        <p:spPr>
          <a:xfrm>
            <a:off x="622852" y="968273"/>
            <a:ext cx="1651707"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Isaiah 63:1-3</a:t>
            </a:r>
          </a:p>
        </p:txBody>
      </p:sp>
      <p:sp>
        <p:nvSpPr>
          <p:cNvPr id="4" name="Rectángulo 3">
            <a:extLst>
              <a:ext uri="{FF2B5EF4-FFF2-40B4-BE49-F238E27FC236}">
                <a16:creationId xmlns:a16="http://schemas.microsoft.com/office/drawing/2014/main" id="{E83E0219-DCB2-4CF0-85A2-C72A7442AC1C}"/>
              </a:ext>
            </a:extLst>
          </p:cNvPr>
          <p:cNvSpPr/>
          <p:nvPr/>
        </p:nvSpPr>
        <p:spPr>
          <a:xfrm>
            <a:off x="622852" y="1337605"/>
            <a:ext cx="9870977" cy="166199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Who is this that cometh from Edom, with dyed garments from Bozrah? this that is glorious in his apparel, travelling in the greatness of his strength? I that speak in righteousness, mighty to save.</a:t>
            </a:r>
          </a:p>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Wherefore art thou red in thine apparel, and thy garments like him that treadeth in the winefat?</a:t>
            </a:r>
          </a:p>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I have trodden the winepress alone; and of the people there was none with me: for I will tread them in mine anger, and trample them in my fury; and their blood shall be sprinkled upon my garments, and I will stain all my raiment.</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745FB3C-EFB0-4E04-9B6D-783388EF9603}"/>
              </a:ext>
            </a:extLst>
          </p:cNvPr>
          <p:cNvSpPr/>
          <p:nvPr/>
        </p:nvSpPr>
        <p:spPr>
          <a:xfrm>
            <a:off x="622852" y="3045764"/>
            <a:ext cx="77657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color will the Savior’s clothing be when He returns to the earth?</a:t>
            </a:r>
          </a:p>
        </p:txBody>
      </p:sp>
      <p:sp>
        <p:nvSpPr>
          <p:cNvPr id="8" name="Rectángulo 7">
            <a:extLst>
              <a:ext uri="{FF2B5EF4-FFF2-40B4-BE49-F238E27FC236}">
                <a16:creationId xmlns:a16="http://schemas.microsoft.com/office/drawing/2014/main" id="{957BC74C-5DF7-4917-812F-E4B993449895}"/>
              </a:ext>
            </a:extLst>
          </p:cNvPr>
          <p:cNvSpPr/>
          <p:nvPr/>
        </p:nvSpPr>
        <p:spPr>
          <a:xfrm>
            <a:off x="681540" y="5123255"/>
            <a:ext cx="968166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what conditions will be like for the Lord’s people during the Millennium?</a:t>
            </a:r>
          </a:p>
        </p:txBody>
      </p:sp>
      <p:sp>
        <p:nvSpPr>
          <p:cNvPr id="9" name="Rectángulo 8">
            <a:extLst>
              <a:ext uri="{FF2B5EF4-FFF2-40B4-BE49-F238E27FC236}">
                <a16:creationId xmlns:a16="http://schemas.microsoft.com/office/drawing/2014/main" id="{7A82CC43-1F22-4087-8B05-3E5A6EE3593B}"/>
              </a:ext>
            </a:extLst>
          </p:cNvPr>
          <p:cNvSpPr/>
          <p:nvPr/>
        </p:nvSpPr>
        <p:spPr>
          <a:xfrm>
            <a:off x="681539" y="5831892"/>
            <a:ext cx="8939538"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During the Millennium the Lord’s people will enjoy happiness, peace, and prosperity.</a:t>
            </a:r>
          </a:p>
        </p:txBody>
      </p:sp>
      <p:sp>
        <p:nvSpPr>
          <p:cNvPr id="10" name="Rectángulo 9">
            <a:extLst>
              <a:ext uri="{FF2B5EF4-FFF2-40B4-BE49-F238E27FC236}">
                <a16:creationId xmlns:a16="http://schemas.microsoft.com/office/drawing/2014/main" id="{7378930C-335D-4866-B2FF-3FFB7B416B41}"/>
              </a:ext>
            </a:extLst>
          </p:cNvPr>
          <p:cNvSpPr/>
          <p:nvPr/>
        </p:nvSpPr>
        <p:spPr>
          <a:xfrm>
            <a:off x="681539" y="6263531"/>
            <a:ext cx="913832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things we can do to enjoy happiness, peace, and prosperity now?</a:t>
            </a:r>
          </a:p>
        </p:txBody>
      </p:sp>
    </p:spTree>
    <p:extLst>
      <p:ext uri="{BB962C8B-B14F-4D97-AF65-F5344CB8AC3E}">
        <p14:creationId xmlns:p14="http://schemas.microsoft.com/office/powerpoint/2010/main" val="3320101192"/>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80">
                                          <p:stCondLst>
                                            <p:cond delay="0"/>
                                          </p:stCondLst>
                                        </p:cTn>
                                        <p:tgtEl>
                                          <p:spTgt spid="14"/>
                                        </p:tgtEl>
                                      </p:cBhvr>
                                    </p:animEffect>
                                    <p:anim calcmode="lin" valueType="num">
                                      <p:cBhvr>
                                        <p:cTn id="1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8" dur="26">
                                          <p:stCondLst>
                                            <p:cond delay="650"/>
                                          </p:stCondLst>
                                        </p:cTn>
                                        <p:tgtEl>
                                          <p:spTgt spid="14"/>
                                        </p:tgtEl>
                                      </p:cBhvr>
                                      <p:to x="100000" y="60000"/>
                                    </p:animScale>
                                    <p:animScale>
                                      <p:cBhvr>
                                        <p:cTn id="19" dur="166" decel="50000">
                                          <p:stCondLst>
                                            <p:cond delay="676"/>
                                          </p:stCondLst>
                                        </p:cTn>
                                        <p:tgtEl>
                                          <p:spTgt spid="14"/>
                                        </p:tgtEl>
                                      </p:cBhvr>
                                      <p:to x="100000" y="100000"/>
                                    </p:animScale>
                                    <p:animScale>
                                      <p:cBhvr>
                                        <p:cTn id="20" dur="26">
                                          <p:stCondLst>
                                            <p:cond delay="1312"/>
                                          </p:stCondLst>
                                        </p:cTn>
                                        <p:tgtEl>
                                          <p:spTgt spid="14"/>
                                        </p:tgtEl>
                                      </p:cBhvr>
                                      <p:to x="100000" y="80000"/>
                                    </p:animScale>
                                    <p:animScale>
                                      <p:cBhvr>
                                        <p:cTn id="21" dur="166" decel="50000">
                                          <p:stCondLst>
                                            <p:cond delay="1338"/>
                                          </p:stCondLst>
                                        </p:cTn>
                                        <p:tgtEl>
                                          <p:spTgt spid="14"/>
                                        </p:tgtEl>
                                      </p:cBhvr>
                                      <p:to x="100000" y="100000"/>
                                    </p:animScale>
                                    <p:animScale>
                                      <p:cBhvr>
                                        <p:cTn id="22" dur="26">
                                          <p:stCondLst>
                                            <p:cond delay="1642"/>
                                          </p:stCondLst>
                                        </p:cTn>
                                        <p:tgtEl>
                                          <p:spTgt spid="14"/>
                                        </p:tgtEl>
                                      </p:cBhvr>
                                      <p:to x="100000" y="90000"/>
                                    </p:animScale>
                                    <p:animScale>
                                      <p:cBhvr>
                                        <p:cTn id="23" dur="166" decel="50000">
                                          <p:stCondLst>
                                            <p:cond delay="1668"/>
                                          </p:stCondLst>
                                        </p:cTn>
                                        <p:tgtEl>
                                          <p:spTgt spid="14"/>
                                        </p:tgtEl>
                                      </p:cBhvr>
                                      <p:to x="100000" y="100000"/>
                                    </p:animScale>
                                    <p:animScale>
                                      <p:cBhvr>
                                        <p:cTn id="24" dur="26">
                                          <p:stCondLst>
                                            <p:cond delay="1808"/>
                                          </p:stCondLst>
                                        </p:cTn>
                                        <p:tgtEl>
                                          <p:spTgt spid="14"/>
                                        </p:tgtEl>
                                      </p:cBhvr>
                                      <p:to x="100000" y="95000"/>
                                    </p:animScale>
                                    <p:animScale>
                                      <p:cBhvr>
                                        <p:cTn id="25" dur="166" decel="50000">
                                          <p:stCondLst>
                                            <p:cond delay="1834"/>
                                          </p:stCondLst>
                                        </p:cTn>
                                        <p:tgtEl>
                                          <p:spTgt spid="14"/>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80">
                                          <p:stCondLst>
                                            <p:cond delay="0"/>
                                          </p:stCondLst>
                                        </p:cTn>
                                        <p:tgtEl>
                                          <p:spTgt spid="12"/>
                                        </p:tgtEl>
                                      </p:cBhvr>
                                    </p:animEffect>
                                    <p:anim calcmode="lin" valueType="num">
                                      <p:cBhvr>
                                        <p:cTn id="2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4" dur="26">
                                          <p:stCondLst>
                                            <p:cond delay="650"/>
                                          </p:stCondLst>
                                        </p:cTn>
                                        <p:tgtEl>
                                          <p:spTgt spid="12"/>
                                        </p:tgtEl>
                                      </p:cBhvr>
                                      <p:to x="100000" y="60000"/>
                                    </p:animScale>
                                    <p:animScale>
                                      <p:cBhvr>
                                        <p:cTn id="35" dur="166" decel="50000">
                                          <p:stCondLst>
                                            <p:cond delay="676"/>
                                          </p:stCondLst>
                                        </p:cTn>
                                        <p:tgtEl>
                                          <p:spTgt spid="12"/>
                                        </p:tgtEl>
                                      </p:cBhvr>
                                      <p:to x="100000" y="100000"/>
                                    </p:animScale>
                                    <p:animScale>
                                      <p:cBhvr>
                                        <p:cTn id="36" dur="26">
                                          <p:stCondLst>
                                            <p:cond delay="1312"/>
                                          </p:stCondLst>
                                        </p:cTn>
                                        <p:tgtEl>
                                          <p:spTgt spid="12"/>
                                        </p:tgtEl>
                                      </p:cBhvr>
                                      <p:to x="100000" y="80000"/>
                                    </p:animScale>
                                    <p:animScale>
                                      <p:cBhvr>
                                        <p:cTn id="37" dur="166" decel="50000">
                                          <p:stCondLst>
                                            <p:cond delay="1338"/>
                                          </p:stCondLst>
                                        </p:cTn>
                                        <p:tgtEl>
                                          <p:spTgt spid="12"/>
                                        </p:tgtEl>
                                      </p:cBhvr>
                                      <p:to x="100000" y="100000"/>
                                    </p:animScale>
                                    <p:animScale>
                                      <p:cBhvr>
                                        <p:cTn id="38" dur="26">
                                          <p:stCondLst>
                                            <p:cond delay="1642"/>
                                          </p:stCondLst>
                                        </p:cTn>
                                        <p:tgtEl>
                                          <p:spTgt spid="12"/>
                                        </p:tgtEl>
                                      </p:cBhvr>
                                      <p:to x="100000" y="90000"/>
                                    </p:animScale>
                                    <p:animScale>
                                      <p:cBhvr>
                                        <p:cTn id="39" dur="166" decel="50000">
                                          <p:stCondLst>
                                            <p:cond delay="1668"/>
                                          </p:stCondLst>
                                        </p:cTn>
                                        <p:tgtEl>
                                          <p:spTgt spid="12"/>
                                        </p:tgtEl>
                                      </p:cBhvr>
                                      <p:to x="100000" y="100000"/>
                                    </p:animScale>
                                    <p:animScale>
                                      <p:cBhvr>
                                        <p:cTn id="40" dur="26">
                                          <p:stCondLst>
                                            <p:cond delay="1808"/>
                                          </p:stCondLst>
                                        </p:cTn>
                                        <p:tgtEl>
                                          <p:spTgt spid="12"/>
                                        </p:tgtEl>
                                      </p:cBhvr>
                                      <p:to x="100000" y="95000"/>
                                    </p:animScale>
                                    <p:animScale>
                                      <p:cBhvr>
                                        <p:cTn id="41" dur="166" decel="50000">
                                          <p:stCondLst>
                                            <p:cond delay="1834"/>
                                          </p:stCondLst>
                                        </p:cTn>
                                        <p:tgtEl>
                                          <p:spTgt spid="12"/>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80">
                                          <p:stCondLst>
                                            <p:cond delay="0"/>
                                          </p:stCondLst>
                                        </p:cTn>
                                        <p:tgtEl>
                                          <p:spTgt spid="6"/>
                                        </p:tgtEl>
                                      </p:cBhvr>
                                    </p:animEffect>
                                    <p:anim calcmode="lin" valueType="num">
                                      <p:cBhvr>
                                        <p:cTn id="4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0" dur="26">
                                          <p:stCondLst>
                                            <p:cond delay="650"/>
                                          </p:stCondLst>
                                        </p:cTn>
                                        <p:tgtEl>
                                          <p:spTgt spid="6"/>
                                        </p:tgtEl>
                                      </p:cBhvr>
                                      <p:to x="100000" y="60000"/>
                                    </p:animScale>
                                    <p:animScale>
                                      <p:cBhvr>
                                        <p:cTn id="51" dur="166" decel="50000">
                                          <p:stCondLst>
                                            <p:cond delay="676"/>
                                          </p:stCondLst>
                                        </p:cTn>
                                        <p:tgtEl>
                                          <p:spTgt spid="6"/>
                                        </p:tgtEl>
                                      </p:cBhvr>
                                      <p:to x="100000" y="100000"/>
                                    </p:animScale>
                                    <p:animScale>
                                      <p:cBhvr>
                                        <p:cTn id="52" dur="26">
                                          <p:stCondLst>
                                            <p:cond delay="1312"/>
                                          </p:stCondLst>
                                        </p:cTn>
                                        <p:tgtEl>
                                          <p:spTgt spid="6"/>
                                        </p:tgtEl>
                                      </p:cBhvr>
                                      <p:to x="100000" y="80000"/>
                                    </p:animScale>
                                    <p:animScale>
                                      <p:cBhvr>
                                        <p:cTn id="53" dur="166" decel="50000">
                                          <p:stCondLst>
                                            <p:cond delay="1338"/>
                                          </p:stCondLst>
                                        </p:cTn>
                                        <p:tgtEl>
                                          <p:spTgt spid="6"/>
                                        </p:tgtEl>
                                      </p:cBhvr>
                                      <p:to x="100000" y="100000"/>
                                    </p:animScale>
                                    <p:animScale>
                                      <p:cBhvr>
                                        <p:cTn id="54" dur="26">
                                          <p:stCondLst>
                                            <p:cond delay="1642"/>
                                          </p:stCondLst>
                                        </p:cTn>
                                        <p:tgtEl>
                                          <p:spTgt spid="6"/>
                                        </p:tgtEl>
                                      </p:cBhvr>
                                      <p:to x="100000" y="90000"/>
                                    </p:animScale>
                                    <p:animScale>
                                      <p:cBhvr>
                                        <p:cTn id="55" dur="166" decel="50000">
                                          <p:stCondLst>
                                            <p:cond delay="1668"/>
                                          </p:stCondLst>
                                        </p:cTn>
                                        <p:tgtEl>
                                          <p:spTgt spid="6"/>
                                        </p:tgtEl>
                                      </p:cBhvr>
                                      <p:to x="100000" y="100000"/>
                                    </p:animScale>
                                    <p:animScale>
                                      <p:cBhvr>
                                        <p:cTn id="56" dur="26">
                                          <p:stCondLst>
                                            <p:cond delay="1808"/>
                                          </p:stCondLst>
                                        </p:cTn>
                                        <p:tgtEl>
                                          <p:spTgt spid="6"/>
                                        </p:tgtEl>
                                      </p:cBhvr>
                                      <p:to x="100000" y="95000"/>
                                    </p:animScale>
                                    <p:animScale>
                                      <p:cBhvr>
                                        <p:cTn id="57" dur="166" decel="50000">
                                          <p:stCondLst>
                                            <p:cond delay="1834"/>
                                          </p:stCondLst>
                                        </p:cTn>
                                        <p:tgtEl>
                                          <p:spTgt spid="6"/>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80">
                                          <p:stCondLst>
                                            <p:cond delay="0"/>
                                          </p:stCondLst>
                                        </p:cTn>
                                        <p:tgtEl>
                                          <p:spTgt spid="7"/>
                                        </p:tgtEl>
                                      </p:cBhvr>
                                    </p:animEffect>
                                    <p:anim calcmode="lin" valueType="num">
                                      <p:cBhvr>
                                        <p:cTn id="6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6" dur="26">
                                          <p:stCondLst>
                                            <p:cond delay="650"/>
                                          </p:stCondLst>
                                        </p:cTn>
                                        <p:tgtEl>
                                          <p:spTgt spid="7"/>
                                        </p:tgtEl>
                                      </p:cBhvr>
                                      <p:to x="100000" y="60000"/>
                                    </p:animScale>
                                    <p:animScale>
                                      <p:cBhvr>
                                        <p:cTn id="67" dur="166" decel="50000">
                                          <p:stCondLst>
                                            <p:cond delay="676"/>
                                          </p:stCondLst>
                                        </p:cTn>
                                        <p:tgtEl>
                                          <p:spTgt spid="7"/>
                                        </p:tgtEl>
                                      </p:cBhvr>
                                      <p:to x="100000" y="100000"/>
                                    </p:animScale>
                                    <p:animScale>
                                      <p:cBhvr>
                                        <p:cTn id="68" dur="26">
                                          <p:stCondLst>
                                            <p:cond delay="1312"/>
                                          </p:stCondLst>
                                        </p:cTn>
                                        <p:tgtEl>
                                          <p:spTgt spid="7"/>
                                        </p:tgtEl>
                                      </p:cBhvr>
                                      <p:to x="100000" y="80000"/>
                                    </p:animScale>
                                    <p:animScale>
                                      <p:cBhvr>
                                        <p:cTn id="69" dur="166" decel="50000">
                                          <p:stCondLst>
                                            <p:cond delay="1338"/>
                                          </p:stCondLst>
                                        </p:cTn>
                                        <p:tgtEl>
                                          <p:spTgt spid="7"/>
                                        </p:tgtEl>
                                      </p:cBhvr>
                                      <p:to x="100000" y="100000"/>
                                    </p:animScale>
                                    <p:animScale>
                                      <p:cBhvr>
                                        <p:cTn id="70" dur="26">
                                          <p:stCondLst>
                                            <p:cond delay="1642"/>
                                          </p:stCondLst>
                                        </p:cTn>
                                        <p:tgtEl>
                                          <p:spTgt spid="7"/>
                                        </p:tgtEl>
                                      </p:cBhvr>
                                      <p:to x="100000" y="90000"/>
                                    </p:animScale>
                                    <p:animScale>
                                      <p:cBhvr>
                                        <p:cTn id="71" dur="166" decel="50000">
                                          <p:stCondLst>
                                            <p:cond delay="1668"/>
                                          </p:stCondLst>
                                        </p:cTn>
                                        <p:tgtEl>
                                          <p:spTgt spid="7"/>
                                        </p:tgtEl>
                                      </p:cBhvr>
                                      <p:to x="100000" y="100000"/>
                                    </p:animScale>
                                    <p:animScale>
                                      <p:cBhvr>
                                        <p:cTn id="72" dur="26">
                                          <p:stCondLst>
                                            <p:cond delay="1808"/>
                                          </p:stCondLst>
                                        </p:cTn>
                                        <p:tgtEl>
                                          <p:spTgt spid="7"/>
                                        </p:tgtEl>
                                      </p:cBhvr>
                                      <p:to x="100000" y="95000"/>
                                    </p:animScale>
                                    <p:animScale>
                                      <p:cBhvr>
                                        <p:cTn id="73" dur="166" decel="50000">
                                          <p:stCondLst>
                                            <p:cond delay="1834"/>
                                          </p:stCondLst>
                                        </p:cTn>
                                        <p:tgtEl>
                                          <p:spTgt spid="7"/>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6" presetClass="entr" presetSubtype="37"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barn(outVertical)">
                                      <p:cBhvr>
                                        <p:cTn id="78" dur="1500"/>
                                        <p:tgtEl>
                                          <p:spTgt spid="8"/>
                                        </p:tgtEl>
                                      </p:cBhvr>
                                    </p:animEffect>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grpId="0" nodeType="clickEffect">
                                  <p:stCondLst>
                                    <p:cond delay="0"/>
                                  </p:stCondLst>
                                  <p:iterate type="lt">
                                    <p:tmPct val="10000"/>
                                  </p:iterate>
                                  <p:childTnLst>
                                    <p:set>
                                      <p:cBhvr>
                                        <p:cTn id="82" dur="1" fill="hold">
                                          <p:stCondLst>
                                            <p:cond delay="0"/>
                                          </p:stCondLst>
                                        </p:cTn>
                                        <p:tgtEl>
                                          <p:spTgt spid="9">
                                            <p:txEl>
                                              <p:pRg st="0" end="0"/>
                                            </p:txEl>
                                          </p:spTgt>
                                        </p:tgtEl>
                                        <p:attrNameLst>
                                          <p:attrName>style.visibility</p:attrName>
                                        </p:attrNameLst>
                                      </p:cBhvr>
                                      <p:to>
                                        <p:strVal val="visible"/>
                                      </p:to>
                                    </p:set>
                                    <p:anim calcmode="lin" valueType="num">
                                      <p:cBhvr>
                                        <p:cTn id="83" dur="25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25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85" dur="25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6" dur="25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7" dur="250" tmFilter="0,0; .5, 1; 1, 1"/>
                                        <p:tgtEl>
                                          <p:spTgt spid="9">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blinds(horizontal)">
                                      <p:cBhvr>
                                        <p:cTn id="9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6" grpId="0"/>
      <p:bldP spid="7" grpId="0"/>
      <p:bldP spid="5" grpId="0"/>
      <p:bldP spid="8" grpId="0"/>
      <p:bldP spid="9" grpId="0" build="p"/>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131</a:t>
            </a:r>
          </a:p>
        </p:txBody>
      </p:sp>
      <p:pic>
        <p:nvPicPr>
          <p:cNvPr id="2" name="Elementos multimedia en línea 1" title="Jesus Warns Peter and Offers the Intercessory Prayer">
            <a:hlinkClick r:id="" action="ppaction://media"/>
            <a:extLst>
              <a:ext uri="{FF2B5EF4-FFF2-40B4-BE49-F238E27FC236}">
                <a16:creationId xmlns:a16="http://schemas.microsoft.com/office/drawing/2014/main" id="{A4C542E3-6138-43BD-9CB5-D97A099F2538}"/>
              </a:ext>
            </a:extLst>
          </p:cNvPr>
          <p:cNvPicPr>
            <a:picLocks noRot="1" noChangeAspect="1"/>
          </p:cNvPicPr>
          <p:nvPr>
            <a:videoFile r:link="rId1"/>
          </p:nvPr>
        </p:nvPicPr>
        <p:blipFill>
          <a:blip r:embed="rId3"/>
          <a:stretch>
            <a:fillRect/>
          </a:stretch>
        </p:blipFill>
        <p:spPr>
          <a:xfrm>
            <a:off x="1777265" y="1316935"/>
            <a:ext cx="8095605" cy="4553778"/>
          </a:xfrm>
          <a:prstGeom prst="rect">
            <a:avLst/>
          </a:prstGeom>
        </p:spPr>
      </p:pic>
    </p:spTree>
    <p:extLst>
      <p:ext uri="{BB962C8B-B14F-4D97-AF65-F5344CB8AC3E}">
        <p14:creationId xmlns:p14="http://schemas.microsoft.com/office/powerpoint/2010/main" val="1998514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131</a:t>
            </a:r>
          </a:p>
        </p:txBody>
      </p:sp>
      <p:sp>
        <p:nvSpPr>
          <p:cNvPr id="2" name="Rectángulo 1">
            <a:extLst>
              <a:ext uri="{FF2B5EF4-FFF2-40B4-BE49-F238E27FC236}">
                <a16:creationId xmlns:a16="http://schemas.microsoft.com/office/drawing/2014/main" id="{D685DB30-8665-4C9D-B758-67A4628B3C8E}"/>
              </a:ext>
            </a:extLst>
          </p:cNvPr>
          <p:cNvSpPr/>
          <p:nvPr/>
        </p:nvSpPr>
        <p:spPr>
          <a:xfrm>
            <a:off x="4406274" y="2598003"/>
            <a:ext cx="3577005" cy="830997"/>
          </a:xfrm>
          <a:prstGeom prst="rect">
            <a:avLst/>
          </a:prstGeom>
        </p:spPr>
        <p:txBody>
          <a:bodyPr wrap="none">
            <a:spAutoFit/>
          </a:bodyPr>
          <a:lstStyle/>
          <a:p>
            <a:pPr fontAlgn="base"/>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Isaiah 59-66</a:t>
            </a:r>
            <a:endParaRPr lang="en-US" sz="480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0517514"/>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131</a:t>
            </a:r>
          </a:p>
        </p:txBody>
      </p:sp>
      <p:sp>
        <p:nvSpPr>
          <p:cNvPr id="2" name="Rectángulo 1">
            <a:extLst>
              <a:ext uri="{FF2B5EF4-FFF2-40B4-BE49-F238E27FC236}">
                <a16:creationId xmlns:a16="http://schemas.microsoft.com/office/drawing/2014/main" id="{0E2B803C-94D6-4515-9A1F-F65F17F35261}"/>
              </a:ext>
            </a:extLst>
          </p:cNvPr>
          <p:cNvSpPr/>
          <p:nvPr/>
        </p:nvSpPr>
        <p:spPr>
          <a:xfrm>
            <a:off x="1527281" y="2890391"/>
            <a:ext cx="9137438" cy="1077218"/>
          </a:xfrm>
          <a:prstGeom prst="rect">
            <a:avLst/>
          </a:prstGeom>
        </p:spPr>
        <p:txBody>
          <a:bodyPr wrap="none">
            <a:spAutoFit/>
          </a:bodyPr>
          <a:lstStyle/>
          <a:p>
            <a:pPr algn="ctr"/>
            <a:r>
              <a:rPr lang="en-US" sz="3200" b="1" dirty="0">
                <a:solidFill>
                  <a:srgbClr val="FF0000"/>
                </a:solidFill>
                <a:latin typeface="Ink Free" panose="03080402000500000000" pitchFamily="66" charset="0"/>
                <a:ea typeface="Tahoma" panose="020B0604030504040204" pitchFamily="34" charset="0"/>
                <a:cs typeface="Tahoma" panose="020B0604030504040204" pitchFamily="34" charset="0"/>
              </a:rPr>
              <a:t>“Isaiah teaches that Israel’s sins have separated</a:t>
            </a:r>
          </a:p>
          <a:p>
            <a:pPr algn="ctr"/>
            <a:r>
              <a:rPr lang="en-US" sz="3200" b="1" dirty="0">
                <a:solidFill>
                  <a:srgbClr val="FF0000"/>
                </a:solidFill>
                <a:latin typeface="Ink Free" panose="03080402000500000000" pitchFamily="66" charset="0"/>
                <a:ea typeface="Tahoma" panose="020B0604030504040204" pitchFamily="34" charset="0"/>
                <a:cs typeface="Tahoma" panose="020B0604030504040204" pitchFamily="34" charset="0"/>
              </a:rPr>
              <a:t> them from God”</a:t>
            </a:r>
          </a:p>
        </p:txBody>
      </p:sp>
      <p:sp>
        <p:nvSpPr>
          <p:cNvPr id="4" name="Rectángulo 3">
            <a:extLst>
              <a:ext uri="{FF2B5EF4-FFF2-40B4-BE49-F238E27FC236}">
                <a16:creationId xmlns:a16="http://schemas.microsoft.com/office/drawing/2014/main" id="{B8B9D9F9-3117-4F0B-92CE-8278A332725E}"/>
              </a:ext>
            </a:extLst>
          </p:cNvPr>
          <p:cNvSpPr/>
          <p:nvPr/>
        </p:nvSpPr>
        <p:spPr>
          <a:xfrm>
            <a:off x="968718" y="779683"/>
            <a:ext cx="115929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Isaiah 59</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1708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superiores redondeadas 3">
            <a:extLst>
              <a:ext uri="{FF2B5EF4-FFF2-40B4-BE49-F238E27FC236}">
                <a16:creationId xmlns:a16="http://schemas.microsoft.com/office/drawing/2014/main" id="{BD1E62F6-A8B8-400F-8FD9-AADC3C319A13}"/>
              </a:ext>
            </a:extLst>
          </p:cNvPr>
          <p:cNvSpPr/>
          <p:nvPr/>
        </p:nvSpPr>
        <p:spPr>
          <a:xfrm rot="10800000">
            <a:off x="1437860" y="1406173"/>
            <a:ext cx="9223513" cy="3099566"/>
          </a:xfrm>
          <a:prstGeom prst="round2Same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131</a:t>
            </a:r>
          </a:p>
        </p:txBody>
      </p:sp>
      <p:sp>
        <p:nvSpPr>
          <p:cNvPr id="2" name="Rectángulo 1">
            <a:extLst>
              <a:ext uri="{FF2B5EF4-FFF2-40B4-BE49-F238E27FC236}">
                <a16:creationId xmlns:a16="http://schemas.microsoft.com/office/drawing/2014/main" id="{D196BA4A-01FA-484A-B198-763736FED69E}"/>
              </a:ext>
            </a:extLst>
          </p:cNvPr>
          <p:cNvSpPr/>
          <p:nvPr/>
        </p:nvSpPr>
        <p:spPr>
          <a:xfrm>
            <a:off x="1577008" y="1406173"/>
            <a:ext cx="9037983" cy="3108543"/>
          </a:xfrm>
          <a:prstGeom prst="rect">
            <a:avLst/>
          </a:prstGeom>
        </p:spPr>
        <p:txBody>
          <a:bodyPr wrap="square">
            <a:spAutoFit/>
          </a:bodyPr>
          <a:lstStyle/>
          <a:p>
            <a:pPr algn="just"/>
            <a:r>
              <a:rPr lang="en-US" sz="2800" b="1" dirty="0">
                <a:solidFill>
                  <a:srgbClr val="212225"/>
                </a:solidFill>
                <a:latin typeface="Ink Free" panose="03080402000500000000" pitchFamily="66" charset="0"/>
              </a:rPr>
              <a:t>A young woman meets with her bishop and confesses that she has repeatedly broken the Word of Wisdom. She describes how she has lost the trust of her parents, was removed from a school club because her grades have become poor, and does not feel the influence of the Spirit in her life anymore. She adds, “I don’t understand why God has made my life so hard and has abandoned me.”</a:t>
            </a:r>
            <a:endParaRPr lang="en-US" sz="2800" b="1" dirty="0">
              <a:latin typeface="Ink Free" panose="03080402000500000000" pitchFamily="66" charset="0"/>
            </a:endParaRPr>
          </a:p>
        </p:txBody>
      </p:sp>
    </p:spTree>
    <p:extLst>
      <p:ext uri="{BB962C8B-B14F-4D97-AF65-F5344CB8AC3E}">
        <p14:creationId xmlns:p14="http://schemas.microsoft.com/office/powerpoint/2010/main" val="271436420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14A781C-FDA8-441C-A286-91AE8B59F1D8}"/>
              </a:ext>
            </a:extLst>
          </p:cNvPr>
          <p:cNvSpPr/>
          <p:nvPr/>
        </p:nvSpPr>
        <p:spPr>
          <a:xfrm>
            <a:off x="982780" y="783607"/>
            <a:ext cx="1569662"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E74A49E-BE09-4ECC-88E2-3B4D07FFBFA1}"/>
              </a:ext>
            </a:extLst>
          </p:cNvPr>
          <p:cNvSpPr/>
          <p:nvPr/>
        </p:nvSpPr>
        <p:spPr>
          <a:xfrm>
            <a:off x="982781" y="1152939"/>
            <a:ext cx="9629013" cy="12003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131</a:t>
            </a:r>
          </a:p>
        </p:txBody>
      </p:sp>
      <p:sp>
        <p:nvSpPr>
          <p:cNvPr id="2" name="Rectángulo 1">
            <a:extLst>
              <a:ext uri="{FF2B5EF4-FFF2-40B4-BE49-F238E27FC236}">
                <a16:creationId xmlns:a16="http://schemas.microsoft.com/office/drawing/2014/main" id="{424A54B9-03B6-433C-818B-2A7596897D5C}"/>
              </a:ext>
            </a:extLst>
          </p:cNvPr>
          <p:cNvSpPr/>
          <p:nvPr/>
        </p:nvSpPr>
        <p:spPr>
          <a:xfrm>
            <a:off x="982782" y="783607"/>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59:1-2</a:t>
            </a:r>
          </a:p>
        </p:txBody>
      </p:sp>
      <p:sp>
        <p:nvSpPr>
          <p:cNvPr id="4" name="Rectángulo 3">
            <a:extLst>
              <a:ext uri="{FF2B5EF4-FFF2-40B4-BE49-F238E27FC236}">
                <a16:creationId xmlns:a16="http://schemas.microsoft.com/office/drawing/2014/main" id="{6EFE9EA8-6399-4658-BE3C-7D1486861D07}"/>
              </a:ext>
            </a:extLst>
          </p:cNvPr>
          <p:cNvSpPr/>
          <p:nvPr/>
        </p:nvSpPr>
        <p:spPr>
          <a:xfrm>
            <a:off x="982782" y="1152939"/>
            <a:ext cx="9605705"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Behold, the Lord’s hand is not shortened, that it cannot save; neither his ear heavy, that it cannot hear:</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But your iniquities have separated between you and your God, and your sins have hid his face from you, that he will not hear.</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37D3F23A-984E-4A37-BF65-950AB4FA502B}"/>
              </a:ext>
            </a:extLst>
          </p:cNvPr>
          <p:cNvSpPr/>
          <p:nvPr/>
        </p:nvSpPr>
        <p:spPr>
          <a:xfrm>
            <a:off x="982781" y="2453448"/>
            <a:ext cx="948643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did Isaiah teach about the effects of sin on a person’s relationship with God?</a:t>
            </a:r>
          </a:p>
        </p:txBody>
      </p:sp>
      <p:sp>
        <p:nvSpPr>
          <p:cNvPr id="6" name="Rectángulo 5">
            <a:extLst>
              <a:ext uri="{FF2B5EF4-FFF2-40B4-BE49-F238E27FC236}">
                <a16:creationId xmlns:a16="http://schemas.microsoft.com/office/drawing/2014/main" id="{5717D001-78CA-4498-9F82-AD7ABAC86484}"/>
              </a:ext>
            </a:extLst>
          </p:cNvPr>
          <p:cNvSpPr/>
          <p:nvPr/>
        </p:nvSpPr>
        <p:spPr>
          <a:xfrm>
            <a:off x="3579926" y="3284445"/>
            <a:ext cx="5032147"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sin, we separate ourselves from God.</a:t>
            </a:r>
          </a:p>
        </p:txBody>
      </p:sp>
    </p:spTree>
    <p:extLst>
      <p:ext uri="{BB962C8B-B14F-4D97-AF65-F5344CB8AC3E}">
        <p14:creationId xmlns:p14="http://schemas.microsoft.com/office/powerpoint/2010/main" val="3150912379"/>
      </p:ext>
    </p:extLst>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04F9576-FB9A-4FBE-A55F-C81441098134}"/>
              </a:ext>
            </a:extLst>
          </p:cNvPr>
          <p:cNvSpPr/>
          <p:nvPr/>
        </p:nvSpPr>
        <p:spPr>
          <a:xfrm>
            <a:off x="704482" y="3859773"/>
            <a:ext cx="1833029"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2B5F4040-D404-4281-A7FF-50E5CDA9A5EC}"/>
              </a:ext>
            </a:extLst>
          </p:cNvPr>
          <p:cNvSpPr/>
          <p:nvPr/>
        </p:nvSpPr>
        <p:spPr>
          <a:xfrm>
            <a:off x="614915" y="622144"/>
            <a:ext cx="1736174"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634D4F05-6C8E-47A1-A95A-47151AD7C73D}"/>
              </a:ext>
            </a:extLst>
          </p:cNvPr>
          <p:cNvSpPr/>
          <p:nvPr/>
        </p:nvSpPr>
        <p:spPr>
          <a:xfrm>
            <a:off x="704484" y="4204499"/>
            <a:ext cx="9996879" cy="150425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C8D03F80-33B1-4756-827D-5A68F56472C9}"/>
              </a:ext>
            </a:extLst>
          </p:cNvPr>
          <p:cNvSpPr/>
          <p:nvPr/>
        </p:nvSpPr>
        <p:spPr>
          <a:xfrm>
            <a:off x="614915" y="1016955"/>
            <a:ext cx="9996879" cy="157378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131</a:t>
            </a:r>
          </a:p>
        </p:txBody>
      </p:sp>
      <p:sp>
        <p:nvSpPr>
          <p:cNvPr id="4" name="Rectángulo 3">
            <a:extLst>
              <a:ext uri="{FF2B5EF4-FFF2-40B4-BE49-F238E27FC236}">
                <a16:creationId xmlns:a16="http://schemas.microsoft.com/office/drawing/2014/main" id="{5E3B12F1-3DA5-4570-8307-F3DC002503F3}"/>
              </a:ext>
            </a:extLst>
          </p:cNvPr>
          <p:cNvSpPr/>
          <p:nvPr/>
        </p:nvSpPr>
        <p:spPr>
          <a:xfrm>
            <a:off x="704484" y="1002477"/>
            <a:ext cx="9817742" cy="163121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For your hands are defiled with blood, and your fingers with iniquity; your lips have spoken lies, your tongue hath muttered perverseness.</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None calleth for justice, nor any pleadeth for truth: they trust in vanity, and speak lies; they conceive mischief, and bring forth iniquity.</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Their feet run to evil, and they make haste to shed innocent blood: their thoughts are thoughts of iniquity; wasting and destruction are in their paths.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C4B9E27-FB04-462A-AFDE-F1221E0FF78C}"/>
              </a:ext>
            </a:extLst>
          </p:cNvPr>
          <p:cNvSpPr/>
          <p:nvPr/>
        </p:nvSpPr>
        <p:spPr>
          <a:xfrm>
            <a:off x="704484" y="633145"/>
            <a:ext cx="1646605"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Isaiah 59:3-4, 7</a:t>
            </a:r>
          </a:p>
        </p:txBody>
      </p:sp>
      <p:sp>
        <p:nvSpPr>
          <p:cNvPr id="2" name="Rectángulo 1">
            <a:extLst>
              <a:ext uri="{FF2B5EF4-FFF2-40B4-BE49-F238E27FC236}">
                <a16:creationId xmlns:a16="http://schemas.microsoft.com/office/drawing/2014/main" id="{0DE92BF5-A76D-467F-A053-F4F670AC7862}"/>
              </a:ext>
            </a:extLst>
          </p:cNvPr>
          <p:cNvSpPr/>
          <p:nvPr/>
        </p:nvSpPr>
        <p:spPr>
          <a:xfrm>
            <a:off x="692476" y="2647453"/>
            <a:ext cx="3881191"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sins had the people committed?</a:t>
            </a:r>
          </a:p>
        </p:txBody>
      </p:sp>
      <p:sp>
        <p:nvSpPr>
          <p:cNvPr id="6" name="Rectángulo 5">
            <a:extLst>
              <a:ext uri="{FF2B5EF4-FFF2-40B4-BE49-F238E27FC236}">
                <a16:creationId xmlns:a16="http://schemas.microsoft.com/office/drawing/2014/main" id="{EE03ACC7-6419-4CF1-BF63-C46CD49C1D9A}"/>
              </a:ext>
            </a:extLst>
          </p:cNvPr>
          <p:cNvSpPr/>
          <p:nvPr/>
        </p:nvSpPr>
        <p:spPr>
          <a:xfrm>
            <a:off x="692476" y="3027245"/>
            <a:ext cx="8691308"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Why do you think committing these sins would separate someone from God?</a:t>
            </a:r>
          </a:p>
        </p:txBody>
      </p:sp>
      <p:sp>
        <p:nvSpPr>
          <p:cNvPr id="7" name="Rectángulo 6">
            <a:extLst>
              <a:ext uri="{FF2B5EF4-FFF2-40B4-BE49-F238E27FC236}">
                <a16:creationId xmlns:a16="http://schemas.microsoft.com/office/drawing/2014/main" id="{4F2A6307-EA76-4EF5-AEED-2682A00D3B30}"/>
              </a:ext>
            </a:extLst>
          </p:cNvPr>
          <p:cNvSpPr/>
          <p:nvPr/>
        </p:nvSpPr>
        <p:spPr>
          <a:xfrm>
            <a:off x="692476" y="3401505"/>
            <a:ext cx="4612160"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Which of these sins are prevalent in our day?</a:t>
            </a:r>
          </a:p>
        </p:txBody>
      </p:sp>
      <p:sp>
        <p:nvSpPr>
          <p:cNvPr id="8" name="Rectángulo 7">
            <a:extLst>
              <a:ext uri="{FF2B5EF4-FFF2-40B4-BE49-F238E27FC236}">
                <a16:creationId xmlns:a16="http://schemas.microsoft.com/office/drawing/2014/main" id="{FD7964AF-56A9-4DA1-968B-966901F2DB86}"/>
              </a:ext>
            </a:extLst>
          </p:cNvPr>
          <p:cNvSpPr/>
          <p:nvPr/>
        </p:nvSpPr>
        <p:spPr>
          <a:xfrm>
            <a:off x="704485" y="4165920"/>
            <a:ext cx="9817741" cy="163121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We roar all like bears, and mourn sore like doves: we look for judgment, but there is none; for salvation, but it is far off from us.</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For our transgressions are multiplied before thee, and our sins testify against us: for our transgressions are with us; and as for our iniquities, we know them;</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In transgressing and lying against the Lord, and departing away from our God, speaking oppression and revolt, conceiving and uttering from the heart words of falsehood.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17DDFF9D-0457-48CC-BCD6-BBB7A30F5398}"/>
              </a:ext>
            </a:extLst>
          </p:cNvPr>
          <p:cNvSpPr/>
          <p:nvPr/>
        </p:nvSpPr>
        <p:spPr>
          <a:xfrm>
            <a:off x="724130" y="3839996"/>
            <a:ext cx="181338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Isaiah 59:11-13</a:t>
            </a:r>
          </a:p>
        </p:txBody>
      </p:sp>
      <p:sp>
        <p:nvSpPr>
          <p:cNvPr id="10" name="Rectángulo 9">
            <a:extLst>
              <a:ext uri="{FF2B5EF4-FFF2-40B4-BE49-F238E27FC236}">
                <a16:creationId xmlns:a16="http://schemas.microsoft.com/office/drawing/2014/main" id="{945B3CDC-DE77-4243-8486-AB53441DC3FF}"/>
              </a:ext>
            </a:extLst>
          </p:cNvPr>
          <p:cNvSpPr/>
          <p:nvPr/>
        </p:nvSpPr>
        <p:spPr>
          <a:xfrm>
            <a:off x="704484" y="5755358"/>
            <a:ext cx="7517868"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would the Israelites recognize about the effects of their sins?</a:t>
            </a:r>
          </a:p>
        </p:txBody>
      </p:sp>
      <p:sp>
        <p:nvSpPr>
          <p:cNvPr id="11" name="Rectángulo 10">
            <a:extLst>
              <a:ext uri="{FF2B5EF4-FFF2-40B4-BE49-F238E27FC236}">
                <a16:creationId xmlns:a16="http://schemas.microsoft.com/office/drawing/2014/main" id="{6C2E73CE-97D9-463D-B126-B23FDB1CF013}"/>
              </a:ext>
            </a:extLst>
          </p:cNvPr>
          <p:cNvSpPr/>
          <p:nvPr/>
        </p:nvSpPr>
        <p:spPr>
          <a:xfrm>
            <a:off x="704486" y="6093912"/>
            <a:ext cx="9817740"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could recognizing that she had separated herself from God through sin help the young woman in the scenario?</a:t>
            </a:r>
          </a:p>
        </p:txBody>
      </p:sp>
    </p:spTree>
    <p:extLst>
      <p:ext uri="{BB962C8B-B14F-4D97-AF65-F5344CB8AC3E}">
        <p14:creationId xmlns:p14="http://schemas.microsoft.com/office/powerpoint/2010/main" val="47841658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3"/>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8" presetClass="entr" presetSubtype="32"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amond(out)">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2" grpId="0"/>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096BD43-C30F-41D8-8E46-DC08F478C11D}"/>
              </a:ext>
            </a:extLst>
          </p:cNvPr>
          <p:cNvSpPr/>
          <p:nvPr/>
        </p:nvSpPr>
        <p:spPr>
          <a:xfrm>
            <a:off x="919471" y="4278063"/>
            <a:ext cx="95895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phrase from Isaiah 59:20 teaches what we need to do so the Lord can intercede for us and redeem us? What does the phrase “turn from transgression” mean?</a:t>
            </a:r>
          </a:p>
        </p:txBody>
      </p:sp>
      <p:sp>
        <p:nvSpPr>
          <p:cNvPr id="6" name="Rectángulo 5">
            <a:extLst>
              <a:ext uri="{FF2B5EF4-FFF2-40B4-BE49-F238E27FC236}">
                <a16:creationId xmlns:a16="http://schemas.microsoft.com/office/drawing/2014/main" id="{7AF7A507-F215-47C6-AB5F-0D40C093CD8E}"/>
              </a:ext>
            </a:extLst>
          </p:cNvPr>
          <p:cNvSpPr/>
          <p:nvPr/>
        </p:nvSpPr>
        <p:spPr>
          <a:xfrm>
            <a:off x="919472" y="2361115"/>
            <a:ext cx="34676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became the intercessor?</a:t>
            </a:r>
          </a:p>
        </p:txBody>
      </p:sp>
      <p:sp>
        <p:nvSpPr>
          <p:cNvPr id="15" name="Rectángulo 14">
            <a:extLst>
              <a:ext uri="{FF2B5EF4-FFF2-40B4-BE49-F238E27FC236}">
                <a16:creationId xmlns:a16="http://schemas.microsoft.com/office/drawing/2014/main" id="{7CECA171-5338-46E6-8A0E-6489539BD9EE}"/>
              </a:ext>
            </a:extLst>
          </p:cNvPr>
          <p:cNvSpPr/>
          <p:nvPr/>
        </p:nvSpPr>
        <p:spPr>
          <a:xfrm>
            <a:off x="932722" y="2794703"/>
            <a:ext cx="1492716"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BDF4AA5F-6FF4-41BA-B48F-ECE69A5EEDD9}"/>
              </a:ext>
            </a:extLst>
          </p:cNvPr>
          <p:cNvSpPr/>
          <p:nvPr/>
        </p:nvSpPr>
        <p:spPr>
          <a:xfrm>
            <a:off x="919471" y="812383"/>
            <a:ext cx="1492716"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1B6CB0C3-D0DA-46CA-B534-5021A01EF3FC}"/>
              </a:ext>
            </a:extLst>
          </p:cNvPr>
          <p:cNvSpPr/>
          <p:nvPr/>
        </p:nvSpPr>
        <p:spPr>
          <a:xfrm>
            <a:off x="922919" y="3162878"/>
            <a:ext cx="9586052" cy="58928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49EDFD1B-FAAE-488C-AD8D-6E816609F711}"/>
              </a:ext>
            </a:extLst>
          </p:cNvPr>
          <p:cNvSpPr/>
          <p:nvPr/>
        </p:nvSpPr>
        <p:spPr>
          <a:xfrm>
            <a:off x="922919" y="1156424"/>
            <a:ext cx="9586052" cy="71245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131</a:t>
            </a:r>
          </a:p>
        </p:txBody>
      </p:sp>
      <p:sp>
        <p:nvSpPr>
          <p:cNvPr id="2" name="Rectángulo 1">
            <a:extLst>
              <a:ext uri="{FF2B5EF4-FFF2-40B4-BE49-F238E27FC236}">
                <a16:creationId xmlns:a16="http://schemas.microsoft.com/office/drawing/2014/main" id="{A2A603C2-5564-4588-B1B6-B199C132E7E1}"/>
              </a:ext>
            </a:extLst>
          </p:cNvPr>
          <p:cNvSpPr/>
          <p:nvPr/>
        </p:nvSpPr>
        <p:spPr>
          <a:xfrm>
            <a:off x="919473" y="783607"/>
            <a:ext cx="14927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59:16</a:t>
            </a:r>
          </a:p>
        </p:txBody>
      </p:sp>
      <p:sp>
        <p:nvSpPr>
          <p:cNvPr id="4" name="Rectángulo 3">
            <a:extLst>
              <a:ext uri="{FF2B5EF4-FFF2-40B4-BE49-F238E27FC236}">
                <a16:creationId xmlns:a16="http://schemas.microsoft.com/office/drawing/2014/main" id="{E7A3F719-0C70-46B9-811B-BFD4C67B9FAB}"/>
              </a:ext>
            </a:extLst>
          </p:cNvPr>
          <p:cNvSpPr/>
          <p:nvPr/>
        </p:nvSpPr>
        <p:spPr>
          <a:xfrm>
            <a:off x="919472" y="1152939"/>
            <a:ext cx="9589501"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he saw that there was no man, and wondered that there was no intercessor: therefore his arm brought salvation unto him; and his righteousness, it sustained him.</a:t>
            </a:r>
          </a:p>
        </p:txBody>
      </p:sp>
      <p:sp>
        <p:nvSpPr>
          <p:cNvPr id="5" name="Rectángulo 4">
            <a:extLst>
              <a:ext uri="{FF2B5EF4-FFF2-40B4-BE49-F238E27FC236}">
                <a16:creationId xmlns:a16="http://schemas.microsoft.com/office/drawing/2014/main" id="{81082266-70E4-41D9-A8C7-3B523E029298}"/>
              </a:ext>
            </a:extLst>
          </p:cNvPr>
          <p:cNvSpPr/>
          <p:nvPr/>
        </p:nvSpPr>
        <p:spPr>
          <a:xfrm>
            <a:off x="919472" y="1899450"/>
            <a:ext cx="532709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see that His people needed?</a:t>
            </a:r>
          </a:p>
        </p:txBody>
      </p:sp>
      <p:sp>
        <p:nvSpPr>
          <p:cNvPr id="7" name="Rectángulo 6">
            <a:extLst>
              <a:ext uri="{FF2B5EF4-FFF2-40B4-BE49-F238E27FC236}">
                <a16:creationId xmlns:a16="http://schemas.microsoft.com/office/drawing/2014/main" id="{73E809BD-8049-4928-ABC7-4F1798CA21E5}"/>
              </a:ext>
            </a:extLst>
          </p:cNvPr>
          <p:cNvSpPr/>
          <p:nvPr/>
        </p:nvSpPr>
        <p:spPr>
          <a:xfrm>
            <a:off x="919470" y="2799591"/>
            <a:ext cx="1492716"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Isaiah 59:20</a:t>
            </a:r>
          </a:p>
        </p:txBody>
      </p:sp>
      <p:sp>
        <p:nvSpPr>
          <p:cNvPr id="8" name="Rectángulo 7">
            <a:extLst>
              <a:ext uri="{FF2B5EF4-FFF2-40B4-BE49-F238E27FC236}">
                <a16:creationId xmlns:a16="http://schemas.microsoft.com/office/drawing/2014/main" id="{60A5CF35-5680-40C8-A542-D91EE6230CAE}"/>
              </a:ext>
            </a:extLst>
          </p:cNvPr>
          <p:cNvSpPr/>
          <p:nvPr/>
        </p:nvSpPr>
        <p:spPr>
          <a:xfrm>
            <a:off x="919471" y="3105834"/>
            <a:ext cx="9589501"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the Redeemer shall come to Zion, and unto them that turn from transgression in Jacob, saith the Lord.</a:t>
            </a:r>
          </a:p>
        </p:txBody>
      </p:sp>
      <p:sp>
        <p:nvSpPr>
          <p:cNvPr id="9" name="Rectángulo 8">
            <a:extLst>
              <a:ext uri="{FF2B5EF4-FFF2-40B4-BE49-F238E27FC236}">
                <a16:creationId xmlns:a16="http://schemas.microsoft.com/office/drawing/2014/main" id="{8E5BBA0B-C3DE-4A94-86D2-B825C5371C86}"/>
              </a:ext>
            </a:extLst>
          </p:cNvPr>
          <p:cNvSpPr/>
          <p:nvPr/>
        </p:nvSpPr>
        <p:spPr>
          <a:xfrm>
            <a:off x="919471" y="3852345"/>
            <a:ext cx="667362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explain the Savior’s role as our Redeemer?</a:t>
            </a:r>
          </a:p>
        </p:txBody>
      </p:sp>
      <p:sp>
        <p:nvSpPr>
          <p:cNvPr id="11" name="Rectángulo 10">
            <a:extLst>
              <a:ext uri="{FF2B5EF4-FFF2-40B4-BE49-F238E27FC236}">
                <a16:creationId xmlns:a16="http://schemas.microsoft.com/office/drawing/2014/main" id="{3C3B548A-0C00-4EBD-8907-E1DC59CBE2F5}"/>
              </a:ext>
            </a:extLst>
          </p:cNvPr>
          <p:cNvSpPr/>
          <p:nvPr/>
        </p:nvSpPr>
        <p:spPr>
          <a:xfrm>
            <a:off x="919471" y="4984429"/>
            <a:ext cx="510909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 these actions represent repentance?</a:t>
            </a:r>
          </a:p>
        </p:txBody>
      </p:sp>
    </p:spTree>
    <p:extLst>
      <p:ext uri="{BB962C8B-B14F-4D97-AF65-F5344CB8AC3E}">
        <p14:creationId xmlns:p14="http://schemas.microsoft.com/office/powerpoint/2010/main" val="3930480784"/>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3"/>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strVal val="#ppt_w+.3"/>
                                          </p:val>
                                        </p:tav>
                                        <p:tav tm="100000">
                                          <p:val>
                                            <p:strVal val="#ppt_w"/>
                                          </p:val>
                                        </p:tav>
                                      </p:tavLst>
                                    </p:anim>
                                    <p:anim calcmode="lin" valueType="num">
                                      <p:cBhvr>
                                        <p:cTn id="26" dur="1000" fill="hold"/>
                                        <p:tgtEl>
                                          <p:spTgt spid="13"/>
                                        </p:tgtEl>
                                        <p:attrNameLst>
                                          <p:attrName>ppt_h</p:attrName>
                                        </p:attrNameLst>
                                      </p:cBhvr>
                                      <p:tavLst>
                                        <p:tav tm="0">
                                          <p:val>
                                            <p:strVal val="#ppt_h"/>
                                          </p:val>
                                        </p:tav>
                                        <p:tav tm="100000">
                                          <p:val>
                                            <p:strVal val="#ppt_h"/>
                                          </p:val>
                                        </p:tav>
                                      </p:tavLst>
                                    </p:anim>
                                    <p:animEffect transition="in" filter="fade">
                                      <p:cBhvr>
                                        <p:cTn id="27" dur="1000"/>
                                        <p:tgtEl>
                                          <p:spTgt spid="13"/>
                                        </p:tgtEl>
                                      </p:cBhvr>
                                    </p:animEffect>
                                  </p:childTnLst>
                                </p:cTn>
                              </p:par>
                              <p:par>
                                <p:cTn id="28" presetID="50" presetClass="entr" presetSubtype="0" decel="10000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3"/>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3"/>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80">
                                          <p:stCondLst>
                                            <p:cond delay="0"/>
                                          </p:stCondLst>
                                        </p:cTn>
                                        <p:tgtEl>
                                          <p:spTgt spid="10"/>
                                        </p:tgtEl>
                                      </p:cBhvr>
                                    </p:animEffect>
                                    <p:anim calcmode="lin" valueType="num">
                                      <p:cBhvr>
                                        <p:cTn id="4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3" dur="26">
                                          <p:stCondLst>
                                            <p:cond delay="650"/>
                                          </p:stCondLst>
                                        </p:cTn>
                                        <p:tgtEl>
                                          <p:spTgt spid="10"/>
                                        </p:tgtEl>
                                      </p:cBhvr>
                                      <p:to x="100000" y="60000"/>
                                    </p:animScale>
                                    <p:animScale>
                                      <p:cBhvr>
                                        <p:cTn id="54" dur="166" decel="50000">
                                          <p:stCondLst>
                                            <p:cond delay="676"/>
                                          </p:stCondLst>
                                        </p:cTn>
                                        <p:tgtEl>
                                          <p:spTgt spid="10"/>
                                        </p:tgtEl>
                                      </p:cBhvr>
                                      <p:to x="100000" y="100000"/>
                                    </p:animScale>
                                    <p:animScale>
                                      <p:cBhvr>
                                        <p:cTn id="55" dur="26">
                                          <p:stCondLst>
                                            <p:cond delay="1312"/>
                                          </p:stCondLst>
                                        </p:cTn>
                                        <p:tgtEl>
                                          <p:spTgt spid="10"/>
                                        </p:tgtEl>
                                      </p:cBhvr>
                                      <p:to x="100000" y="80000"/>
                                    </p:animScale>
                                    <p:animScale>
                                      <p:cBhvr>
                                        <p:cTn id="56" dur="166" decel="50000">
                                          <p:stCondLst>
                                            <p:cond delay="1338"/>
                                          </p:stCondLst>
                                        </p:cTn>
                                        <p:tgtEl>
                                          <p:spTgt spid="10"/>
                                        </p:tgtEl>
                                      </p:cBhvr>
                                      <p:to x="100000" y="100000"/>
                                    </p:animScale>
                                    <p:animScale>
                                      <p:cBhvr>
                                        <p:cTn id="57" dur="26">
                                          <p:stCondLst>
                                            <p:cond delay="1642"/>
                                          </p:stCondLst>
                                        </p:cTn>
                                        <p:tgtEl>
                                          <p:spTgt spid="10"/>
                                        </p:tgtEl>
                                      </p:cBhvr>
                                      <p:to x="100000" y="90000"/>
                                    </p:animScale>
                                    <p:animScale>
                                      <p:cBhvr>
                                        <p:cTn id="58" dur="166" decel="50000">
                                          <p:stCondLst>
                                            <p:cond delay="1668"/>
                                          </p:stCondLst>
                                        </p:cTn>
                                        <p:tgtEl>
                                          <p:spTgt spid="10"/>
                                        </p:tgtEl>
                                      </p:cBhvr>
                                      <p:to x="100000" y="100000"/>
                                    </p:animScale>
                                    <p:animScale>
                                      <p:cBhvr>
                                        <p:cTn id="59" dur="26">
                                          <p:stCondLst>
                                            <p:cond delay="1808"/>
                                          </p:stCondLst>
                                        </p:cTn>
                                        <p:tgtEl>
                                          <p:spTgt spid="10"/>
                                        </p:tgtEl>
                                      </p:cBhvr>
                                      <p:to x="100000" y="95000"/>
                                    </p:animScale>
                                    <p:animScale>
                                      <p:cBhvr>
                                        <p:cTn id="60" dur="166" decel="50000">
                                          <p:stCondLst>
                                            <p:cond delay="1834"/>
                                          </p:stCondLst>
                                        </p:cTn>
                                        <p:tgtEl>
                                          <p:spTgt spid="10"/>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5" grpId="0" animBg="1"/>
      <p:bldP spid="13" grpId="0" animBg="1"/>
      <p:bldP spid="5" grpId="0"/>
      <p:bldP spid="7" grpId="0"/>
      <p:bldP spid="8"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131</a:t>
            </a:r>
          </a:p>
        </p:txBody>
      </p:sp>
      <p:sp>
        <p:nvSpPr>
          <p:cNvPr id="2" name="Rectángulo 1">
            <a:extLst>
              <a:ext uri="{FF2B5EF4-FFF2-40B4-BE49-F238E27FC236}">
                <a16:creationId xmlns:a16="http://schemas.microsoft.com/office/drawing/2014/main" id="{B26F4A2B-3CE6-4737-8131-A7C339B022A2}"/>
              </a:ext>
            </a:extLst>
          </p:cNvPr>
          <p:cNvSpPr/>
          <p:nvPr/>
        </p:nvSpPr>
        <p:spPr>
          <a:xfrm>
            <a:off x="873504" y="968273"/>
            <a:ext cx="1544012"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60–61</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5EB373B2-0275-40BD-945A-D5349F0C7ACC}"/>
              </a:ext>
            </a:extLst>
          </p:cNvPr>
          <p:cNvSpPr/>
          <p:nvPr/>
        </p:nvSpPr>
        <p:spPr>
          <a:xfrm>
            <a:off x="1584187" y="2705725"/>
            <a:ext cx="9023624" cy="1323439"/>
          </a:xfrm>
          <a:prstGeom prst="rect">
            <a:avLst/>
          </a:prstGeom>
        </p:spPr>
        <p:txBody>
          <a:bodyPr wrap="none">
            <a:spAutoFit/>
          </a:bodyPr>
          <a:lstStyle/>
          <a:p>
            <a:pPr algn="ctr"/>
            <a:r>
              <a:rPr lang="en-US" sz="4000" b="1" dirty="0">
                <a:solidFill>
                  <a:srgbClr val="FF0000"/>
                </a:solidFill>
                <a:latin typeface="Ink Free" panose="03080402000500000000" pitchFamily="66" charset="0"/>
                <a:cs typeface="Arial" panose="020B0604020202020204" pitchFamily="34" charset="0"/>
              </a:rPr>
              <a:t>“Isaiah prophesies of the last days and </a:t>
            </a:r>
          </a:p>
          <a:p>
            <a:pPr algn="ctr"/>
            <a:r>
              <a:rPr lang="en-US" sz="4000" b="1" dirty="0">
                <a:solidFill>
                  <a:srgbClr val="FF0000"/>
                </a:solidFill>
                <a:latin typeface="Ink Free" panose="03080402000500000000" pitchFamily="66" charset="0"/>
                <a:cs typeface="Arial" panose="020B0604020202020204" pitchFamily="34" charset="0"/>
              </a:rPr>
              <a:t>of the Messiah”</a:t>
            </a:r>
          </a:p>
        </p:txBody>
      </p:sp>
    </p:spTree>
    <p:extLst>
      <p:ext uri="{BB962C8B-B14F-4D97-AF65-F5344CB8AC3E}">
        <p14:creationId xmlns:p14="http://schemas.microsoft.com/office/powerpoint/2010/main" val="38724718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B77F1813-3C4F-47A5-A467-2F44C9F44677}"/>
              </a:ext>
            </a:extLst>
          </p:cNvPr>
          <p:cNvSpPr/>
          <p:nvPr/>
        </p:nvSpPr>
        <p:spPr>
          <a:xfrm>
            <a:off x="768625" y="809819"/>
            <a:ext cx="1364476"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AC65F16A-92A9-41F6-B04B-4EA905E2360D}"/>
              </a:ext>
            </a:extLst>
          </p:cNvPr>
          <p:cNvSpPr/>
          <p:nvPr/>
        </p:nvSpPr>
        <p:spPr>
          <a:xfrm>
            <a:off x="768626" y="1146888"/>
            <a:ext cx="9870976" cy="92333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131</a:t>
            </a:r>
          </a:p>
        </p:txBody>
      </p:sp>
      <p:sp>
        <p:nvSpPr>
          <p:cNvPr id="2" name="Rectángulo 1">
            <a:extLst>
              <a:ext uri="{FF2B5EF4-FFF2-40B4-BE49-F238E27FC236}">
                <a16:creationId xmlns:a16="http://schemas.microsoft.com/office/drawing/2014/main" id="{8DBD4D04-C283-42FB-BDB7-06B154484D39}"/>
              </a:ext>
            </a:extLst>
          </p:cNvPr>
          <p:cNvSpPr/>
          <p:nvPr/>
        </p:nvSpPr>
        <p:spPr>
          <a:xfrm>
            <a:off x="768627" y="783607"/>
            <a:ext cx="13644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61:1</a:t>
            </a:r>
          </a:p>
        </p:txBody>
      </p:sp>
      <p:sp>
        <p:nvSpPr>
          <p:cNvPr id="4" name="Rectángulo 3">
            <a:extLst>
              <a:ext uri="{FF2B5EF4-FFF2-40B4-BE49-F238E27FC236}">
                <a16:creationId xmlns:a16="http://schemas.microsoft.com/office/drawing/2014/main" id="{933FDBB9-E5B2-4C66-A68E-FF78EB8A4317}"/>
              </a:ext>
            </a:extLst>
          </p:cNvPr>
          <p:cNvSpPr/>
          <p:nvPr/>
        </p:nvSpPr>
        <p:spPr>
          <a:xfrm>
            <a:off x="768626" y="1152939"/>
            <a:ext cx="9766851"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Spirit of the Lord God is upon me; because the Lord hath anointed me to preach good tidings unto the meek; he hath sent me to bind up the brokenhearted, to proclaim liberty to the captives, and the opening of the prison to them that are bound;</a:t>
            </a:r>
          </a:p>
        </p:txBody>
      </p:sp>
      <p:sp>
        <p:nvSpPr>
          <p:cNvPr id="5" name="Rectángulo 4">
            <a:extLst>
              <a:ext uri="{FF2B5EF4-FFF2-40B4-BE49-F238E27FC236}">
                <a16:creationId xmlns:a16="http://schemas.microsoft.com/office/drawing/2014/main" id="{C8463077-08DE-43FE-B308-18D5B7B4602A}"/>
              </a:ext>
            </a:extLst>
          </p:cNvPr>
          <p:cNvSpPr/>
          <p:nvPr/>
        </p:nvSpPr>
        <p:spPr>
          <a:xfrm>
            <a:off x="768627" y="2212393"/>
            <a:ext cx="976685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of the “good tidings,” or good news, the Savior preached and continues to preach?</a:t>
            </a:r>
          </a:p>
        </p:txBody>
      </p:sp>
      <p:sp>
        <p:nvSpPr>
          <p:cNvPr id="6" name="Rectángulo 5">
            <a:extLst>
              <a:ext uri="{FF2B5EF4-FFF2-40B4-BE49-F238E27FC236}">
                <a16:creationId xmlns:a16="http://schemas.microsoft.com/office/drawing/2014/main" id="{2B4AE016-FCB6-4839-AFBE-E0075B1CE90E}"/>
              </a:ext>
            </a:extLst>
          </p:cNvPr>
          <p:cNvSpPr/>
          <p:nvPr/>
        </p:nvSpPr>
        <p:spPr>
          <a:xfrm>
            <a:off x="768625" y="3026287"/>
            <a:ext cx="966083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Savior “bind up the brokenhearted” during His mortal ministry? How does He continue to do so in our day?</a:t>
            </a:r>
          </a:p>
        </p:txBody>
      </p:sp>
      <p:sp>
        <p:nvSpPr>
          <p:cNvPr id="7" name="Rectángulo 6">
            <a:extLst>
              <a:ext uri="{FF2B5EF4-FFF2-40B4-BE49-F238E27FC236}">
                <a16:creationId xmlns:a16="http://schemas.microsoft.com/office/drawing/2014/main" id="{61A0CF00-640C-4F67-8E81-A053868C6012}"/>
              </a:ext>
            </a:extLst>
          </p:cNvPr>
          <p:cNvSpPr/>
          <p:nvPr/>
        </p:nvSpPr>
        <p:spPr>
          <a:xfrm>
            <a:off x="768625" y="4079008"/>
            <a:ext cx="966083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the Savior bring “liberty to the captives” and open “the prison to them that are bound”? How can this relate to spirits in the postmortal spirit world?</a:t>
            </a:r>
          </a:p>
        </p:txBody>
      </p:sp>
    </p:spTree>
    <p:extLst>
      <p:ext uri="{BB962C8B-B14F-4D97-AF65-F5344CB8AC3E}">
        <p14:creationId xmlns:p14="http://schemas.microsoft.com/office/powerpoint/2010/main" val="75775733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507</Words>
  <Application>Microsoft Office PowerPoint</Application>
  <PresentationFormat>Panorámica</PresentationFormat>
  <Paragraphs>75</Paragraphs>
  <Slides>13</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Bahnschrift Condensed</vt:lpstr>
      <vt:lpstr>Blackadder ITC</vt:lpstr>
      <vt:lpstr>Calibri</vt:lpstr>
      <vt:lpstr>Century Gothic</vt:lpstr>
      <vt:lpstr>Ink Free</vt:lpstr>
      <vt:lpstr>Rockwell</vt:lpstr>
      <vt:lpstr>Tahoma</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5077</cp:revision>
  <dcterms:created xsi:type="dcterms:W3CDTF">2018-08-29T04:26:39Z</dcterms:created>
  <dcterms:modified xsi:type="dcterms:W3CDTF">2019-06-11T19:23:02Z</dcterms:modified>
</cp:coreProperties>
</file>