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1"/>
  </p:notesMasterIdLst>
  <p:sldIdLst>
    <p:sldId id="296" r:id="rId2"/>
    <p:sldId id="385" r:id="rId3"/>
    <p:sldId id="383" r:id="rId4"/>
    <p:sldId id="384" r:id="rId5"/>
    <p:sldId id="386" r:id="rId6"/>
    <p:sldId id="387" r:id="rId7"/>
    <p:sldId id="388" r:id="rId8"/>
    <p:sldId id="389" r:id="rId9"/>
    <p:sldId id="39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4D6F0F"/>
    <a:srgbClr val="D6E513"/>
    <a:srgbClr val="FF6600"/>
    <a:srgbClr val="59C7E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EQpmPlOIhV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E97159"/>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E97159"/>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130</a:t>
            </a:r>
          </a:p>
        </p:txBody>
      </p:sp>
      <p:sp>
        <p:nvSpPr>
          <p:cNvPr id="4" name="Rectángulo 3">
            <a:extLst>
              <a:ext uri="{FF2B5EF4-FFF2-40B4-BE49-F238E27FC236}">
                <a16:creationId xmlns:a16="http://schemas.microsoft.com/office/drawing/2014/main" id="{470989E9-A588-46AF-AAC6-2B178FE1EEFA}"/>
              </a:ext>
            </a:extLst>
          </p:cNvPr>
          <p:cNvSpPr/>
          <p:nvPr/>
        </p:nvSpPr>
        <p:spPr>
          <a:xfrm>
            <a:off x="4213113" y="2875002"/>
            <a:ext cx="3765774" cy="1107996"/>
          </a:xfrm>
          <a:prstGeom prst="rect">
            <a:avLst/>
          </a:prstGeom>
        </p:spPr>
        <p:txBody>
          <a:bodyPr wrap="none">
            <a:spAutoFit/>
          </a:bodyPr>
          <a:lstStyle/>
          <a:p>
            <a:pPr fontAlgn="base"/>
            <a:r>
              <a:rPr lang="en-US" sz="6600" b="1" dirty="0">
                <a:solidFill>
                  <a:schemeClr val="bg1"/>
                </a:solidFill>
                <a:latin typeface="Arial" panose="020B0604020202020204" pitchFamily="34" charset="0"/>
                <a:cs typeface="Arial" panose="020B0604020202020204" pitchFamily="34" charset="0"/>
              </a:rPr>
              <a:t>Isaiah 58</a:t>
            </a:r>
            <a:endParaRPr lang="en-US" sz="66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811604"/>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E97159"/>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130</a:t>
            </a:r>
          </a:p>
        </p:txBody>
      </p:sp>
      <p:sp>
        <p:nvSpPr>
          <p:cNvPr id="2" name="Rectángulo 1">
            <a:extLst>
              <a:ext uri="{FF2B5EF4-FFF2-40B4-BE49-F238E27FC236}">
                <a16:creationId xmlns:a16="http://schemas.microsoft.com/office/drawing/2014/main" id="{ACFCE62E-566A-42EF-ACD3-4223C84455A7}"/>
              </a:ext>
            </a:extLst>
          </p:cNvPr>
          <p:cNvSpPr/>
          <p:nvPr/>
        </p:nvSpPr>
        <p:spPr>
          <a:xfrm>
            <a:off x="1326521" y="2828835"/>
            <a:ext cx="9538958" cy="1200329"/>
          </a:xfrm>
          <a:prstGeom prst="rect">
            <a:avLst/>
          </a:prstGeom>
        </p:spPr>
        <p:txBody>
          <a:bodyPr wrap="none">
            <a:spAutoFit/>
          </a:bodyPr>
          <a:lstStyle/>
          <a:p>
            <a:pPr algn="ctr"/>
            <a:r>
              <a:rPr lang="en-US" sz="3600" dirty="0">
                <a:solidFill>
                  <a:schemeClr val="bg1"/>
                </a:solidFill>
                <a:latin typeface="Rockwell" panose="02060603020205020403" pitchFamily="18" charset="0"/>
              </a:rPr>
              <a:t>“The Lord teaches about proper fasting and </a:t>
            </a:r>
          </a:p>
          <a:p>
            <a:pPr algn="ctr"/>
            <a:r>
              <a:rPr lang="en-US" sz="3600" dirty="0">
                <a:solidFill>
                  <a:schemeClr val="bg1"/>
                </a:solidFill>
                <a:latin typeface="Rockwell" panose="02060603020205020403" pitchFamily="18" charset="0"/>
              </a:rPr>
              <a:t>Sabbath observance”</a:t>
            </a:r>
          </a:p>
        </p:txBody>
      </p:sp>
      <p:sp>
        <p:nvSpPr>
          <p:cNvPr id="5" name="Rectángulo 4">
            <a:extLst>
              <a:ext uri="{FF2B5EF4-FFF2-40B4-BE49-F238E27FC236}">
                <a16:creationId xmlns:a16="http://schemas.microsoft.com/office/drawing/2014/main" id="{282B3646-8BFB-40C0-B0F7-6999ED925D1B}"/>
              </a:ext>
            </a:extLst>
          </p:cNvPr>
          <p:cNvSpPr/>
          <p:nvPr/>
        </p:nvSpPr>
        <p:spPr>
          <a:xfrm>
            <a:off x="690422" y="779683"/>
            <a:ext cx="115929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58</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79295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01705D3-876B-4530-85BA-8A953ED24F2F}"/>
              </a:ext>
            </a:extLst>
          </p:cNvPr>
          <p:cNvSpPr/>
          <p:nvPr/>
        </p:nvSpPr>
        <p:spPr>
          <a:xfrm>
            <a:off x="997946" y="3490074"/>
            <a:ext cx="60965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people ask the Lord about their fasting? </a:t>
            </a:r>
          </a:p>
        </p:txBody>
      </p:sp>
      <p:sp>
        <p:nvSpPr>
          <p:cNvPr id="6" name="Rectángulo 5">
            <a:extLst>
              <a:ext uri="{FF2B5EF4-FFF2-40B4-BE49-F238E27FC236}">
                <a16:creationId xmlns:a16="http://schemas.microsoft.com/office/drawing/2014/main" id="{747DB6D9-50D5-4063-A6A4-687F522828B3}"/>
              </a:ext>
            </a:extLst>
          </p:cNvPr>
          <p:cNvSpPr/>
          <p:nvPr/>
        </p:nvSpPr>
        <p:spPr>
          <a:xfrm>
            <a:off x="2333431" y="1520941"/>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fasting?</a:t>
            </a:r>
          </a:p>
        </p:txBody>
      </p:sp>
      <p:sp>
        <p:nvSpPr>
          <p:cNvPr id="17" name="Rectángulo 16">
            <a:extLst>
              <a:ext uri="{FF2B5EF4-FFF2-40B4-BE49-F238E27FC236}">
                <a16:creationId xmlns:a16="http://schemas.microsoft.com/office/drawing/2014/main" id="{C8CD8743-B1BA-42F1-BB00-683FBDA5D1C9}"/>
              </a:ext>
            </a:extLst>
          </p:cNvPr>
          <p:cNvSpPr/>
          <p:nvPr/>
        </p:nvSpPr>
        <p:spPr>
          <a:xfrm>
            <a:off x="997946" y="3853060"/>
            <a:ext cx="1507783"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esquinas redondeadas 17">
            <a:extLst>
              <a:ext uri="{FF2B5EF4-FFF2-40B4-BE49-F238E27FC236}">
                <a16:creationId xmlns:a16="http://schemas.microsoft.com/office/drawing/2014/main" id="{F71BCD27-51D1-4B44-958A-A8503DDB8A92}"/>
              </a:ext>
            </a:extLst>
          </p:cNvPr>
          <p:cNvSpPr/>
          <p:nvPr/>
        </p:nvSpPr>
        <p:spPr>
          <a:xfrm>
            <a:off x="997946" y="4226856"/>
            <a:ext cx="9762819" cy="88883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0200F16B-8273-4838-85E6-2627ADB71FF7}"/>
              </a:ext>
            </a:extLst>
          </p:cNvPr>
          <p:cNvSpPr/>
          <p:nvPr/>
        </p:nvSpPr>
        <p:spPr>
          <a:xfrm>
            <a:off x="997946" y="2219414"/>
            <a:ext cx="1507783"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esquinas redondeadas 15">
            <a:extLst>
              <a:ext uri="{FF2B5EF4-FFF2-40B4-BE49-F238E27FC236}">
                <a16:creationId xmlns:a16="http://schemas.microsoft.com/office/drawing/2014/main" id="{1E5F5A30-92DC-486D-AC7A-E856492FB995}"/>
              </a:ext>
            </a:extLst>
          </p:cNvPr>
          <p:cNvSpPr/>
          <p:nvPr/>
        </p:nvSpPr>
        <p:spPr>
          <a:xfrm>
            <a:off x="997946" y="2593210"/>
            <a:ext cx="9762819" cy="88883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E97159"/>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130</a:t>
            </a:r>
          </a:p>
        </p:txBody>
      </p:sp>
      <p:sp>
        <p:nvSpPr>
          <p:cNvPr id="4" name="Rectángulo 3">
            <a:extLst>
              <a:ext uri="{FF2B5EF4-FFF2-40B4-BE49-F238E27FC236}">
                <a16:creationId xmlns:a16="http://schemas.microsoft.com/office/drawing/2014/main" id="{484EC6D2-A207-410A-9FD6-9B63E956AFC7}"/>
              </a:ext>
            </a:extLst>
          </p:cNvPr>
          <p:cNvSpPr/>
          <p:nvPr/>
        </p:nvSpPr>
        <p:spPr>
          <a:xfrm>
            <a:off x="3317034" y="912099"/>
            <a:ext cx="55579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the first thoughts that enter your mind?</a:t>
            </a:r>
          </a:p>
        </p:txBody>
      </p:sp>
      <p:sp>
        <p:nvSpPr>
          <p:cNvPr id="7" name="Rectángulo 6">
            <a:extLst>
              <a:ext uri="{FF2B5EF4-FFF2-40B4-BE49-F238E27FC236}">
                <a16:creationId xmlns:a16="http://schemas.microsoft.com/office/drawing/2014/main" id="{7B0BE74D-1CBD-4F69-B7BA-F4A1A834C41B}"/>
              </a:ext>
            </a:extLst>
          </p:cNvPr>
          <p:cNvSpPr/>
          <p:nvPr/>
        </p:nvSpPr>
        <p:spPr>
          <a:xfrm>
            <a:off x="6597922" y="1509976"/>
            <a:ext cx="45961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do Church members usually fast?</a:t>
            </a:r>
          </a:p>
        </p:txBody>
      </p:sp>
      <p:sp>
        <p:nvSpPr>
          <p:cNvPr id="8" name="Rectángulo 7">
            <a:extLst>
              <a:ext uri="{FF2B5EF4-FFF2-40B4-BE49-F238E27FC236}">
                <a16:creationId xmlns:a16="http://schemas.microsoft.com/office/drawing/2014/main" id="{2F80214F-C709-40B3-8432-FD1698DB5B52}"/>
              </a:ext>
            </a:extLst>
          </p:cNvPr>
          <p:cNvSpPr/>
          <p:nvPr/>
        </p:nvSpPr>
        <p:spPr>
          <a:xfrm>
            <a:off x="997948" y="2197412"/>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58:3</a:t>
            </a:r>
          </a:p>
        </p:txBody>
      </p:sp>
      <p:sp>
        <p:nvSpPr>
          <p:cNvPr id="9" name="Rectángulo 8">
            <a:extLst>
              <a:ext uri="{FF2B5EF4-FFF2-40B4-BE49-F238E27FC236}">
                <a16:creationId xmlns:a16="http://schemas.microsoft.com/office/drawing/2014/main" id="{73079220-B3BA-45AB-96A7-3AAD4A787A94}"/>
              </a:ext>
            </a:extLst>
          </p:cNvPr>
          <p:cNvSpPr/>
          <p:nvPr/>
        </p:nvSpPr>
        <p:spPr>
          <a:xfrm>
            <a:off x="997947" y="2566744"/>
            <a:ext cx="963029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Wherefore have we fasted, say they, and thou seest not? Wherefore have we afflicted our soul, and thou takest no knowledge? Behold, in the day of your fast ye find pleasure, and exact all your labours.</a:t>
            </a:r>
          </a:p>
        </p:txBody>
      </p:sp>
      <p:sp>
        <p:nvSpPr>
          <p:cNvPr id="11" name="Rectángulo 10">
            <a:extLst>
              <a:ext uri="{FF2B5EF4-FFF2-40B4-BE49-F238E27FC236}">
                <a16:creationId xmlns:a16="http://schemas.microsoft.com/office/drawing/2014/main" id="{792DD378-51F3-4B9D-9D09-5A4DF7456165}"/>
              </a:ext>
            </a:extLst>
          </p:cNvPr>
          <p:cNvSpPr/>
          <p:nvPr/>
        </p:nvSpPr>
        <p:spPr>
          <a:xfrm>
            <a:off x="997948" y="3872371"/>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58:5</a:t>
            </a:r>
          </a:p>
        </p:txBody>
      </p:sp>
      <p:sp>
        <p:nvSpPr>
          <p:cNvPr id="12" name="Rectángulo 11">
            <a:extLst>
              <a:ext uri="{FF2B5EF4-FFF2-40B4-BE49-F238E27FC236}">
                <a16:creationId xmlns:a16="http://schemas.microsoft.com/office/drawing/2014/main" id="{C3A9DD85-7EC0-4586-898D-834C234FC19A}"/>
              </a:ext>
            </a:extLst>
          </p:cNvPr>
          <p:cNvSpPr/>
          <p:nvPr/>
        </p:nvSpPr>
        <p:spPr>
          <a:xfrm>
            <a:off x="997947" y="4188547"/>
            <a:ext cx="963029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Is it such a fast that I have chosen? a day for a man to afflict his soul? is it to bow down his head as a bulrush, and to spread sackcloth and ashes under him? wilt thou call this a fast, and an acceptable day to the Lord?</a:t>
            </a:r>
          </a:p>
        </p:txBody>
      </p:sp>
      <p:sp>
        <p:nvSpPr>
          <p:cNvPr id="13" name="Rectángulo 12">
            <a:extLst>
              <a:ext uri="{FF2B5EF4-FFF2-40B4-BE49-F238E27FC236}">
                <a16:creationId xmlns:a16="http://schemas.microsoft.com/office/drawing/2014/main" id="{2F90287E-82C9-416B-A127-8C63F1BA6EAD}"/>
              </a:ext>
            </a:extLst>
          </p:cNvPr>
          <p:cNvSpPr/>
          <p:nvPr/>
        </p:nvSpPr>
        <p:spPr>
          <a:xfrm>
            <a:off x="997946" y="5207237"/>
            <a:ext cx="629313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question about the people’s fasting? </a:t>
            </a:r>
          </a:p>
        </p:txBody>
      </p:sp>
      <p:sp>
        <p:nvSpPr>
          <p:cNvPr id="14" name="Rectángulo 13">
            <a:extLst>
              <a:ext uri="{FF2B5EF4-FFF2-40B4-BE49-F238E27FC236}">
                <a16:creationId xmlns:a16="http://schemas.microsoft.com/office/drawing/2014/main" id="{67022991-D464-4967-86A0-CCCC0A012FF5}"/>
              </a:ext>
            </a:extLst>
          </p:cNvPr>
          <p:cNvSpPr/>
          <p:nvPr/>
        </p:nvSpPr>
        <p:spPr>
          <a:xfrm>
            <a:off x="1043783" y="5675741"/>
            <a:ext cx="5891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we make similar mistakes when we fast?</a:t>
            </a:r>
          </a:p>
        </p:txBody>
      </p:sp>
    </p:spTree>
    <p:extLst>
      <p:ext uri="{BB962C8B-B14F-4D97-AF65-F5344CB8AC3E}">
        <p14:creationId xmlns:p14="http://schemas.microsoft.com/office/powerpoint/2010/main" val="6199958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1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80">
                                          <p:stCondLst>
                                            <p:cond delay="0"/>
                                          </p:stCondLst>
                                        </p:cTn>
                                        <p:tgtEl>
                                          <p:spTgt spid="10"/>
                                        </p:tgtEl>
                                      </p:cBhvr>
                                    </p:animEffect>
                                    <p:anim calcmode="lin" valueType="num">
                                      <p:cBhvr>
                                        <p:cTn id="4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6" dur="26">
                                          <p:stCondLst>
                                            <p:cond delay="650"/>
                                          </p:stCondLst>
                                        </p:cTn>
                                        <p:tgtEl>
                                          <p:spTgt spid="10"/>
                                        </p:tgtEl>
                                      </p:cBhvr>
                                      <p:to x="100000" y="60000"/>
                                    </p:animScale>
                                    <p:animScale>
                                      <p:cBhvr>
                                        <p:cTn id="47" dur="166" decel="50000">
                                          <p:stCondLst>
                                            <p:cond delay="676"/>
                                          </p:stCondLst>
                                        </p:cTn>
                                        <p:tgtEl>
                                          <p:spTgt spid="10"/>
                                        </p:tgtEl>
                                      </p:cBhvr>
                                      <p:to x="100000" y="100000"/>
                                    </p:animScale>
                                    <p:animScale>
                                      <p:cBhvr>
                                        <p:cTn id="48" dur="26">
                                          <p:stCondLst>
                                            <p:cond delay="1312"/>
                                          </p:stCondLst>
                                        </p:cTn>
                                        <p:tgtEl>
                                          <p:spTgt spid="10"/>
                                        </p:tgtEl>
                                      </p:cBhvr>
                                      <p:to x="100000" y="80000"/>
                                    </p:animScale>
                                    <p:animScale>
                                      <p:cBhvr>
                                        <p:cTn id="49" dur="166" decel="50000">
                                          <p:stCondLst>
                                            <p:cond delay="1338"/>
                                          </p:stCondLst>
                                        </p:cTn>
                                        <p:tgtEl>
                                          <p:spTgt spid="10"/>
                                        </p:tgtEl>
                                      </p:cBhvr>
                                      <p:to x="100000" y="100000"/>
                                    </p:animScale>
                                    <p:animScale>
                                      <p:cBhvr>
                                        <p:cTn id="50" dur="26">
                                          <p:stCondLst>
                                            <p:cond delay="1642"/>
                                          </p:stCondLst>
                                        </p:cTn>
                                        <p:tgtEl>
                                          <p:spTgt spid="10"/>
                                        </p:tgtEl>
                                      </p:cBhvr>
                                      <p:to x="100000" y="90000"/>
                                    </p:animScale>
                                    <p:animScale>
                                      <p:cBhvr>
                                        <p:cTn id="51" dur="166" decel="50000">
                                          <p:stCondLst>
                                            <p:cond delay="1668"/>
                                          </p:stCondLst>
                                        </p:cTn>
                                        <p:tgtEl>
                                          <p:spTgt spid="10"/>
                                        </p:tgtEl>
                                      </p:cBhvr>
                                      <p:to x="100000" y="100000"/>
                                    </p:animScale>
                                    <p:animScale>
                                      <p:cBhvr>
                                        <p:cTn id="52" dur="26">
                                          <p:stCondLst>
                                            <p:cond delay="1808"/>
                                          </p:stCondLst>
                                        </p:cTn>
                                        <p:tgtEl>
                                          <p:spTgt spid="10"/>
                                        </p:tgtEl>
                                      </p:cBhvr>
                                      <p:to x="100000" y="95000"/>
                                    </p:animScale>
                                    <p:animScale>
                                      <p:cBhvr>
                                        <p:cTn id="53" dur="166" decel="50000">
                                          <p:stCondLst>
                                            <p:cond delay="1834"/>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2"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Scale>
                                      <p:cBhvr>
                                        <p:cTn id="8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13"/>
                                        </p:tgtEl>
                                        <p:attrNameLst>
                                          <p:attrName>ppt_x</p:attrName>
                                          <p:attrName>ppt_y</p:attrName>
                                        </p:attrNameLst>
                                      </p:cBhvr>
                                    </p:animMotion>
                                    <p:animEffect transition="in" filter="fade">
                                      <p:cBhvr>
                                        <p:cTn id="82" dur="1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14">
                                            <p:txEl>
                                              <p:pRg st="0" end="0"/>
                                            </p:txEl>
                                          </p:spTgt>
                                        </p:tgtEl>
                                        <p:attrNameLst>
                                          <p:attrName>style.visibility</p:attrName>
                                        </p:attrNameLst>
                                      </p:cBhvr>
                                      <p:to>
                                        <p:strVal val="visible"/>
                                      </p:to>
                                    </p:set>
                                    <p:set>
                                      <p:cBhvr>
                                        <p:cTn id="87" dur="114" fill="hold">
                                          <p:stCondLst>
                                            <p:cond delay="0"/>
                                          </p:stCondLst>
                                        </p:cTn>
                                        <p:tgtEl>
                                          <p:spTgt spid="14">
                                            <p:txEl>
                                              <p:pRg st="0" end="0"/>
                                            </p:txEl>
                                          </p:spTgt>
                                        </p:tgtEl>
                                        <p:attrNameLst>
                                          <p:attrName>style.rotation</p:attrName>
                                        </p:attrNameLst>
                                      </p:cBhvr>
                                      <p:to>
                                        <p:strVal val="-45.0"/>
                                      </p:to>
                                    </p:set>
                                    <p:anim calcmode="lin" valueType="num">
                                      <p:cBhvr>
                                        <p:cTn id="88" dur="114" fill="hold">
                                          <p:stCondLst>
                                            <p:cond delay="114"/>
                                          </p:stCondLst>
                                        </p:cTn>
                                        <p:tgtEl>
                                          <p:spTgt spid="1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9" dur="114" fill="hold">
                                          <p:stCondLst>
                                            <p:cond delay="0"/>
                                          </p:stCondLst>
                                        </p:cTn>
                                        <p:tgtEl>
                                          <p:spTgt spid="14">
                                            <p:txEl>
                                              <p:pRg st="0" end="0"/>
                                            </p:txEl>
                                          </p:spTgt>
                                        </p:tgtEl>
                                        <p:attrNameLst>
                                          <p:attrName>ppt_y</p:attrName>
                                        </p:attrNameLst>
                                      </p:cBhvr>
                                      <p:tavLst>
                                        <p:tav tm="0">
                                          <p:val>
                                            <p:strVal val="#ppt_y-1"/>
                                          </p:val>
                                        </p:tav>
                                        <p:tav tm="100000">
                                          <p:val>
                                            <p:strVal val="#ppt_y-(0.354*#ppt_w-0.172*#ppt_h)"/>
                                          </p:val>
                                        </p:tav>
                                      </p:tavLst>
                                    </p:anim>
                                    <p:anim calcmode="lin" valueType="num">
                                      <p:cBhvr>
                                        <p:cTn id="90" dur="39" decel="50000" autoRev="1" fill="hold">
                                          <p:stCondLst>
                                            <p:cond delay="114"/>
                                          </p:stCondLst>
                                        </p:cTn>
                                        <p:tgtEl>
                                          <p:spTgt spid="1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91" dur="34" fill="hold">
                                          <p:stCondLst>
                                            <p:cond delay="216"/>
                                          </p:stCondLst>
                                        </p:cTn>
                                        <p:tgtEl>
                                          <p:spTgt spid="1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7" grpId="0" animBg="1"/>
      <p:bldP spid="18" grpId="0" animBg="1"/>
      <p:bldP spid="15" grpId="0" animBg="1"/>
      <p:bldP spid="16" grpId="0" animBg="1"/>
      <p:bldP spid="7" grpId="0"/>
      <p:bldP spid="8" grpId="0"/>
      <p:bldP spid="9" grpId="0"/>
      <p:bldP spid="11" grpId="0"/>
      <p:bldP spid="12" grpId="0"/>
      <p:bldP spid="13" grpId="0"/>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5ED1C03-369B-4A84-B7B2-C696B9EE846A}"/>
              </a:ext>
            </a:extLst>
          </p:cNvPr>
          <p:cNvSpPr/>
          <p:nvPr/>
        </p:nvSpPr>
        <p:spPr>
          <a:xfrm>
            <a:off x="984695" y="2168602"/>
            <a:ext cx="48269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for others and ourselves?</a:t>
            </a:r>
          </a:p>
        </p:txBody>
      </p:sp>
      <p:sp>
        <p:nvSpPr>
          <p:cNvPr id="10" name="Rectángulo 9">
            <a:extLst>
              <a:ext uri="{FF2B5EF4-FFF2-40B4-BE49-F238E27FC236}">
                <a16:creationId xmlns:a16="http://schemas.microsoft.com/office/drawing/2014/main" id="{32AB8B57-9964-414D-9F19-932926CE1172}"/>
              </a:ext>
            </a:extLst>
          </p:cNvPr>
          <p:cNvSpPr/>
          <p:nvPr/>
        </p:nvSpPr>
        <p:spPr>
          <a:xfrm>
            <a:off x="984694" y="937917"/>
            <a:ext cx="1556836"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2391E7BE-FDD7-4B3D-8F00-A0E0CE1D69F9}"/>
              </a:ext>
            </a:extLst>
          </p:cNvPr>
          <p:cNvSpPr/>
          <p:nvPr/>
        </p:nvSpPr>
        <p:spPr>
          <a:xfrm>
            <a:off x="984694" y="1311713"/>
            <a:ext cx="10080433" cy="72368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E97159"/>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130</a:t>
            </a:r>
          </a:p>
        </p:txBody>
      </p:sp>
      <p:sp>
        <p:nvSpPr>
          <p:cNvPr id="4" name="Rectángulo 3">
            <a:extLst>
              <a:ext uri="{FF2B5EF4-FFF2-40B4-BE49-F238E27FC236}">
                <a16:creationId xmlns:a16="http://schemas.microsoft.com/office/drawing/2014/main" id="{85D05D5A-7815-4598-9B97-1ACB081A44D3}"/>
              </a:ext>
            </a:extLst>
          </p:cNvPr>
          <p:cNvSpPr/>
          <p:nvPr/>
        </p:nvSpPr>
        <p:spPr>
          <a:xfrm>
            <a:off x="984696" y="968273"/>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58:6</a:t>
            </a:r>
          </a:p>
        </p:txBody>
      </p:sp>
      <p:sp>
        <p:nvSpPr>
          <p:cNvPr id="2" name="Rectángulo 1">
            <a:extLst>
              <a:ext uri="{FF2B5EF4-FFF2-40B4-BE49-F238E27FC236}">
                <a16:creationId xmlns:a16="http://schemas.microsoft.com/office/drawing/2014/main" id="{D0CE6870-B893-45D2-876C-EA159A16231E}"/>
              </a:ext>
            </a:extLst>
          </p:cNvPr>
          <p:cNvSpPr/>
          <p:nvPr/>
        </p:nvSpPr>
        <p:spPr>
          <a:xfrm>
            <a:off x="984695" y="1337605"/>
            <a:ext cx="1009412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Is not this the fast that I have chosen? to loose the bands of wickedness, to undo the heavy burdens, and to let the oppressed go free, and that ye break every yoke?</a:t>
            </a:r>
          </a:p>
        </p:txBody>
      </p:sp>
      <p:sp>
        <p:nvSpPr>
          <p:cNvPr id="6" name="Rectángulo 5">
            <a:extLst>
              <a:ext uri="{FF2B5EF4-FFF2-40B4-BE49-F238E27FC236}">
                <a16:creationId xmlns:a16="http://schemas.microsoft.com/office/drawing/2014/main" id="{A7378A56-ACDC-4628-B73A-823D95953E15}"/>
              </a:ext>
            </a:extLst>
          </p:cNvPr>
          <p:cNvSpPr/>
          <p:nvPr/>
        </p:nvSpPr>
        <p:spPr>
          <a:xfrm>
            <a:off x="971006" y="2556371"/>
            <a:ext cx="10094121"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Bahnschrift SemiLight" panose="020B0502040204020203" pitchFamily="34" charset="0"/>
                <a:cs typeface="Arial" panose="020B0604020202020204" pitchFamily="34" charset="0"/>
              </a:rPr>
              <a:t>If we fast as the Lord intends, then we can help relieve others’ burdens and receive relief from our own burdens.</a:t>
            </a:r>
          </a:p>
        </p:txBody>
      </p:sp>
      <p:sp>
        <p:nvSpPr>
          <p:cNvPr id="7" name="Rectángulo 6">
            <a:extLst>
              <a:ext uri="{FF2B5EF4-FFF2-40B4-BE49-F238E27FC236}">
                <a16:creationId xmlns:a16="http://schemas.microsoft.com/office/drawing/2014/main" id="{390F1261-E134-4764-81C7-A60B3302C512}"/>
              </a:ext>
            </a:extLst>
          </p:cNvPr>
          <p:cNvSpPr/>
          <p:nvPr/>
        </p:nvSpPr>
        <p:spPr>
          <a:xfrm>
            <a:off x="984694" y="3325069"/>
            <a:ext cx="81328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difference can it make if we fast with a specific righteous purpose?</a:t>
            </a:r>
          </a:p>
        </p:txBody>
      </p:sp>
      <p:sp>
        <p:nvSpPr>
          <p:cNvPr id="8" name="Rectángulo 7">
            <a:extLst>
              <a:ext uri="{FF2B5EF4-FFF2-40B4-BE49-F238E27FC236}">
                <a16:creationId xmlns:a16="http://schemas.microsoft.com/office/drawing/2014/main" id="{93AA6B9E-3BBB-4470-B5FB-426370673338}"/>
              </a:ext>
            </a:extLst>
          </p:cNvPr>
          <p:cNvSpPr/>
          <p:nvPr/>
        </p:nvSpPr>
        <p:spPr>
          <a:xfrm>
            <a:off x="984694" y="3816769"/>
            <a:ext cx="100941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“bands of wickedness,” “heavy burdens,” oppression, or yokes that can be relieved when we fast?</a:t>
            </a:r>
          </a:p>
        </p:txBody>
      </p:sp>
      <p:sp>
        <p:nvSpPr>
          <p:cNvPr id="9" name="Rectángulo 8">
            <a:extLst>
              <a:ext uri="{FF2B5EF4-FFF2-40B4-BE49-F238E27FC236}">
                <a16:creationId xmlns:a16="http://schemas.microsoft.com/office/drawing/2014/main" id="{517E2C70-C4BF-4A11-963E-0800A1AD1119}"/>
              </a:ext>
            </a:extLst>
          </p:cNvPr>
          <p:cNvSpPr/>
          <p:nvPr/>
        </p:nvSpPr>
        <p:spPr>
          <a:xfrm>
            <a:off x="984694" y="4487516"/>
            <a:ext cx="93917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the Lord relieve your own or others’ burdens through fasting?</a:t>
            </a:r>
          </a:p>
        </p:txBody>
      </p:sp>
    </p:spTree>
    <p:extLst>
      <p:ext uri="{BB962C8B-B14F-4D97-AF65-F5344CB8AC3E}">
        <p14:creationId xmlns:p14="http://schemas.microsoft.com/office/powerpoint/2010/main" val="26956650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800" decel="100000"/>
                                        <p:tgtEl>
                                          <p:spTgt spid="8"/>
                                        </p:tgtEl>
                                      </p:cBhvr>
                                    </p:animEffect>
                                    <p:anim calcmode="lin" valueType="num">
                                      <p:cBhvr>
                                        <p:cTn id="29" dur="800" decel="100000" fill="hold"/>
                                        <p:tgtEl>
                                          <p:spTgt spid="8"/>
                                        </p:tgtEl>
                                        <p:attrNameLst>
                                          <p:attrName>style.rotation</p:attrName>
                                        </p:attrNameLst>
                                      </p:cBhvr>
                                      <p:tavLst>
                                        <p:tav tm="0">
                                          <p:val>
                                            <p:fltVal val="-90"/>
                                          </p:val>
                                        </p:tav>
                                        <p:tav tm="100000">
                                          <p:val>
                                            <p:fltVal val="0"/>
                                          </p:val>
                                        </p:tav>
                                      </p:tavLst>
                                    </p:anim>
                                    <p:anim calcmode="lin" valueType="num">
                                      <p:cBhvr>
                                        <p:cTn id="30" dur="800" decel="100000" fill="hold"/>
                                        <p:tgtEl>
                                          <p:spTgt spid="8"/>
                                        </p:tgtEl>
                                        <p:attrNameLst>
                                          <p:attrName>ppt_x</p:attrName>
                                        </p:attrNameLst>
                                      </p:cBhvr>
                                      <p:tavLst>
                                        <p:tav tm="0">
                                          <p:val>
                                            <p:strVal val="#ppt_x+0.4"/>
                                          </p:val>
                                        </p:tav>
                                        <p:tav tm="100000">
                                          <p:val>
                                            <p:strVal val="#ppt_x-0.05"/>
                                          </p:val>
                                        </p:tav>
                                      </p:tavLst>
                                    </p:anim>
                                    <p:anim calcmode="lin" valueType="num">
                                      <p:cBhvr>
                                        <p:cTn id="31" dur="800" decel="100000" fill="hold"/>
                                        <p:tgtEl>
                                          <p:spTgt spid="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superiores cortadas 12">
            <a:extLst>
              <a:ext uri="{FF2B5EF4-FFF2-40B4-BE49-F238E27FC236}">
                <a16:creationId xmlns:a16="http://schemas.microsoft.com/office/drawing/2014/main" id="{84EE3239-DEC3-429A-9B4D-95FAD8E47552}"/>
              </a:ext>
            </a:extLst>
          </p:cNvPr>
          <p:cNvSpPr/>
          <p:nvPr/>
        </p:nvSpPr>
        <p:spPr>
          <a:xfrm>
            <a:off x="2994991" y="4034878"/>
            <a:ext cx="6476334" cy="1562852"/>
          </a:xfrm>
          <a:prstGeom prst="snip2Same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860051CE-0C0F-4166-A020-5AE9EB53BB7A}"/>
              </a:ext>
            </a:extLst>
          </p:cNvPr>
          <p:cNvSpPr/>
          <p:nvPr/>
        </p:nvSpPr>
        <p:spPr>
          <a:xfrm>
            <a:off x="1142853" y="1125827"/>
            <a:ext cx="5160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another intended purpose of fasting?</a:t>
            </a:r>
          </a:p>
        </p:txBody>
      </p:sp>
      <p:sp>
        <p:nvSpPr>
          <p:cNvPr id="11" name="Rectángulo 10">
            <a:extLst>
              <a:ext uri="{FF2B5EF4-FFF2-40B4-BE49-F238E27FC236}">
                <a16:creationId xmlns:a16="http://schemas.microsoft.com/office/drawing/2014/main" id="{4C35B0C2-DFC6-4BD3-AB48-2316D4F6A917}"/>
              </a:ext>
            </a:extLst>
          </p:cNvPr>
          <p:cNvSpPr/>
          <p:nvPr/>
        </p:nvSpPr>
        <p:spPr>
          <a:xfrm>
            <a:off x="1113182" y="856477"/>
            <a:ext cx="1556836"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5632C212-943F-4913-B504-352366F0C757}"/>
              </a:ext>
            </a:extLst>
          </p:cNvPr>
          <p:cNvSpPr/>
          <p:nvPr/>
        </p:nvSpPr>
        <p:spPr>
          <a:xfrm>
            <a:off x="1113182" y="1230273"/>
            <a:ext cx="9809775" cy="88883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E97159"/>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130</a:t>
            </a:r>
          </a:p>
        </p:txBody>
      </p:sp>
      <p:sp>
        <p:nvSpPr>
          <p:cNvPr id="2" name="Rectángulo 1">
            <a:extLst>
              <a:ext uri="{FF2B5EF4-FFF2-40B4-BE49-F238E27FC236}">
                <a16:creationId xmlns:a16="http://schemas.microsoft.com/office/drawing/2014/main" id="{BB077792-22A6-4871-80D6-A51819DF0098}"/>
              </a:ext>
            </a:extLst>
          </p:cNvPr>
          <p:cNvSpPr/>
          <p:nvPr/>
        </p:nvSpPr>
        <p:spPr>
          <a:xfrm>
            <a:off x="1209362" y="863827"/>
            <a:ext cx="136447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58:7</a:t>
            </a:r>
          </a:p>
        </p:txBody>
      </p:sp>
      <p:sp>
        <p:nvSpPr>
          <p:cNvPr id="4" name="Rectángulo 3">
            <a:extLst>
              <a:ext uri="{FF2B5EF4-FFF2-40B4-BE49-F238E27FC236}">
                <a16:creationId xmlns:a16="http://schemas.microsoft.com/office/drawing/2014/main" id="{69D99DD2-741B-4A30-97DF-9B21A22F4D37}"/>
              </a:ext>
            </a:extLst>
          </p:cNvPr>
          <p:cNvSpPr/>
          <p:nvPr/>
        </p:nvSpPr>
        <p:spPr>
          <a:xfrm>
            <a:off x="1142853" y="1234442"/>
            <a:ext cx="978010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Is it not to deal thy bread to the hungry, and that thou bring the poor that are cast out to thy house? when thou seest the naked, that thou cover him; and that thou hide not thyself from thine own flesh?</a:t>
            </a:r>
          </a:p>
        </p:txBody>
      </p:sp>
      <p:sp>
        <p:nvSpPr>
          <p:cNvPr id="6" name="Rectángulo 5">
            <a:extLst>
              <a:ext uri="{FF2B5EF4-FFF2-40B4-BE49-F238E27FC236}">
                <a16:creationId xmlns:a16="http://schemas.microsoft.com/office/drawing/2014/main" id="{6902DC5C-951B-42CD-82EE-1042E854AB98}"/>
              </a:ext>
            </a:extLst>
          </p:cNvPr>
          <p:cNvSpPr/>
          <p:nvPr/>
        </p:nvSpPr>
        <p:spPr>
          <a:xfrm>
            <a:off x="1113183" y="2638114"/>
            <a:ext cx="8004313"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fast as the Lord intends, then we will care for the poor and needy.</a:t>
            </a:r>
          </a:p>
        </p:txBody>
      </p:sp>
      <p:sp>
        <p:nvSpPr>
          <p:cNvPr id="7" name="Rectángulo 6">
            <a:extLst>
              <a:ext uri="{FF2B5EF4-FFF2-40B4-BE49-F238E27FC236}">
                <a16:creationId xmlns:a16="http://schemas.microsoft.com/office/drawing/2014/main" id="{88F0E5F7-F86B-44BF-A0C6-6754DFAABB4B}"/>
              </a:ext>
            </a:extLst>
          </p:cNvPr>
          <p:cNvSpPr/>
          <p:nvPr/>
        </p:nvSpPr>
        <p:spPr>
          <a:xfrm>
            <a:off x="1113182" y="3103702"/>
            <a:ext cx="80043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help care for the hungry, poor, and naked through fasting?</a:t>
            </a:r>
          </a:p>
        </p:txBody>
      </p:sp>
      <p:sp>
        <p:nvSpPr>
          <p:cNvPr id="8" name="Rectángulo 7">
            <a:extLst>
              <a:ext uri="{FF2B5EF4-FFF2-40B4-BE49-F238E27FC236}">
                <a16:creationId xmlns:a16="http://schemas.microsoft.com/office/drawing/2014/main" id="{F41AA468-D488-4BEB-876F-FBBFB9C3E3AD}"/>
              </a:ext>
            </a:extLst>
          </p:cNvPr>
          <p:cNvSpPr/>
          <p:nvPr/>
        </p:nvSpPr>
        <p:spPr>
          <a:xfrm>
            <a:off x="1113182" y="3569290"/>
            <a:ext cx="6605463"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Joseph B. Wirthlin of the Quorum of the Twelve Apostles:</a:t>
            </a:r>
          </a:p>
        </p:txBody>
      </p:sp>
      <p:sp>
        <p:nvSpPr>
          <p:cNvPr id="9" name="Rectángulo 8">
            <a:extLst>
              <a:ext uri="{FF2B5EF4-FFF2-40B4-BE49-F238E27FC236}">
                <a16:creationId xmlns:a16="http://schemas.microsoft.com/office/drawing/2014/main" id="{FD799878-BDDE-4576-A6A3-8E117C5F883D}"/>
              </a:ext>
            </a:extLst>
          </p:cNvPr>
          <p:cNvSpPr/>
          <p:nvPr/>
        </p:nvSpPr>
        <p:spPr>
          <a:xfrm>
            <a:off x="3070524" y="4043068"/>
            <a:ext cx="6406092" cy="1477328"/>
          </a:xfrm>
          <a:prstGeom prst="rect">
            <a:avLst/>
          </a:prstGeom>
        </p:spPr>
        <p:txBody>
          <a:bodyPr wrap="square">
            <a:spAutoFit/>
          </a:bodyPr>
          <a:lstStyle/>
          <a:p>
            <a:pPr algn="ctr"/>
            <a:r>
              <a:rPr lang="en-US"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“Fast offerings are used for one purpose only: to bless the lives of those in need. Every dollar given to the bishop as a fast offering goes to assist the poor. When donations exceed local needs, they are passed along to fulfill the needs elsewhere” (“The Law of the Fast,” Ensign, May 2001, 74).</a:t>
            </a:r>
          </a:p>
        </p:txBody>
      </p:sp>
      <p:sp>
        <p:nvSpPr>
          <p:cNvPr id="10" name="Rectángulo 9">
            <a:extLst>
              <a:ext uri="{FF2B5EF4-FFF2-40B4-BE49-F238E27FC236}">
                <a16:creationId xmlns:a16="http://schemas.microsoft.com/office/drawing/2014/main" id="{7C5F2AD8-C221-43AF-AAA9-A5E8DF78B575}"/>
              </a:ext>
            </a:extLst>
          </p:cNvPr>
          <p:cNvSpPr/>
          <p:nvPr/>
        </p:nvSpPr>
        <p:spPr>
          <a:xfrm>
            <a:off x="1142853" y="5782396"/>
            <a:ext cx="55322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amount should we give for a fast offering? </a:t>
            </a:r>
          </a:p>
        </p:txBody>
      </p:sp>
    </p:spTree>
    <p:extLst>
      <p:ext uri="{BB962C8B-B14F-4D97-AF65-F5344CB8AC3E}">
        <p14:creationId xmlns:p14="http://schemas.microsoft.com/office/powerpoint/2010/main" val="3614071077"/>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1.66667E-6 -2.22222E-6 L -0.10638 0.04584 C -0.13047 0.05556 -0.14349 0.06991 -0.14349 0.08496 C -0.14349 0.10209 -0.13047 0.11574 -0.10638 0.12547 L -1.66667E-6 0.17153 " pathEditMode="relative" rAng="0" ptsTypes="AAAAA">
                                      <p:cBhvr>
                                        <p:cTn id="6" dur="2000" fill="hold"/>
                                        <p:tgtEl>
                                          <p:spTgt spid="5"/>
                                        </p:tgtEl>
                                        <p:attrNameLst>
                                          <p:attrName>ppt_x</p:attrName>
                                          <p:attrName>ppt_y</p:attrName>
                                        </p:attrNameLst>
                                      </p:cBhvr>
                                      <p:rCtr x="-7174" y="8565"/>
                                    </p:animMotion>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750" fill="hold"/>
                                        <p:tgtEl>
                                          <p:spTgt spid="7"/>
                                        </p:tgtEl>
                                        <p:attrNameLst>
                                          <p:attrName>ppt_w</p:attrName>
                                        </p:attrNameLst>
                                      </p:cBhvr>
                                      <p:tavLst>
                                        <p:tav tm="0">
                                          <p:val>
                                            <p:fltVal val="0"/>
                                          </p:val>
                                        </p:tav>
                                        <p:tav tm="100000">
                                          <p:val>
                                            <p:strVal val="#ppt_w"/>
                                          </p:val>
                                        </p:tav>
                                      </p:tavLst>
                                    </p:anim>
                                    <p:anim calcmode="lin" valueType="num">
                                      <p:cBhvr>
                                        <p:cTn id="17" dur="1750" fill="hold"/>
                                        <p:tgtEl>
                                          <p:spTgt spid="7"/>
                                        </p:tgtEl>
                                        <p:attrNameLst>
                                          <p:attrName>ppt_h</p:attrName>
                                        </p:attrNameLst>
                                      </p:cBhvr>
                                      <p:tavLst>
                                        <p:tav tm="0">
                                          <p:val>
                                            <p:fltVal val="0"/>
                                          </p:val>
                                        </p:tav>
                                        <p:tav tm="100000">
                                          <p:val>
                                            <p:strVal val="#ppt_h"/>
                                          </p:val>
                                        </p:tav>
                                      </p:tavLst>
                                    </p:anim>
                                    <p:animEffect transition="in" filter="fade">
                                      <p:cBhvr>
                                        <p:cTn id="18" dur="17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3"/>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6F8564D-AA35-4332-8D5C-C54E4FA01989}"/>
              </a:ext>
            </a:extLst>
          </p:cNvPr>
          <p:cNvSpPr/>
          <p:nvPr/>
        </p:nvSpPr>
        <p:spPr>
          <a:xfrm>
            <a:off x="852607" y="824733"/>
            <a:ext cx="1725317" cy="9706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0C60226-EC94-43AD-9A0D-E27B4C42D359}"/>
              </a:ext>
            </a:extLst>
          </p:cNvPr>
          <p:cNvSpPr/>
          <p:nvPr/>
        </p:nvSpPr>
        <p:spPr>
          <a:xfrm>
            <a:off x="852608" y="1198528"/>
            <a:ext cx="10433777" cy="318606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E97159"/>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130</a:t>
            </a:r>
          </a:p>
        </p:txBody>
      </p:sp>
      <p:sp>
        <p:nvSpPr>
          <p:cNvPr id="2" name="Rectángulo 1">
            <a:extLst>
              <a:ext uri="{FF2B5EF4-FFF2-40B4-BE49-F238E27FC236}">
                <a16:creationId xmlns:a16="http://schemas.microsoft.com/office/drawing/2014/main" id="{7100FF18-F685-4533-A9EB-8839DED39779}"/>
              </a:ext>
            </a:extLst>
          </p:cNvPr>
          <p:cNvSpPr/>
          <p:nvPr/>
        </p:nvSpPr>
        <p:spPr>
          <a:xfrm>
            <a:off x="842408" y="779683"/>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58:8-12.</a:t>
            </a:r>
          </a:p>
        </p:txBody>
      </p:sp>
      <p:sp>
        <p:nvSpPr>
          <p:cNvPr id="4" name="Rectángulo 3">
            <a:extLst>
              <a:ext uri="{FF2B5EF4-FFF2-40B4-BE49-F238E27FC236}">
                <a16:creationId xmlns:a16="http://schemas.microsoft.com/office/drawing/2014/main" id="{73476586-0723-4FE5-99E9-F10B3417FBE4}"/>
              </a:ext>
            </a:extLst>
          </p:cNvPr>
          <p:cNvSpPr/>
          <p:nvPr/>
        </p:nvSpPr>
        <p:spPr>
          <a:xfrm>
            <a:off x="961677" y="1221898"/>
            <a:ext cx="10117140"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Then shall thy light break forth as the morning, and thine health shall spring forth speedily: and thy righteousness shall go before thee; the glory of the Lord shall be thy rearward.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Then shalt thou call, and the Lord shall answer; thou shalt cry, and he shall say, Here I am. If thou take away from the midst of thee the yoke, the putting forth of the finger, and speaking vanity;</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if thou draw out thy soul to the hungry, and satisfy the afflicted soul; then shall thy light rise in obscurity, and thy darkness be as the noonday:</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the Lord shall guide thee continually, and satisfy thy soul in drought, and make fat thy bones: and thou shalt be like a watered garden, and like a spring of water, whose waters fail not.</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they that shall be of thee shall build the old waste places: thou shalt raise up the foundations of many generations; and thou shalt be called, The repairer of the breach, The restorer of paths to dwell in.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2F54F8D-64E8-4FFA-BF05-A7327DE5B1F4}"/>
              </a:ext>
            </a:extLst>
          </p:cNvPr>
          <p:cNvSpPr/>
          <p:nvPr/>
        </p:nvSpPr>
        <p:spPr>
          <a:xfrm>
            <a:off x="842408" y="4384592"/>
            <a:ext cx="97063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these promised blessings for fasting as the Lord intends? </a:t>
            </a:r>
          </a:p>
        </p:txBody>
      </p:sp>
      <p:sp>
        <p:nvSpPr>
          <p:cNvPr id="6" name="Rectángulo 5">
            <a:extLst>
              <a:ext uri="{FF2B5EF4-FFF2-40B4-BE49-F238E27FC236}">
                <a16:creationId xmlns:a16="http://schemas.microsoft.com/office/drawing/2014/main" id="{5F7E08A4-822B-4C88-B620-46C519D37A2D}"/>
              </a:ext>
            </a:extLst>
          </p:cNvPr>
          <p:cNvSpPr/>
          <p:nvPr/>
        </p:nvSpPr>
        <p:spPr>
          <a:xfrm>
            <a:off x="842407" y="4850180"/>
            <a:ext cx="10117139"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fast as the Lord intends, then He can bless us with light, health, righteousness, protection, revelation, and guidance.</a:t>
            </a:r>
          </a:p>
        </p:txBody>
      </p:sp>
      <p:sp>
        <p:nvSpPr>
          <p:cNvPr id="7" name="Rectángulo 6">
            <a:extLst>
              <a:ext uri="{FF2B5EF4-FFF2-40B4-BE49-F238E27FC236}">
                <a16:creationId xmlns:a16="http://schemas.microsoft.com/office/drawing/2014/main" id="{92769431-638A-4584-ACE3-37ADA89EE5DE}"/>
              </a:ext>
            </a:extLst>
          </p:cNvPr>
          <p:cNvSpPr/>
          <p:nvPr/>
        </p:nvSpPr>
        <p:spPr>
          <a:xfrm>
            <a:off x="842406" y="5496511"/>
            <a:ext cx="1011713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experienced blessings similar to those listed in these verses by fasting as the Lord intends?</a:t>
            </a:r>
          </a:p>
        </p:txBody>
      </p:sp>
    </p:spTree>
    <p:extLst>
      <p:ext uri="{BB962C8B-B14F-4D97-AF65-F5344CB8AC3E}">
        <p14:creationId xmlns:p14="http://schemas.microsoft.com/office/powerpoint/2010/main" val="2820435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2F7F2CD-E5F6-44FE-8E2A-ED191170705C}"/>
              </a:ext>
            </a:extLst>
          </p:cNvPr>
          <p:cNvSpPr/>
          <p:nvPr/>
        </p:nvSpPr>
        <p:spPr>
          <a:xfrm>
            <a:off x="839353" y="773993"/>
            <a:ext cx="1556836"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76D4DF98-A406-4740-896A-FA0C5DB25FE1}"/>
              </a:ext>
            </a:extLst>
          </p:cNvPr>
          <p:cNvSpPr/>
          <p:nvPr/>
        </p:nvSpPr>
        <p:spPr>
          <a:xfrm>
            <a:off x="839353" y="1194462"/>
            <a:ext cx="10080433" cy="88883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E97159"/>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130</a:t>
            </a:r>
          </a:p>
        </p:txBody>
      </p:sp>
      <p:sp>
        <p:nvSpPr>
          <p:cNvPr id="2" name="Rectángulo 1">
            <a:extLst>
              <a:ext uri="{FF2B5EF4-FFF2-40B4-BE49-F238E27FC236}">
                <a16:creationId xmlns:a16="http://schemas.microsoft.com/office/drawing/2014/main" id="{476E8402-BAD2-4AD1-8B6A-F9AF67F228D8}"/>
              </a:ext>
            </a:extLst>
          </p:cNvPr>
          <p:cNvSpPr/>
          <p:nvPr/>
        </p:nvSpPr>
        <p:spPr>
          <a:xfrm>
            <a:off x="839357" y="779683"/>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58:13.</a:t>
            </a:r>
          </a:p>
        </p:txBody>
      </p:sp>
      <p:sp>
        <p:nvSpPr>
          <p:cNvPr id="4" name="Rectángulo 3">
            <a:extLst>
              <a:ext uri="{FF2B5EF4-FFF2-40B4-BE49-F238E27FC236}">
                <a16:creationId xmlns:a16="http://schemas.microsoft.com/office/drawing/2014/main" id="{09E34BCC-DF17-42D0-B0C0-87C2E19C9A01}"/>
              </a:ext>
            </a:extLst>
          </p:cNvPr>
          <p:cNvSpPr/>
          <p:nvPr/>
        </p:nvSpPr>
        <p:spPr>
          <a:xfrm>
            <a:off x="855774" y="1191219"/>
            <a:ext cx="1008043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If thou turn away thy foot from the sabbath, from doing thy pleasure on my holy day; and call the sabbath a delight, the holy of the Lord, honourable; and shalt honour him, not doing thine own ways, nor finding thine own pleasure, nor speaking thine own words:</a:t>
            </a:r>
          </a:p>
        </p:txBody>
      </p:sp>
      <p:sp>
        <p:nvSpPr>
          <p:cNvPr id="5" name="Rectángulo 4">
            <a:extLst>
              <a:ext uri="{FF2B5EF4-FFF2-40B4-BE49-F238E27FC236}">
                <a16:creationId xmlns:a16="http://schemas.microsoft.com/office/drawing/2014/main" id="{B0BDF7E9-B3DA-4BC6-8642-FADF9F32E385}"/>
              </a:ext>
            </a:extLst>
          </p:cNvPr>
          <p:cNvSpPr/>
          <p:nvPr/>
        </p:nvSpPr>
        <p:spPr>
          <a:xfrm>
            <a:off x="839356" y="2206955"/>
            <a:ext cx="80130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teach about how to keep the Sabbath day holy?</a:t>
            </a:r>
          </a:p>
        </p:txBody>
      </p:sp>
      <p:sp>
        <p:nvSpPr>
          <p:cNvPr id="6" name="Rectángulo 5">
            <a:extLst>
              <a:ext uri="{FF2B5EF4-FFF2-40B4-BE49-F238E27FC236}">
                <a16:creationId xmlns:a16="http://schemas.microsoft.com/office/drawing/2014/main" id="{485E7490-E4F5-4042-8D19-53472F3A0C27}"/>
              </a:ext>
            </a:extLst>
          </p:cNvPr>
          <p:cNvSpPr/>
          <p:nvPr/>
        </p:nvSpPr>
        <p:spPr>
          <a:xfrm>
            <a:off x="839356" y="2621733"/>
            <a:ext cx="100804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“turn away thy foot … from doing thy pleasure on my holy day” means for us?</a:t>
            </a:r>
          </a:p>
        </p:txBody>
      </p:sp>
      <p:sp>
        <p:nvSpPr>
          <p:cNvPr id="7" name="Rectángulo 6">
            <a:extLst>
              <a:ext uri="{FF2B5EF4-FFF2-40B4-BE49-F238E27FC236}">
                <a16:creationId xmlns:a16="http://schemas.microsoft.com/office/drawing/2014/main" id="{AE1E403A-5A9E-426C-B516-65F3A3392306}"/>
              </a:ext>
            </a:extLst>
          </p:cNvPr>
          <p:cNvSpPr/>
          <p:nvPr/>
        </p:nvSpPr>
        <p:spPr>
          <a:xfrm>
            <a:off x="839353" y="3344264"/>
            <a:ext cx="98949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 Lord’s instructions in Isaiah 58:13 using the word </a:t>
            </a:r>
            <a:r>
              <a:rPr lang="en-US" b="1" i="1" dirty="0">
                <a:solidFill>
                  <a:schemeClr val="bg1"/>
                </a:solidFill>
                <a:latin typeface="Arial" panose="020B0604020202020204" pitchFamily="34" charset="0"/>
                <a:cs typeface="Arial" panose="020B0604020202020204" pitchFamily="34" charset="0"/>
              </a:rPr>
              <a:t>if</a:t>
            </a:r>
            <a:r>
              <a:rPr lang="en-US" b="1" dirty="0">
                <a:solidFill>
                  <a:schemeClr val="bg1"/>
                </a:solidFill>
                <a:latin typeface="Arial" panose="020B0604020202020204" pitchFamily="34" charset="0"/>
                <a:cs typeface="Arial" panose="020B0604020202020204" pitchFamily="34" charset="0"/>
              </a:rPr>
              <a:t>?</a:t>
            </a:r>
          </a:p>
        </p:txBody>
      </p:sp>
      <p:sp>
        <p:nvSpPr>
          <p:cNvPr id="8" name="Rectángulo 7">
            <a:extLst>
              <a:ext uri="{FF2B5EF4-FFF2-40B4-BE49-F238E27FC236}">
                <a16:creationId xmlns:a16="http://schemas.microsoft.com/office/drawing/2014/main" id="{F9DA261C-B64D-4766-A520-1542E0741295}"/>
              </a:ext>
            </a:extLst>
          </p:cNvPr>
          <p:cNvSpPr/>
          <p:nvPr/>
        </p:nvSpPr>
        <p:spPr>
          <a:xfrm>
            <a:off x="839354" y="3806504"/>
            <a:ext cx="1008043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these activities have helped you to be able to “call the sabbath a delight”? (Isaiah 58:13). Why?</a:t>
            </a:r>
          </a:p>
        </p:txBody>
      </p:sp>
      <p:sp>
        <p:nvSpPr>
          <p:cNvPr id="9" name="Rectángulo 8">
            <a:extLst>
              <a:ext uri="{FF2B5EF4-FFF2-40B4-BE49-F238E27FC236}">
                <a16:creationId xmlns:a16="http://schemas.microsoft.com/office/drawing/2014/main" id="{1B220AFE-C7DF-4341-8DF2-8442C389CB99}"/>
              </a:ext>
            </a:extLst>
          </p:cNvPr>
          <p:cNvSpPr/>
          <p:nvPr/>
        </p:nvSpPr>
        <p:spPr>
          <a:xfrm>
            <a:off x="839353" y="4452835"/>
            <a:ext cx="100804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have you experienced joy and temporal and spiritual blessings as a result of honoring the Lord by keeping the Sabbath day holy?</a:t>
            </a:r>
          </a:p>
        </p:txBody>
      </p:sp>
    </p:spTree>
    <p:extLst>
      <p:ext uri="{BB962C8B-B14F-4D97-AF65-F5344CB8AC3E}">
        <p14:creationId xmlns:p14="http://schemas.microsoft.com/office/powerpoint/2010/main" val="137674501"/>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E97159"/>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130</a:t>
            </a:r>
          </a:p>
        </p:txBody>
      </p:sp>
      <p:pic>
        <p:nvPicPr>
          <p:cNvPr id="2" name="Elementos multimedia en línea 1" title="The Blessings of a Proper Fast">
            <a:hlinkClick r:id="" action="ppaction://media"/>
            <a:extLst>
              <a:ext uri="{FF2B5EF4-FFF2-40B4-BE49-F238E27FC236}">
                <a16:creationId xmlns:a16="http://schemas.microsoft.com/office/drawing/2014/main" id="{9ED47CFA-C22E-49A5-9D9E-8FEDEA04C3AB}"/>
              </a:ext>
            </a:extLst>
          </p:cNvPr>
          <p:cNvPicPr>
            <a:picLocks noRot="1" noChangeAspect="1"/>
          </p:cNvPicPr>
          <p:nvPr>
            <a:videoFile r:link="rId1"/>
          </p:nvPr>
        </p:nvPicPr>
        <p:blipFill>
          <a:blip r:embed="rId3"/>
          <a:stretch>
            <a:fillRect/>
          </a:stretch>
        </p:blipFill>
        <p:spPr>
          <a:xfrm>
            <a:off x="1342150" y="999711"/>
            <a:ext cx="9107189" cy="5122794"/>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3071624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486</Words>
  <Application>Microsoft Office PowerPoint</Application>
  <PresentationFormat>Panorámica</PresentationFormat>
  <Paragraphs>55</Paragraphs>
  <Slides>9</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Bahnschrift SemiLight</vt:lpstr>
      <vt:lpstr>Calibri</vt:lpstr>
      <vt:lpstr>Century Gothic</vt:lpstr>
      <vt:lpstr>Dubai</vt:lpstr>
      <vt:lpstr>Rockwell</vt:lpstr>
      <vt:lpstr>Trebuchet MS</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5065</cp:revision>
  <dcterms:created xsi:type="dcterms:W3CDTF">2018-08-29T04:26:39Z</dcterms:created>
  <dcterms:modified xsi:type="dcterms:W3CDTF">2019-06-11T18:08:20Z</dcterms:modified>
</cp:coreProperties>
</file>