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14"/>
  </p:notesMasterIdLst>
  <p:sldIdLst>
    <p:sldId id="296" r:id="rId2"/>
    <p:sldId id="383" r:id="rId3"/>
    <p:sldId id="384" r:id="rId4"/>
    <p:sldId id="385" r:id="rId5"/>
    <p:sldId id="386" r:id="rId6"/>
    <p:sldId id="387" r:id="rId7"/>
    <p:sldId id="388" r:id="rId8"/>
    <p:sldId id="389" r:id="rId9"/>
    <p:sldId id="390" r:id="rId10"/>
    <p:sldId id="391" r:id="rId11"/>
    <p:sldId id="392" r:id="rId12"/>
    <p:sldId id="393"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9DF63"/>
    <a:srgbClr val="4D6F0F"/>
    <a:srgbClr val="D6E513"/>
    <a:srgbClr val="FF6600"/>
    <a:srgbClr val="59C7E9"/>
    <a:srgbClr val="E97159"/>
    <a:srgbClr val="FFD757"/>
    <a:srgbClr val="D88028"/>
    <a:srgbClr val="6F7CBF"/>
    <a:srgbClr val="6372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6/11/2019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‹Nº›</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6/11/2019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6/11/2019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6/11/2019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6/11/2019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6/11/2019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6/11/2019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6/11/2019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6/11/2019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6/11/2019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elgrancielo.blogspot.mx/2013/07/los-comentarios-de-isaias-el-gran-roll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6/11/2019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video" Target="https://www.youtube.com/embed/Rr8xvw0cgw0?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423082" cy="461665"/>
          </a:xfrm>
          <a:prstGeom prst="rect">
            <a:avLst/>
          </a:prstGeom>
          <a:noFill/>
        </p:spPr>
        <p:txBody>
          <a:bodyPr wrap="square" rtlCol="0">
            <a:spAutoFit/>
          </a:bodyPr>
          <a:lstStyle/>
          <a:p>
            <a:r>
              <a:rPr lang="en-US" sz="2400" b="1" dirty="0">
                <a:solidFill>
                  <a:schemeClr val="bg2">
                    <a:lumMod val="10000"/>
                  </a:schemeClr>
                </a:solidFill>
                <a:latin typeface="Rockwell" panose="02060603020205020403" pitchFamily="18" charset="0"/>
              </a:rPr>
              <a:t>Old Testament</a:t>
            </a:r>
          </a:p>
        </p:txBody>
      </p:sp>
      <p:sp>
        <p:nvSpPr>
          <p:cNvPr id="6" name="TextBox 9">
            <a:extLst>
              <a:ext uri="{FF2B5EF4-FFF2-40B4-BE49-F238E27FC236}">
                <a16:creationId xmlns:a16="http://schemas.microsoft.com/office/drawing/2014/main" id="{292074B7-9427-4CD1-8CA4-1A5617BC6207}"/>
              </a:ext>
            </a:extLst>
          </p:cNvPr>
          <p:cNvSpPr txBox="1"/>
          <p:nvPr/>
        </p:nvSpPr>
        <p:spPr>
          <a:xfrm>
            <a:off x="7043530" y="3013500"/>
            <a:ext cx="3935897" cy="830997"/>
          </a:xfrm>
          <a:prstGeom prst="rect">
            <a:avLst/>
          </a:prstGeom>
          <a:noFill/>
        </p:spPr>
        <p:txBody>
          <a:bodyPr wrap="square" rtlCol="0">
            <a:spAutoFit/>
          </a:bodyPr>
          <a:lstStyle/>
          <a:p>
            <a:pPr algn="ctr"/>
            <a:r>
              <a:rPr lang="en-US" sz="4800" b="1" dirty="0">
                <a:solidFill>
                  <a:srgbClr val="FFFF00"/>
                </a:solidFill>
                <a:effectLst>
                  <a:outerShdw blurRad="38100" dist="38100" dir="2700000" algn="tl">
                    <a:srgbClr val="000000">
                      <a:alpha val="43137"/>
                    </a:srgbClr>
                  </a:outerShdw>
                </a:effectLst>
                <a:latin typeface="Dubai" panose="020B0503030403030204" pitchFamily="34" charset="-78"/>
                <a:ea typeface="Cambria" panose="02040503050406030204" pitchFamily="18" charset="0"/>
                <a:cs typeface="Dubai" panose="020B0503030403030204" pitchFamily="34" charset="-78"/>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FF00"/>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Calibri" panose="020F0502020204030204" pitchFamily="34" charset="0"/>
              </a:rPr>
              <a:t>LESSON 129</a:t>
            </a:r>
          </a:p>
        </p:txBody>
      </p:sp>
      <p:sp>
        <p:nvSpPr>
          <p:cNvPr id="2" name="Rectángulo 1">
            <a:extLst>
              <a:ext uri="{FF2B5EF4-FFF2-40B4-BE49-F238E27FC236}">
                <a16:creationId xmlns:a16="http://schemas.microsoft.com/office/drawing/2014/main" id="{7A0AE0D2-7613-42C8-AE0F-3122EADA3423}"/>
              </a:ext>
            </a:extLst>
          </p:cNvPr>
          <p:cNvSpPr/>
          <p:nvPr/>
        </p:nvSpPr>
        <p:spPr>
          <a:xfrm>
            <a:off x="1113183" y="779683"/>
            <a:ext cx="2031325"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Isaiah 56:9-57:21</a:t>
            </a:r>
            <a:endParaRPr lang="en-US" b="1" i="0" dirty="0">
              <a:solidFill>
                <a:schemeClr val="bg1"/>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D28151F5-87C1-47A5-894E-F1B9C5E7D628}"/>
              </a:ext>
            </a:extLst>
          </p:cNvPr>
          <p:cNvSpPr/>
          <p:nvPr/>
        </p:nvSpPr>
        <p:spPr>
          <a:xfrm>
            <a:off x="1700405" y="2767280"/>
            <a:ext cx="8791189" cy="1323439"/>
          </a:xfrm>
          <a:prstGeom prst="rect">
            <a:avLst/>
          </a:prstGeom>
        </p:spPr>
        <p:txBody>
          <a:bodyPr wrap="none">
            <a:spAutoFit/>
          </a:bodyPr>
          <a:lstStyle/>
          <a:p>
            <a:pPr algn="ctr"/>
            <a:r>
              <a:rPr lang="en-US" sz="4000" dirty="0">
                <a:solidFill>
                  <a:srgbClr val="212225"/>
                </a:solidFill>
                <a:latin typeface="Times New Roman" panose="02020603050405020304" pitchFamily="18" charset="0"/>
                <a:cs typeface="Times New Roman" panose="02020603050405020304" pitchFamily="18" charset="0"/>
              </a:rPr>
              <a:t>“The Lord speaks against the wickedness </a:t>
            </a:r>
          </a:p>
          <a:p>
            <a:pPr algn="ctr"/>
            <a:r>
              <a:rPr lang="en-US" sz="4000" dirty="0">
                <a:solidFill>
                  <a:srgbClr val="212225"/>
                </a:solidFill>
                <a:latin typeface="Times New Roman" panose="02020603050405020304" pitchFamily="18" charset="0"/>
                <a:cs typeface="Times New Roman" panose="02020603050405020304" pitchFamily="18" charset="0"/>
              </a:rPr>
              <a:t>of the people”</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0356673"/>
      </p:ext>
    </p:extLst>
  </p:cSld>
  <p:clrMapOvr>
    <a:masterClrMapping/>
  </p:clrMapOvr>
  <mc:AlternateContent xmlns:mc="http://schemas.openxmlformats.org/markup-compatibility/2006">
    <mc:Choice xmlns:p14="http://schemas.microsoft.com/office/powerpoint/2010/main" Requires="p14">
      <p:transition spd="slow" p14:dur="1750">
        <p:checker dir="vert"/>
      </p:transition>
    </mc:Choice>
    <mc:Fallback>
      <p:transition spd="slow">
        <p:checker dir="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23FC0597-9DD1-4F39-86F8-80C2711E175D}"/>
              </a:ext>
            </a:extLst>
          </p:cNvPr>
          <p:cNvSpPr/>
          <p:nvPr/>
        </p:nvSpPr>
        <p:spPr>
          <a:xfrm>
            <a:off x="990107" y="2051429"/>
            <a:ext cx="608371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blessings will those who trust the Lord receive?</a:t>
            </a:r>
          </a:p>
        </p:txBody>
      </p:sp>
      <p:sp>
        <p:nvSpPr>
          <p:cNvPr id="9" name="Rectángulo 8">
            <a:extLst>
              <a:ext uri="{FF2B5EF4-FFF2-40B4-BE49-F238E27FC236}">
                <a16:creationId xmlns:a16="http://schemas.microsoft.com/office/drawing/2014/main" id="{095A87FD-4FA8-4604-B521-881A3CC4F5F3}"/>
              </a:ext>
            </a:extLst>
          </p:cNvPr>
          <p:cNvSpPr/>
          <p:nvPr/>
        </p:nvSpPr>
        <p:spPr>
          <a:xfrm>
            <a:off x="1011713" y="961120"/>
            <a:ext cx="1877436" cy="749315"/>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335615A3-6DCB-4355-B628-EF1FAA7363E9}"/>
              </a:ext>
            </a:extLst>
          </p:cNvPr>
          <p:cNvSpPr/>
          <p:nvPr/>
        </p:nvSpPr>
        <p:spPr>
          <a:xfrm>
            <a:off x="1011713" y="1352212"/>
            <a:ext cx="9938381" cy="1815882"/>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FF00"/>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Calibri" panose="020F0502020204030204" pitchFamily="34" charset="0"/>
              </a:rPr>
              <a:t>LESSON 129</a:t>
            </a:r>
          </a:p>
        </p:txBody>
      </p:sp>
      <p:sp>
        <p:nvSpPr>
          <p:cNvPr id="2" name="Rectángulo 1">
            <a:extLst>
              <a:ext uri="{FF2B5EF4-FFF2-40B4-BE49-F238E27FC236}">
                <a16:creationId xmlns:a16="http://schemas.microsoft.com/office/drawing/2014/main" id="{FD2FBC54-1709-45F9-8C4D-3EFB96BEC96F}"/>
              </a:ext>
            </a:extLst>
          </p:cNvPr>
          <p:cNvSpPr/>
          <p:nvPr/>
        </p:nvSpPr>
        <p:spPr>
          <a:xfrm>
            <a:off x="1113183" y="968273"/>
            <a:ext cx="187743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Isaiah 57:13–15</a:t>
            </a:r>
          </a:p>
        </p:txBody>
      </p:sp>
      <p:sp>
        <p:nvSpPr>
          <p:cNvPr id="5" name="Rectángulo 4">
            <a:extLst>
              <a:ext uri="{FF2B5EF4-FFF2-40B4-BE49-F238E27FC236}">
                <a16:creationId xmlns:a16="http://schemas.microsoft.com/office/drawing/2014/main" id="{BBE0C75D-2566-45AC-A4A3-60670B06B56F}"/>
              </a:ext>
            </a:extLst>
          </p:cNvPr>
          <p:cNvSpPr/>
          <p:nvPr/>
        </p:nvSpPr>
        <p:spPr>
          <a:xfrm>
            <a:off x="1113179" y="3867311"/>
            <a:ext cx="971384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it means that the Lord will “revive the spirit of the humble, and … the heart of the contrite”? </a:t>
            </a:r>
          </a:p>
        </p:txBody>
      </p:sp>
      <p:sp>
        <p:nvSpPr>
          <p:cNvPr id="6" name="Rectángulo 5">
            <a:extLst>
              <a:ext uri="{FF2B5EF4-FFF2-40B4-BE49-F238E27FC236}">
                <a16:creationId xmlns:a16="http://schemas.microsoft.com/office/drawing/2014/main" id="{7B00E66B-310E-4D7D-A15C-614BBC10D130}"/>
              </a:ext>
            </a:extLst>
          </p:cNvPr>
          <p:cNvSpPr/>
          <p:nvPr/>
        </p:nvSpPr>
        <p:spPr>
          <a:xfrm>
            <a:off x="1113179" y="1344758"/>
            <a:ext cx="9713843" cy="1815882"/>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13 </a:t>
            </a:r>
            <a:r>
              <a:rPr lang="en-US" sz="1600" dirty="0">
                <a:solidFill>
                  <a:schemeClr val="bg1"/>
                </a:solidFill>
                <a:latin typeface="Arial" panose="020B0604020202020204" pitchFamily="34" charset="0"/>
                <a:cs typeface="Arial" panose="020B0604020202020204" pitchFamily="34" charset="0"/>
              </a:rPr>
              <a:t>¶ When thou criest, let thy companies deliver thee; but the wind shall carry them all away; vanity shall take them: but he that putteth his trust in me shall possess the land, and shall inherit my holy mountain;</a:t>
            </a:r>
          </a:p>
          <a:p>
            <a:pPr algn="just" fontAlgn="base"/>
            <a:r>
              <a:rPr lang="en-US" sz="1600" b="1" dirty="0">
                <a:solidFill>
                  <a:schemeClr val="bg1"/>
                </a:solidFill>
                <a:latin typeface="Arial" panose="020B0604020202020204" pitchFamily="34" charset="0"/>
                <a:cs typeface="Arial" panose="020B0604020202020204" pitchFamily="34" charset="0"/>
              </a:rPr>
              <a:t>14 </a:t>
            </a:r>
            <a:r>
              <a:rPr lang="en-US" sz="1600" dirty="0">
                <a:solidFill>
                  <a:schemeClr val="bg1"/>
                </a:solidFill>
                <a:latin typeface="Arial" panose="020B0604020202020204" pitchFamily="34" charset="0"/>
                <a:cs typeface="Arial" panose="020B0604020202020204" pitchFamily="34" charset="0"/>
              </a:rPr>
              <a:t>And shall say, Cast ye up, cast ye up, prepare the way, take up the stumbling block out of the way of my people.</a:t>
            </a:r>
          </a:p>
          <a:p>
            <a:pPr algn="just" fontAlgn="base"/>
            <a:r>
              <a:rPr lang="en-US" sz="1600" b="1" dirty="0">
                <a:solidFill>
                  <a:schemeClr val="bg1"/>
                </a:solidFill>
                <a:latin typeface="Arial" panose="020B0604020202020204" pitchFamily="34" charset="0"/>
                <a:cs typeface="Arial" panose="020B0604020202020204" pitchFamily="34" charset="0"/>
              </a:rPr>
              <a:t>15 </a:t>
            </a:r>
            <a:r>
              <a:rPr lang="en-US" sz="1600" dirty="0">
                <a:solidFill>
                  <a:schemeClr val="bg1"/>
                </a:solidFill>
                <a:latin typeface="Arial" panose="020B0604020202020204" pitchFamily="34" charset="0"/>
                <a:cs typeface="Arial" panose="020B0604020202020204" pitchFamily="34" charset="0"/>
              </a:rPr>
              <a:t>For thus saith the high and lofty One that inhabiteth eternity, whose name is Holy; I dwell in the high and holy place, with him also that is of a contrite and humble spirit, to revive the spirit of the humble, and to revive the heart of the contrite ones.</a:t>
            </a:r>
            <a:endParaRPr lang="en-US" sz="1600"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7582807"/>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8.33333E-7 4.07407E-6 L 0.00742 0.19305 " pathEditMode="relative" rAng="0" ptsTypes="AA">
                                      <p:cBhvr>
                                        <p:cTn id="6" dur="2000" fill="hold"/>
                                        <p:tgtEl>
                                          <p:spTgt spid="4"/>
                                        </p:tgtEl>
                                        <p:attrNameLst>
                                          <p:attrName>ppt_x</p:attrName>
                                          <p:attrName>ppt_y</p:attrName>
                                        </p:attrNameLst>
                                      </p:cBhvr>
                                      <p:rCtr x="365" y="9653"/>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FF00"/>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Calibri" panose="020F0502020204030204" pitchFamily="34" charset="0"/>
              </a:rPr>
              <a:t>LESSON 129</a:t>
            </a:r>
          </a:p>
        </p:txBody>
      </p:sp>
      <p:pic>
        <p:nvPicPr>
          <p:cNvPr id="2" name="Elementos multimedia en línea 1" title="The Will of God">
            <a:hlinkClick r:id="" action="ppaction://media"/>
            <a:extLst>
              <a:ext uri="{FF2B5EF4-FFF2-40B4-BE49-F238E27FC236}">
                <a16:creationId xmlns:a16="http://schemas.microsoft.com/office/drawing/2014/main" id="{AFA937DF-CEE8-468E-A11B-380E8ABC72A7}"/>
              </a:ext>
            </a:extLst>
          </p:cNvPr>
          <p:cNvPicPr>
            <a:picLocks noRot="1" noChangeAspect="1"/>
          </p:cNvPicPr>
          <p:nvPr>
            <a:videoFile r:link="rId1"/>
          </p:nvPr>
        </p:nvPicPr>
        <p:blipFill>
          <a:blip r:embed="rId3"/>
          <a:stretch>
            <a:fillRect/>
          </a:stretch>
        </p:blipFill>
        <p:spPr>
          <a:xfrm>
            <a:off x="1908313" y="1251502"/>
            <a:ext cx="8328991" cy="4685058"/>
          </a:xfrm>
          <a:prstGeom prst="roundRect">
            <a:avLst>
              <a:gd name="adj" fmla="val 5439"/>
            </a:avLst>
          </a:prstGeom>
          <a:ln>
            <a:noFill/>
          </a:ln>
          <a:effectLst>
            <a:innerShdw blurRad="114300" dist="50800">
              <a:srgbClr val="000000">
                <a:alpha val="0"/>
              </a:srgbClr>
            </a:innerShdw>
          </a:effectLst>
        </p:spPr>
      </p:pic>
    </p:spTree>
    <p:extLst>
      <p:ext uri="{BB962C8B-B14F-4D97-AF65-F5344CB8AC3E}">
        <p14:creationId xmlns:p14="http://schemas.microsoft.com/office/powerpoint/2010/main" val="32653472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FF00"/>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Calibri" panose="020F0502020204030204" pitchFamily="34" charset="0"/>
              </a:rPr>
              <a:t>LESSON 129</a:t>
            </a:r>
          </a:p>
        </p:txBody>
      </p:sp>
      <p:sp>
        <p:nvSpPr>
          <p:cNvPr id="4" name="Rectángulo 3">
            <a:extLst>
              <a:ext uri="{FF2B5EF4-FFF2-40B4-BE49-F238E27FC236}">
                <a16:creationId xmlns:a16="http://schemas.microsoft.com/office/drawing/2014/main" id="{6B2312E3-86AB-46E5-A311-8FE05037945C}"/>
              </a:ext>
            </a:extLst>
          </p:cNvPr>
          <p:cNvSpPr/>
          <p:nvPr/>
        </p:nvSpPr>
        <p:spPr>
          <a:xfrm>
            <a:off x="4062430" y="2921168"/>
            <a:ext cx="4126130" cy="923330"/>
          </a:xfrm>
          <a:prstGeom prst="rect">
            <a:avLst/>
          </a:prstGeom>
        </p:spPr>
        <p:txBody>
          <a:bodyPr wrap="none">
            <a:spAutoFit/>
          </a:bodyPr>
          <a:lstStyle/>
          <a:p>
            <a:pPr fontAlgn="base"/>
            <a:r>
              <a:rPr lang="en-US" sz="540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Isaiah 54–57</a:t>
            </a:r>
            <a:endParaRPr lang="en-US" sz="5400" i="0" dirty="0">
              <a:solidFill>
                <a:schemeClr val="accent5">
                  <a:lumMod val="75000"/>
                </a:schemeClr>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42792954"/>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A4273FA-A51D-4058-851A-F40785691B36}"/>
              </a:ext>
            </a:extLst>
          </p:cNvPr>
          <p:cNvSpPr/>
          <p:nvPr/>
        </p:nvSpPr>
        <p:spPr>
          <a:xfrm>
            <a:off x="1113183" y="968273"/>
            <a:ext cx="1742785" cy="369332"/>
          </a:xfrm>
          <a:prstGeom prst="rect">
            <a:avLst/>
          </a:prstGeom>
        </p:spPr>
        <p:txBody>
          <a:bodyPr wrap="none">
            <a:spAutoFit/>
          </a:bodyPr>
          <a:lstStyle/>
          <a:p>
            <a:pPr fontAlgn="base"/>
            <a:r>
              <a:rPr lang="en-US" b="1" dirty="0">
                <a:solidFill>
                  <a:schemeClr val="bg1"/>
                </a:solidFill>
                <a:latin typeface="ZoramldsLat-Bold"/>
              </a:rPr>
              <a:t>Isaiah 54:1–56:8</a:t>
            </a:r>
            <a:endParaRPr lang="en-US" b="1" i="0" dirty="0">
              <a:solidFill>
                <a:schemeClr val="bg1"/>
              </a:solidFill>
              <a:effectLst/>
              <a:latin typeface="ZoramldsLat-Bold"/>
            </a:endParaRPr>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FF00"/>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Calibri" panose="020F0502020204030204" pitchFamily="34" charset="0"/>
              </a:rPr>
              <a:t>LESSON 129</a:t>
            </a:r>
          </a:p>
        </p:txBody>
      </p:sp>
      <p:sp>
        <p:nvSpPr>
          <p:cNvPr id="2" name="Rectángulo 1">
            <a:extLst>
              <a:ext uri="{FF2B5EF4-FFF2-40B4-BE49-F238E27FC236}">
                <a16:creationId xmlns:a16="http://schemas.microsoft.com/office/drawing/2014/main" id="{2017F398-6E49-4B2E-BCE1-B71E439264D7}"/>
              </a:ext>
            </a:extLst>
          </p:cNvPr>
          <p:cNvSpPr/>
          <p:nvPr/>
        </p:nvSpPr>
        <p:spPr>
          <a:xfrm>
            <a:off x="1707618" y="2767280"/>
            <a:ext cx="8776762" cy="1200329"/>
          </a:xfrm>
          <a:prstGeom prst="rect">
            <a:avLst/>
          </a:prstGeom>
        </p:spPr>
        <p:txBody>
          <a:bodyPr wrap="none">
            <a:spAutoFit/>
          </a:bodyPr>
          <a:lstStyle/>
          <a:p>
            <a:pPr algn="ctr"/>
            <a:r>
              <a:rPr lang="en-US" sz="3600" dirty="0">
                <a:solidFill>
                  <a:schemeClr val="bg1"/>
                </a:solidFill>
                <a:latin typeface="Arial" panose="020B0604020202020204" pitchFamily="34" charset="0"/>
                <a:cs typeface="Arial" panose="020B0604020202020204" pitchFamily="34" charset="0"/>
              </a:rPr>
              <a:t>“The Lord speaks of His mercy and of the </a:t>
            </a:r>
          </a:p>
          <a:p>
            <a:pPr algn="ctr"/>
            <a:r>
              <a:rPr lang="en-US" sz="3600" dirty="0">
                <a:solidFill>
                  <a:schemeClr val="bg1"/>
                </a:solidFill>
                <a:latin typeface="Arial" panose="020B0604020202020204" pitchFamily="34" charset="0"/>
                <a:cs typeface="Arial" panose="020B0604020202020204" pitchFamily="34" charset="0"/>
              </a:rPr>
              <a:t>gathering of Israel”</a:t>
            </a:r>
          </a:p>
        </p:txBody>
      </p:sp>
    </p:spTree>
    <p:extLst>
      <p:ext uri="{BB962C8B-B14F-4D97-AF65-F5344CB8AC3E}">
        <p14:creationId xmlns:p14="http://schemas.microsoft.com/office/powerpoint/2010/main" val="890287524"/>
      </p:ext>
    </p:extLst>
  </p:cSld>
  <p:clrMapOvr>
    <a:masterClrMapping/>
  </p:clrMapOvr>
  <mc:AlternateContent xmlns:mc="http://schemas.openxmlformats.org/markup-compatibility/2006">
    <mc:Choice xmlns:p14="http://schemas.microsoft.com/office/powerpoint/2010/main" Requires="p14">
      <p:transition spd="slow" p14:dur="1500">
        <p14:window/>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2E7E1751-BF75-48A3-BEC7-FF4C814ACECE}"/>
              </a:ext>
            </a:extLst>
          </p:cNvPr>
          <p:cNvSpPr/>
          <p:nvPr/>
        </p:nvSpPr>
        <p:spPr>
          <a:xfrm>
            <a:off x="1070128" y="789322"/>
            <a:ext cx="1569660" cy="749315"/>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2927AF6C-4769-4BDC-A321-94E77903D1FD}"/>
              </a:ext>
            </a:extLst>
          </p:cNvPr>
          <p:cNvSpPr/>
          <p:nvPr/>
        </p:nvSpPr>
        <p:spPr>
          <a:xfrm>
            <a:off x="1070127" y="1178958"/>
            <a:ext cx="9938381" cy="1387049"/>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FF00"/>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Calibri" panose="020F0502020204030204" pitchFamily="34" charset="0"/>
              </a:rPr>
              <a:t>LESSON 129</a:t>
            </a:r>
          </a:p>
        </p:txBody>
      </p:sp>
      <p:sp>
        <p:nvSpPr>
          <p:cNvPr id="2" name="Rectángulo 1">
            <a:extLst>
              <a:ext uri="{FF2B5EF4-FFF2-40B4-BE49-F238E27FC236}">
                <a16:creationId xmlns:a16="http://schemas.microsoft.com/office/drawing/2014/main" id="{68BE9559-7B27-45AC-91C5-F3EBBD27941F}"/>
              </a:ext>
            </a:extLst>
          </p:cNvPr>
          <p:cNvSpPr/>
          <p:nvPr/>
        </p:nvSpPr>
        <p:spPr>
          <a:xfrm>
            <a:off x="1113183" y="779683"/>
            <a:ext cx="156966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Isaiah 54:4-5</a:t>
            </a:r>
          </a:p>
        </p:txBody>
      </p:sp>
      <p:sp>
        <p:nvSpPr>
          <p:cNvPr id="4" name="Rectángulo 3">
            <a:extLst>
              <a:ext uri="{FF2B5EF4-FFF2-40B4-BE49-F238E27FC236}">
                <a16:creationId xmlns:a16="http://schemas.microsoft.com/office/drawing/2014/main" id="{03E7F890-E8EC-4ECA-A517-6FAA9543CBD0}"/>
              </a:ext>
            </a:extLst>
          </p:cNvPr>
          <p:cNvSpPr/>
          <p:nvPr/>
        </p:nvSpPr>
        <p:spPr>
          <a:xfrm>
            <a:off x="1113182" y="2714075"/>
            <a:ext cx="404469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would gathered Israel forget?</a:t>
            </a:r>
          </a:p>
        </p:txBody>
      </p:sp>
      <p:sp>
        <p:nvSpPr>
          <p:cNvPr id="5" name="Rectángulo 4">
            <a:extLst>
              <a:ext uri="{FF2B5EF4-FFF2-40B4-BE49-F238E27FC236}">
                <a16:creationId xmlns:a16="http://schemas.microsoft.com/office/drawing/2014/main" id="{9D6AFBFE-53E0-45CD-B139-EA2A7330A11B}"/>
              </a:ext>
            </a:extLst>
          </p:cNvPr>
          <p:cNvSpPr/>
          <p:nvPr/>
        </p:nvSpPr>
        <p:spPr>
          <a:xfrm>
            <a:off x="1113182" y="1088679"/>
            <a:ext cx="9740347"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Fear not; for thou shalt not be ashamed: neither be thou confounded; for thou shalt not be put to shame: for thou shalt forget the shame of thy youth, and shalt not remember the reproach of thy widowhood any more.</a:t>
            </a:r>
          </a:p>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For thy Maker is thine husband; the Lord of hosts is his name; and thy Redeemer the Holy One of Israel; The God of the whole earth shall he be called.</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B842373E-59CF-4380-ADDA-87063BFB3865}"/>
              </a:ext>
            </a:extLst>
          </p:cNvPr>
          <p:cNvSpPr/>
          <p:nvPr/>
        </p:nvSpPr>
        <p:spPr>
          <a:xfrm>
            <a:off x="1113181" y="3160078"/>
            <a:ext cx="627607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did the Lord describe His relationship with Israel? </a:t>
            </a:r>
          </a:p>
        </p:txBody>
      </p:sp>
      <p:sp>
        <p:nvSpPr>
          <p:cNvPr id="7" name="Rectángulo 6">
            <a:extLst>
              <a:ext uri="{FF2B5EF4-FFF2-40B4-BE49-F238E27FC236}">
                <a16:creationId xmlns:a16="http://schemas.microsoft.com/office/drawing/2014/main" id="{5282E3DF-271E-4C65-9CE2-7F9DF3F153B8}"/>
              </a:ext>
            </a:extLst>
          </p:cNvPr>
          <p:cNvSpPr/>
          <p:nvPr/>
        </p:nvSpPr>
        <p:spPr>
          <a:xfrm>
            <a:off x="1113181" y="3657425"/>
            <a:ext cx="962107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would it be comforting for Israel to know that her “husband” is the Redeemer and God of the whole earth?</a:t>
            </a:r>
          </a:p>
        </p:txBody>
      </p:sp>
    </p:spTree>
    <p:extLst>
      <p:ext uri="{BB962C8B-B14F-4D97-AF65-F5344CB8AC3E}">
        <p14:creationId xmlns:p14="http://schemas.microsoft.com/office/powerpoint/2010/main" val="417836963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42D01ED9-8E97-4EE6-B0FB-C35BA517A3B8}"/>
              </a:ext>
            </a:extLst>
          </p:cNvPr>
          <p:cNvSpPr/>
          <p:nvPr/>
        </p:nvSpPr>
        <p:spPr>
          <a:xfrm>
            <a:off x="977281" y="4107593"/>
            <a:ext cx="8418511" cy="369332"/>
          </a:xfrm>
          <a:prstGeom prst="rect">
            <a:avLst/>
          </a:prstGeom>
        </p:spPr>
        <p:txBody>
          <a:bodyPr wrap="square">
            <a:spAutoFit/>
          </a:bodyPr>
          <a:lstStyle/>
          <a:p>
            <a:pPr algn="just"/>
            <a:r>
              <a:rPr lang="en-US"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Lord is merciful and seeks to gather back to Him those who have sinned.</a:t>
            </a:r>
          </a:p>
        </p:txBody>
      </p:sp>
      <p:sp>
        <p:nvSpPr>
          <p:cNvPr id="10" name="Rectángulo 9">
            <a:extLst>
              <a:ext uri="{FF2B5EF4-FFF2-40B4-BE49-F238E27FC236}">
                <a16:creationId xmlns:a16="http://schemas.microsoft.com/office/drawing/2014/main" id="{26AF707D-005A-4725-983F-A2A98A3283EF}"/>
              </a:ext>
            </a:extLst>
          </p:cNvPr>
          <p:cNvSpPr/>
          <p:nvPr/>
        </p:nvSpPr>
        <p:spPr>
          <a:xfrm>
            <a:off x="941654" y="984835"/>
            <a:ext cx="1846516" cy="749315"/>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esquinas redondeadas 10">
            <a:extLst>
              <a:ext uri="{FF2B5EF4-FFF2-40B4-BE49-F238E27FC236}">
                <a16:creationId xmlns:a16="http://schemas.microsoft.com/office/drawing/2014/main" id="{869CD604-622B-4121-9B69-FDACF9C359C6}"/>
              </a:ext>
            </a:extLst>
          </p:cNvPr>
          <p:cNvSpPr/>
          <p:nvPr/>
        </p:nvSpPr>
        <p:spPr>
          <a:xfrm>
            <a:off x="941654" y="1383772"/>
            <a:ext cx="9938381" cy="2215144"/>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FF00"/>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Calibri" panose="020F0502020204030204" pitchFamily="34" charset="0"/>
              </a:rPr>
              <a:t>LESSON 129</a:t>
            </a:r>
          </a:p>
        </p:txBody>
      </p:sp>
      <p:sp>
        <p:nvSpPr>
          <p:cNvPr id="2" name="Rectángulo 1">
            <a:extLst>
              <a:ext uri="{FF2B5EF4-FFF2-40B4-BE49-F238E27FC236}">
                <a16:creationId xmlns:a16="http://schemas.microsoft.com/office/drawing/2014/main" id="{1FA127B0-42DD-4CE1-BF2D-E866E27E0D09}"/>
              </a:ext>
            </a:extLst>
          </p:cNvPr>
          <p:cNvSpPr/>
          <p:nvPr/>
        </p:nvSpPr>
        <p:spPr>
          <a:xfrm>
            <a:off x="977281" y="998253"/>
            <a:ext cx="169790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Isaiah 54:7-10</a:t>
            </a:r>
          </a:p>
        </p:txBody>
      </p:sp>
      <p:sp>
        <p:nvSpPr>
          <p:cNvPr id="4" name="Rectángulo 3">
            <a:extLst>
              <a:ext uri="{FF2B5EF4-FFF2-40B4-BE49-F238E27FC236}">
                <a16:creationId xmlns:a16="http://schemas.microsoft.com/office/drawing/2014/main" id="{0B94D9D9-CBB9-476B-B152-DA65BFB2C827}"/>
              </a:ext>
            </a:extLst>
          </p:cNvPr>
          <p:cNvSpPr/>
          <p:nvPr/>
        </p:nvSpPr>
        <p:spPr>
          <a:xfrm>
            <a:off x="977281" y="1337605"/>
            <a:ext cx="9902754" cy="2308324"/>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For a small moment have I forsaken thee; but with great mercies will I gather thee.</a:t>
            </a:r>
          </a:p>
          <a:p>
            <a:pPr algn="just" fontAlgn="base"/>
            <a:r>
              <a:rPr lang="en-US" b="1" dirty="0">
                <a:solidFill>
                  <a:schemeClr val="bg1"/>
                </a:solidFill>
                <a:latin typeface="Arial" panose="020B0604020202020204" pitchFamily="34" charset="0"/>
                <a:cs typeface="Arial" panose="020B0604020202020204" pitchFamily="34" charset="0"/>
              </a:rPr>
              <a:t>8 </a:t>
            </a:r>
            <a:r>
              <a:rPr lang="en-US" dirty="0">
                <a:solidFill>
                  <a:schemeClr val="bg1"/>
                </a:solidFill>
                <a:latin typeface="Arial" panose="020B0604020202020204" pitchFamily="34" charset="0"/>
                <a:cs typeface="Arial" panose="020B0604020202020204" pitchFamily="34" charset="0"/>
              </a:rPr>
              <a:t>In a little wrath I hid my face from thee for a moment; but with everlasting kindness will I have mercy on thee, saith the Lord thy Redeemer.</a:t>
            </a:r>
          </a:p>
          <a:p>
            <a:pPr algn="just" fontAlgn="base"/>
            <a:r>
              <a:rPr lang="en-US" b="1" dirty="0">
                <a:solidFill>
                  <a:schemeClr val="bg1"/>
                </a:solidFill>
                <a:latin typeface="Arial" panose="020B0604020202020204" pitchFamily="34" charset="0"/>
                <a:cs typeface="Arial" panose="020B0604020202020204" pitchFamily="34" charset="0"/>
              </a:rPr>
              <a:t>9 </a:t>
            </a:r>
            <a:r>
              <a:rPr lang="en-US" dirty="0">
                <a:solidFill>
                  <a:schemeClr val="bg1"/>
                </a:solidFill>
                <a:latin typeface="Arial" panose="020B0604020202020204" pitchFamily="34" charset="0"/>
                <a:cs typeface="Arial" panose="020B0604020202020204" pitchFamily="34" charset="0"/>
              </a:rPr>
              <a:t>For this is as the waters of Noah unto me: for as I have sworn that the waters of Noah should no more go over the earth; so have I sworn that I would not be wroth with thee, nor rebuke thee.</a:t>
            </a:r>
          </a:p>
          <a:p>
            <a:pPr algn="just" fontAlgn="base"/>
            <a:r>
              <a:rPr lang="en-US" b="1" dirty="0">
                <a:solidFill>
                  <a:schemeClr val="bg1"/>
                </a:solidFill>
                <a:latin typeface="Arial" panose="020B0604020202020204" pitchFamily="34" charset="0"/>
                <a:cs typeface="Arial" panose="020B0604020202020204" pitchFamily="34" charset="0"/>
              </a:rPr>
              <a:t>10 </a:t>
            </a:r>
            <a:r>
              <a:rPr lang="en-US" dirty="0">
                <a:solidFill>
                  <a:schemeClr val="bg1"/>
                </a:solidFill>
                <a:latin typeface="Arial" panose="020B0604020202020204" pitchFamily="34" charset="0"/>
                <a:cs typeface="Arial" panose="020B0604020202020204" pitchFamily="34" charset="0"/>
              </a:rPr>
              <a:t>For the mountains shall depart, and the hills be removed; but my kindness shall not depart from thee, neither shall the covenant of my peace be removed, saith the Lord that hath mercy on thee.</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3B5015DE-83E1-473C-80CB-3FD689DFD8BC}"/>
              </a:ext>
            </a:extLst>
          </p:cNvPr>
          <p:cNvSpPr/>
          <p:nvPr/>
        </p:nvSpPr>
        <p:spPr>
          <a:xfrm>
            <a:off x="977281" y="3692095"/>
            <a:ext cx="872331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would the Lord do for the Israelites? What words reflect His goodness?</a:t>
            </a:r>
          </a:p>
        </p:txBody>
      </p:sp>
      <p:sp>
        <p:nvSpPr>
          <p:cNvPr id="7" name="Rectángulo 6">
            <a:extLst>
              <a:ext uri="{FF2B5EF4-FFF2-40B4-BE49-F238E27FC236}">
                <a16:creationId xmlns:a16="http://schemas.microsoft.com/office/drawing/2014/main" id="{6973BE40-8D2A-4E45-A892-D016724F58B1}"/>
              </a:ext>
            </a:extLst>
          </p:cNvPr>
          <p:cNvSpPr/>
          <p:nvPr/>
        </p:nvSpPr>
        <p:spPr>
          <a:xfrm>
            <a:off x="977281" y="4537924"/>
            <a:ext cx="582723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was this money like when it was first printed?</a:t>
            </a:r>
          </a:p>
        </p:txBody>
      </p:sp>
      <p:sp>
        <p:nvSpPr>
          <p:cNvPr id="8" name="Rectángulo 7">
            <a:extLst>
              <a:ext uri="{FF2B5EF4-FFF2-40B4-BE49-F238E27FC236}">
                <a16:creationId xmlns:a16="http://schemas.microsoft.com/office/drawing/2014/main" id="{202921E1-1BEA-4DDD-9E01-835530DDB68F}"/>
              </a:ext>
            </a:extLst>
          </p:cNvPr>
          <p:cNvSpPr/>
          <p:nvPr/>
        </p:nvSpPr>
        <p:spPr>
          <a:xfrm>
            <a:off x="977281" y="4968255"/>
            <a:ext cx="9756980" cy="338554"/>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Would you still be interested in having this money even though it is wrinkled and dirty? Why?</a:t>
            </a:r>
          </a:p>
        </p:txBody>
      </p:sp>
      <p:sp>
        <p:nvSpPr>
          <p:cNvPr id="9" name="Rectángulo 8">
            <a:extLst>
              <a:ext uri="{FF2B5EF4-FFF2-40B4-BE49-F238E27FC236}">
                <a16:creationId xmlns:a16="http://schemas.microsoft.com/office/drawing/2014/main" id="{25B35C17-6ADF-4D75-9BD8-C4F3CEA0A23E}"/>
              </a:ext>
            </a:extLst>
          </p:cNvPr>
          <p:cNvSpPr/>
          <p:nvPr/>
        </p:nvSpPr>
        <p:spPr>
          <a:xfrm>
            <a:off x="977280" y="5367808"/>
            <a:ext cx="975697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can this money be likened to us? Why would the Lord still be merciful and seek to gather us back to Him when we sin?</a:t>
            </a:r>
          </a:p>
        </p:txBody>
      </p:sp>
    </p:spTree>
    <p:extLst>
      <p:ext uri="{BB962C8B-B14F-4D97-AF65-F5344CB8AC3E}">
        <p14:creationId xmlns:p14="http://schemas.microsoft.com/office/powerpoint/2010/main" val="2382941726"/>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ntr" presetSubtype="8"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heel(8)">
                                      <p:cBhvr>
                                        <p:cTn id="20" dur="1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4" presetClass="entr" presetSubtype="5"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randombar(vertic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388B725-5742-4CC1-BD26-21F2BBC6FC44}"/>
              </a:ext>
            </a:extLst>
          </p:cNvPr>
          <p:cNvSpPr/>
          <p:nvPr/>
        </p:nvSpPr>
        <p:spPr>
          <a:xfrm>
            <a:off x="945451" y="2982529"/>
            <a:ext cx="823830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would understanding this truth help the young man in the scenario?</a:t>
            </a:r>
          </a:p>
        </p:txBody>
      </p:sp>
      <p:sp>
        <p:nvSpPr>
          <p:cNvPr id="12" name="Diagrama de flujo: proceso alternativo 11">
            <a:extLst>
              <a:ext uri="{FF2B5EF4-FFF2-40B4-BE49-F238E27FC236}">
                <a16:creationId xmlns:a16="http://schemas.microsoft.com/office/drawing/2014/main" id="{98196252-387B-4AB6-AD4C-E22C17953E48}"/>
              </a:ext>
            </a:extLst>
          </p:cNvPr>
          <p:cNvSpPr/>
          <p:nvPr/>
        </p:nvSpPr>
        <p:spPr>
          <a:xfrm>
            <a:off x="3087757" y="1432844"/>
            <a:ext cx="6546574" cy="1345136"/>
          </a:xfrm>
          <a:prstGeom prst="flowChartAlternateProcess">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9">
            <a:extLst>
              <a:ext uri="{FF2B5EF4-FFF2-40B4-BE49-F238E27FC236}">
                <a16:creationId xmlns:a16="http://schemas.microsoft.com/office/drawing/2014/main" id="{57FBBF71-D0CB-460F-8BB4-AFA91966C0F5}"/>
              </a:ext>
            </a:extLst>
          </p:cNvPr>
          <p:cNvSpPr/>
          <p:nvPr/>
        </p:nvSpPr>
        <p:spPr>
          <a:xfrm>
            <a:off x="945452" y="3584146"/>
            <a:ext cx="1569660" cy="749315"/>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1784FEEC-7FBF-42BA-9644-926525DDD56A}"/>
              </a:ext>
            </a:extLst>
          </p:cNvPr>
          <p:cNvSpPr/>
          <p:nvPr/>
        </p:nvSpPr>
        <p:spPr>
          <a:xfrm>
            <a:off x="945451" y="3973782"/>
            <a:ext cx="9938381" cy="1995899"/>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FF00"/>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Calibri" panose="020F0502020204030204" pitchFamily="34" charset="0"/>
              </a:rPr>
              <a:t>LESSON 129</a:t>
            </a:r>
          </a:p>
        </p:txBody>
      </p:sp>
      <p:sp>
        <p:nvSpPr>
          <p:cNvPr id="2" name="Rectángulo 1">
            <a:extLst>
              <a:ext uri="{FF2B5EF4-FFF2-40B4-BE49-F238E27FC236}">
                <a16:creationId xmlns:a16="http://schemas.microsoft.com/office/drawing/2014/main" id="{8E8592B3-3C06-40C4-AA69-947B0B5EF6CF}"/>
              </a:ext>
            </a:extLst>
          </p:cNvPr>
          <p:cNvSpPr/>
          <p:nvPr/>
        </p:nvSpPr>
        <p:spPr>
          <a:xfrm>
            <a:off x="2968488" y="1482412"/>
            <a:ext cx="6665843" cy="1200329"/>
          </a:xfrm>
          <a:prstGeom prst="rect">
            <a:avLst/>
          </a:prstGeom>
        </p:spPr>
        <p:txBody>
          <a:bodyPr wrap="square">
            <a:spAutoFit/>
          </a:bodyPr>
          <a:lstStyle/>
          <a:p>
            <a:pPr algn="ctr"/>
            <a:r>
              <a:rPr lang="en-US"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“Surely the thing God enjoys most about being God is the thrill of being merciful, especially to those who don’t expect it and often feel they don’t deserve it” (“The Laborers in the Vineyard,”</a:t>
            </a:r>
            <a:r>
              <a:rPr lang="en-US" i="1"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Ensign</a:t>
            </a:r>
            <a:r>
              <a:rPr lang="en-US"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or</a:t>
            </a:r>
            <a:r>
              <a:rPr lang="en-US" i="1"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Liahona, </a:t>
            </a:r>
            <a:r>
              <a:rPr lang="en-US"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May 2012, 33).</a:t>
            </a:r>
          </a:p>
        </p:txBody>
      </p:sp>
      <p:sp>
        <p:nvSpPr>
          <p:cNvPr id="4" name="Rectángulo 3">
            <a:extLst>
              <a:ext uri="{FF2B5EF4-FFF2-40B4-BE49-F238E27FC236}">
                <a16:creationId xmlns:a16="http://schemas.microsoft.com/office/drawing/2014/main" id="{AA641DFA-C4C9-42F8-A9CA-84A577DBC5E2}"/>
              </a:ext>
            </a:extLst>
          </p:cNvPr>
          <p:cNvSpPr/>
          <p:nvPr/>
        </p:nvSpPr>
        <p:spPr>
          <a:xfrm>
            <a:off x="945451" y="796665"/>
            <a:ext cx="6583790" cy="369332"/>
          </a:xfrm>
          <a:prstGeom prst="rect">
            <a:avLst/>
          </a:prstGeom>
        </p:spPr>
        <p:txBody>
          <a:bodyPr wrap="none">
            <a:spAutoFit/>
          </a:bodyPr>
          <a:lstStyle/>
          <a:p>
            <a:r>
              <a:rPr lang="en-US"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Elder Jeffrey R. Holland of the Quorum of the Twelve Apostles.</a:t>
            </a:r>
          </a:p>
        </p:txBody>
      </p:sp>
      <p:sp>
        <p:nvSpPr>
          <p:cNvPr id="6" name="Rectángulo 5">
            <a:extLst>
              <a:ext uri="{FF2B5EF4-FFF2-40B4-BE49-F238E27FC236}">
                <a16:creationId xmlns:a16="http://schemas.microsoft.com/office/drawing/2014/main" id="{B8E7B8A1-7A57-4719-BA85-0C012BE25C77}"/>
              </a:ext>
            </a:extLst>
          </p:cNvPr>
          <p:cNvSpPr/>
          <p:nvPr/>
        </p:nvSpPr>
        <p:spPr>
          <a:xfrm>
            <a:off x="1006468" y="3615973"/>
            <a:ext cx="156966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Isaiah 55:1-3</a:t>
            </a:r>
          </a:p>
        </p:txBody>
      </p:sp>
      <p:sp>
        <p:nvSpPr>
          <p:cNvPr id="7" name="Rectángulo 6">
            <a:extLst>
              <a:ext uri="{FF2B5EF4-FFF2-40B4-BE49-F238E27FC236}">
                <a16:creationId xmlns:a16="http://schemas.microsoft.com/office/drawing/2014/main" id="{072AD44E-AD43-4F9C-B115-714C363D0A68}"/>
              </a:ext>
            </a:extLst>
          </p:cNvPr>
          <p:cNvSpPr/>
          <p:nvPr/>
        </p:nvSpPr>
        <p:spPr>
          <a:xfrm>
            <a:off x="1006468" y="3973782"/>
            <a:ext cx="9938381" cy="2031325"/>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Ho, every one that thirsteth, come ye to the waters, and he that hath no money; come ye, buy, and eat; yea, come, buy wine and milk without money and without price.</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Wherefore do ye spend money for that which is not bread? and your labour for that which satisfieth not? hearken diligently unto me, and eat ye that which is good, and let your soul delight itself in fatness.</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Incline your ear, and come unto me: hear, and your soul shall live; and I will make an everlasting covenant with you, even the sure mercies of David.</a:t>
            </a:r>
            <a:endParaRPr lang="en-US" b="0" i="0" dirty="0">
              <a:solidFill>
                <a:schemeClr val="bg1"/>
              </a:solidFill>
              <a:effectLst/>
              <a:latin typeface="Arial" panose="020B0604020202020204" pitchFamily="34" charset="0"/>
              <a:cs typeface="Arial" panose="020B0604020202020204" pitchFamily="34" charset="0"/>
            </a:endParaRPr>
          </a:p>
        </p:txBody>
      </p:sp>
      <p:sp>
        <p:nvSpPr>
          <p:cNvPr id="8" name="Rectángulo 7">
            <a:extLst>
              <a:ext uri="{FF2B5EF4-FFF2-40B4-BE49-F238E27FC236}">
                <a16:creationId xmlns:a16="http://schemas.microsoft.com/office/drawing/2014/main" id="{F2B4E6AF-0C1D-4FC8-A7EF-AE7DAA8C9475}"/>
              </a:ext>
            </a:extLst>
          </p:cNvPr>
          <p:cNvSpPr/>
          <p:nvPr/>
        </p:nvSpPr>
        <p:spPr>
          <a:xfrm>
            <a:off x="985716" y="6044616"/>
            <a:ext cx="481413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the Lord invite His people to do?</a:t>
            </a:r>
          </a:p>
        </p:txBody>
      </p:sp>
    </p:spTree>
    <p:extLst>
      <p:ext uri="{BB962C8B-B14F-4D97-AF65-F5344CB8AC3E}">
        <p14:creationId xmlns:p14="http://schemas.microsoft.com/office/powerpoint/2010/main" val="407242701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80">
                                          <p:stCondLst>
                                            <p:cond delay="0"/>
                                          </p:stCondLst>
                                        </p:cTn>
                                        <p:tgtEl>
                                          <p:spTgt spid="5"/>
                                        </p:tgtEl>
                                      </p:cBhvr>
                                    </p:animEffect>
                                    <p:anim calcmode="lin" valueType="num">
                                      <p:cBhvr>
                                        <p:cTn id="1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1" dur="26">
                                          <p:stCondLst>
                                            <p:cond delay="650"/>
                                          </p:stCondLst>
                                        </p:cTn>
                                        <p:tgtEl>
                                          <p:spTgt spid="5"/>
                                        </p:tgtEl>
                                      </p:cBhvr>
                                      <p:to x="100000" y="60000"/>
                                    </p:animScale>
                                    <p:animScale>
                                      <p:cBhvr>
                                        <p:cTn id="22" dur="166" decel="50000">
                                          <p:stCondLst>
                                            <p:cond delay="676"/>
                                          </p:stCondLst>
                                        </p:cTn>
                                        <p:tgtEl>
                                          <p:spTgt spid="5"/>
                                        </p:tgtEl>
                                      </p:cBhvr>
                                      <p:to x="100000" y="100000"/>
                                    </p:animScale>
                                    <p:animScale>
                                      <p:cBhvr>
                                        <p:cTn id="23" dur="26">
                                          <p:stCondLst>
                                            <p:cond delay="1312"/>
                                          </p:stCondLst>
                                        </p:cTn>
                                        <p:tgtEl>
                                          <p:spTgt spid="5"/>
                                        </p:tgtEl>
                                      </p:cBhvr>
                                      <p:to x="100000" y="80000"/>
                                    </p:animScale>
                                    <p:animScale>
                                      <p:cBhvr>
                                        <p:cTn id="24" dur="166" decel="50000">
                                          <p:stCondLst>
                                            <p:cond delay="1338"/>
                                          </p:stCondLst>
                                        </p:cTn>
                                        <p:tgtEl>
                                          <p:spTgt spid="5"/>
                                        </p:tgtEl>
                                      </p:cBhvr>
                                      <p:to x="100000" y="100000"/>
                                    </p:animScale>
                                    <p:animScale>
                                      <p:cBhvr>
                                        <p:cTn id="25" dur="26">
                                          <p:stCondLst>
                                            <p:cond delay="1642"/>
                                          </p:stCondLst>
                                        </p:cTn>
                                        <p:tgtEl>
                                          <p:spTgt spid="5"/>
                                        </p:tgtEl>
                                      </p:cBhvr>
                                      <p:to x="100000" y="90000"/>
                                    </p:animScale>
                                    <p:animScale>
                                      <p:cBhvr>
                                        <p:cTn id="26" dur="166" decel="50000">
                                          <p:stCondLst>
                                            <p:cond delay="1668"/>
                                          </p:stCondLst>
                                        </p:cTn>
                                        <p:tgtEl>
                                          <p:spTgt spid="5"/>
                                        </p:tgtEl>
                                      </p:cBhvr>
                                      <p:to x="100000" y="100000"/>
                                    </p:animScale>
                                    <p:animScale>
                                      <p:cBhvr>
                                        <p:cTn id="27" dur="26">
                                          <p:stCondLst>
                                            <p:cond delay="1808"/>
                                          </p:stCondLst>
                                        </p:cTn>
                                        <p:tgtEl>
                                          <p:spTgt spid="5"/>
                                        </p:tgtEl>
                                      </p:cBhvr>
                                      <p:to x="100000" y="95000"/>
                                    </p:animScale>
                                    <p:animScale>
                                      <p:cBhvr>
                                        <p:cTn id="28" dur="166" decel="50000">
                                          <p:stCondLst>
                                            <p:cond delay="1834"/>
                                          </p:stCondLst>
                                        </p:cTn>
                                        <p:tgtEl>
                                          <p:spTgt spid="5"/>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randombar(horizontal)">
                                      <p:cBhvr>
                                        <p:cTn id="33" dur="1000"/>
                                        <p:tgtEl>
                                          <p:spTgt spid="10"/>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randombar(horizontal)">
                                      <p:cBhvr>
                                        <p:cTn id="36" dur="1000"/>
                                        <p:tgtEl>
                                          <p:spTgt spid="9"/>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randombar(horizontal)">
                                      <p:cBhvr>
                                        <p:cTn id="39" dur="1000"/>
                                        <p:tgtEl>
                                          <p:spTgt spid="6"/>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randombar(horizontal)">
                                      <p:cBhvr>
                                        <p:cTn id="42" dur="10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down)">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animBg="1"/>
      <p:bldP spid="10" grpId="0" animBg="1"/>
      <p:bldP spid="9" grpId="0" animBg="1"/>
      <p:bldP spid="2"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F019F6F0-512B-4FA9-90D9-3560A32C2D25}"/>
              </a:ext>
            </a:extLst>
          </p:cNvPr>
          <p:cNvSpPr/>
          <p:nvPr/>
        </p:nvSpPr>
        <p:spPr>
          <a:xfrm>
            <a:off x="884595" y="844214"/>
            <a:ext cx="1569660" cy="655272"/>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esquinas redondeadas 10">
            <a:extLst>
              <a:ext uri="{FF2B5EF4-FFF2-40B4-BE49-F238E27FC236}">
                <a16:creationId xmlns:a16="http://schemas.microsoft.com/office/drawing/2014/main" id="{E64C9CB0-9454-46AC-AC0C-FF9EC24E8A9B}"/>
              </a:ext>
            </a:extLst>
          </p:cNvPr>
          <p:cNvSpPr/>
          <p:nvPr/>
        </p:nvSpPr>
        <p:spPr>
          <a:xfrm>
            <a:off x="884595" y="1207172"/>
            <a:ext cx="9938381" cy="92333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FF00"/>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Calibri" panose="020F0502020204030204" pitchFamily="34" charset="0"/>
              </a:rPr>
              <a:t>LESSON 129</a:t>
            </a:r>
          </a:p>
        </p:txBody>
      </p:sp>
      <p:sp>
        <p:nvSpPr>
          <p:cNvPr id="2" name="Rectángulo 1">
            <a:extLst>
              <a:ext uri="{FF2B5EF4-FFF2-40B4-BE49-F238E27FC236}">
                <a16:creationId xmlns:a16="http://schemas.microsoft.com/office/drawing/2014/main" id="{BEEE970C-AD8A-4F30-AAA4-A2BA819EDE98}"/>
              </a:ext>
            </a:extLst>
          </p:cNvPr>
          <p:cNvSpPr/>
          <p:nvPr/>
        </p:nvSpPr>
        <p:spPr>
          <a:xfrm>
            <a:off x="884595" y="836532"/>
            <a:ext cx="156966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Isaiah 55:6-7</a:t>
            </a:r>
          </a:p>
        </p:txBody>
      </p:sp>
      <p:sp>
        <p:nvSpPr>
          <p:cNvPr id="4" name="Rectángulo 3">
            <a:extLst>
              <a:ext uri="{FF2B5EF4-FFF2-40B4-BE49-F238E27FC236}">
                <a16:creationId xmlns:a16="http://schemas.microsoft.com/office/drawing/2014/main" id="{0099C4EE-A450-4AF5-9B5D-36059527DE80}"/>
              </a:ext>
            </a:extLst>
          </p:cNvPr>
          <p:cNvSpPr/>
          <p:nvPr/>
        </p:nvSpPr>
        <p:spPr>
          <a:xfrm>
            <a:off x="835258" y="2337208"/>
            <a:ext cx="10031524" cy="338554"/>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What principle can we learn from these verses about what we must do to receive the Lord’s mercy?</a:t>
            </a:r>
          </a:p>
        </p:txBody>
      </p:sp>
      <p:sp>
        <p:nvSpPr>
          <p:cNvPr id="5" name="Rectángulo 4">
            <a:extLst>
              <a:ext uri="{FF2B5EF4-FFF2-40B4-BE49-F238E27FC236}">
                <a16:creationId xmlns:a16="http://schemas.microsoft.com/office/drawing/2014/main" id="{467ED63A-9B32-49F6-8C10-22B4D13B4661}"/>
              </a:ext>
            </a:extLst>
          </p:cNvPr>
          <p:cNvSpPr/>
          <p:nvPr/>
        </p:nvSpPr>
        <p:spPr>
          <a:xfrm>
            <a:off x="884595" y="1136528"/>
            <a:ext cx="10031523" cy="923330"/>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 Seek ye the Lord while he may be found, call ye upon him while he is near:</a:t>
            </a:r>
          </a:p>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Let the wicked forsake his way, and the unrighteous man his thoughts: and let him return unto the Lord, and he will have mercy upon him; and to our God, for he will abundantly pardon.</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3DCC2BB4-DE52-4D15-BA71-B0B0A578710D}"/>
              </a:ext>
            </a:extLst>
          </p:cNvPr>
          <p:cNvSpPr/>
          <p:nvPr/>
        </p:nvSpPr>
        <p:spPr>
          <a:xfrm>
            <a:off x="3369356" y="2886101"/>
            <a:ext cx="5453288" cy="369332"/>
          </a:xfrm>
          <a:prstGeom prst="rect">
            <a:avLst/>
          </a:prstGeom>
        </p:spPr>
        <p:txBody>
          <a:bodyPr wrap="none">
            <a:spAutoFit/>
          </a:bodyPr>
          <a:lstStyle/>
          <a:p>
            <a:r>
              <a:rPr lang="en-US" i="1" dirty="0">
                <a:solidFill>
                  <a:schemeClr val="accent1"/>
                </a:solidFill>
                <a:effectLst>
                  <a:outerShdw blurRad="38100" dist="38100" dir="2700000" algn="tl">
                    <a:srgbClr val="000000">
                      <a:alpha val="43137"/>
                    </a:srgbClr>
                  </a:outerShdw>
                </a:effectLst>
                <a:latin typeface="McKayldsLat-Bold"/>
              </a:rPr>
              <a:t>If we return to the Lord, then He will have mercy on us.</a:t>
            </a:r>
            <a:endParaRPr lang="en-US" i="1" dirty="0">
              <a:solidFill>
                <a:schemeClr val="accent1"/>
              </a:solidFill>
              <a:effectLst>
                <a:outerShdw blurRad="38100" dist="38100" dir="2700000" algn="tl">
                  <a:srgbClr val="000000">
                    <a:alpha val="43137"/>
                  </a:srgbClr>
                </a:outerShdw>
              </a:effectLst>
            </a:endParaRPr>
          </a:p>
        </p:txBody>
      </p:sp>
      <p:sp>
        <p:nvSpPr>
          <p:cNvPr id="7" name="Rectángulo 6">
            <a:extLst>
              <a:ext uri="{FF2B5EF4-FFF2-40B4-BE49-F238E27FC236}">
                <a16:creationId xmlns:a16="http://schemas.microsoft.com/office/drawing/2014/main" id="{74172B34-20E4-4A6E-9436-67D65AC9CACC}"/>
              </a:ext>
            </a:extLst>
          </p:cNvPr>
          <p:cNvSpPr/>
          <p:nvPr/>
        </p:nvSpPr>
        <p:spPr>
          <a:xfrm>
            <a:off x="835258" y="3429000"/>
            <a:ext cx="757987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it means that the Lord “will abundantly pardon”?</a:t>
            </a:r>
          </a:p>
        </p:txBody>
      </p:sp>
      <p:sp>
        <p:nvSpPr>
          <p:cNvPr id="8" name="Rectángulo 7">
            <a:extLst>
              <a:ext uri="{FF2B5EF4-FFF2-40B4-BE49-F238E27FC236}">
                <a16:creationId xmlns:a16="http://schemas.microsoft.com/office/drawing/2014/main" id="{B4AFCB77-01B2-4874-87A4-99EA5A9D3800}"/>
              </a:ext>
            </a:extLst>
          </p:cNvPr>
          <p:cNvSpPr/>
          <p:nvPr/>
        </p:nvSpPr>
        <p:spPr>
          <a:xfrm>
            <a:off x="835258" y="4023363"/>
            <a:ext cx="798738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it means to return to the Lord when we have sinned?</a:t>
            </a:r>
          </a:p>
        </p:txBody>
      </p:sp>
    </p:spTree>
    <p:extLst>
      <p:ext uri="{BB962C8B-B14F-4D97-AF65-F5344CB8AC3E}">
        <p14:creationId xmlns:p14="http://schemas.microsoft.com/office/powerpoint/2010/main" val="333503166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
                                        <p:tgtEl>
                                          <p:spTgt spid="4"/>
                                        </p:tgtEl>
                                      </p:cBhvr>
                                    </p:animEffect>
                                    <p:anim calcmode="lin" valueType="num">
                                      <p:cBhvr>
                                        <p:cTn id="8" dur="400" fill="hold"/>
                                        <p:tgtEl>
                                          <p:spTgt spid="4"/>
                                        </p:tgtEl>
                                        <p:attrNameLst>
                                          <p:attrName>ppt_x</p:attrName>
                                        </p:attrNameLst>
                                      </p:cBhvr>
                                      <p:tavLst>
                                        <p:tav tm="0">
                                          <p:val>
                                            <p:strVal val="#ppt_x"/>
                                          </p:val>
                                        </p:tav>
                                        <p:tav tm="100000">
                                          <p:val>
                                            <p:strVal val="#ppt_x"/>
                                          </p:val>
                                        </p:tav>
                                      </p:tavLst>
                                    </p:anim>
                                    <p:anim calcmode="lin" valueType="num">
                                      <p:cBhvr>
                                        <p:cTn id="9" dur="400" fill="hold"/>
                                        <p:tgtEl>
                                          <p:spTgt spid="4"/>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6">
                                            <p:txEl>
                                              <p:pRg st="0" end="0"/>
                                            </p:txEl>
                                          </p:spTgt>
                                        </p:tgtEl>
                                        <p:attrNameLst>
                                          <p:attrName>style.visibility</p:attrName>
                                        </p:attrNameLst>
                                      </p:cBhvr>
                                      <p:to>
                                        <p:strVal val="visible"/>
                                      </p:to>
                                    </p:set>
                                    <p:anim calcmode="lin" valueType="num">
                                      <p:cBhvr>
                                        <p:cTn id="16" dur="5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18" dur="5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750" fill="hold"/>
                                        <p:tgtEl>
                                          <p:spTgt spid="7"/>
                                        </p:tgtEl>
                                        <p:attrNameLst>
                                          <p:attrName>ppt_w</p:attrName>
                                        </p:attrNameLst>
                                      </p:cBhvr>
                                      <p:tavLst>
                                        <p:tav tm="0">
                                          <p:val>
                                            <p:fltVal val="0"/>
                                          </p:val>
                                        </p:tav>
                                        <p:tav tm="100000">
                                          <p:val>
                                            <p:strVal val="#ppt_w"/>
                                          </p:val>
                                        </p:tav>
                                      </p:tavLst>
                                    </p:anim>
                                    <p:anim calcmode="lin" valueType="num">
                                      <p:cBhvr>
                                        <p:cTn id="26" dur="75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50" presetClass="entr" presetSubtype="0" decel="10000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strVal val="#ppt_w+.3"/>
                                          </p:val>
                                        </p:tav>
                                        <p:tav tm="100000">
                                          <p:val>
                                            <p:strVal val="#ppt_w"/>
                                          </p:val>
                                        </p:tav>
                                      </p:tavLst>
                                    </p:anim>
                                    <p:anim calcmode="lin" valueType="num">
                                      <p:cBhvr>
                                        <p:cTn id="32" dur="1000" fill="hold"/>
                                        <p:tgtEl>
                                          <p:spTgt spid="8"/>
                                        </p:tgtEl>
                                        <p:attrNameLst>
                                          <p:attrName>ppt_h</p:attrName>
                                        </p:attrNameLst>
                                      </p:cBhvr>
                                      <p:tavLst>
                                        <p:tav tm="0">
                                          <p:val>
                                            <p:strVal val="#ppt_h"/>
                                          </p:val>
                                        </p:tav>
                                        <p:tav tm="100000">
                                          <p:val>
                                            <p:strVal val="#ppt_h"/>
                                          </p:val>
                                        </p:tav>
                                      </p:tavLst>
                                    </p:anim>
                                    <p:animEffect transition="in" filter="fade">
                                      <p:cBhvr>
                                        <p:cTn id="3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A859EBF3-F200-453E-B4E5-FE75E345DA82}"/>
              </a:ext>
            </a:extLst>
          </p:cNvPr>
          <p:cNvSpPr/>
          <p:nvPr/>
        </p:nvSpPr>
        <p:spPr>
          <a:xfrm>
            <a:off x="846106" y="3893691"/>
            <a:ext cx="707116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does it mean to return to the Lord when we have sinned?</a:t>
            </a:r>
          </a:p>
        </p:txBody>
      </p:sp>
      <p:sp>
        <p:nvSpPr>
          <p:cNvPr id="8" name="Diagrama de flujo: proceso predefinido 7">
            <a:extLst>
              <a:ext uri="{FF2B5EF4-FFF2-40B4-BE49-F238E27FC236}">
                <a16:creationId xmlns:a16="http://schemas.microsoft.com/office/drawing/2014/main" id="{BA6BF9AE-C07F-425E-9D6A-2054E1AFE088}"/>
              </a:ext>
            </a:extLst>
          </p:cNvPr>
          <p:cNvSpPr/>
          <p:nvPr/>
        </p:nvSpPr>
        <p:spPr>
          <a:xfrm>
            <a:off x="2034209" y="1361155"/>
            <a:ext cx="8123582" cy="2146133"/>
          </a:xfrm>
          <a:prstGeom prst="flowChartPredefinedProcess">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FF00"/>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Calibri" panose="020F0502020204030204" pitchFamily="34" charset="0"/>
              </a:rPr>
              <a:t>LESSON 129</a:t>
            </a:r>
          </a:p>
        </p:txBody>
      </p:sp>
      <p:sp>
        <p:nvSpPr>
          <p:cNvPr id="2" name="Rectángulo 1">
            <a:extLst>
              <a:ext uri="{FF2B5EF4-FFF2-40B4-BE49-F238E27FC236}">
                <a16:creationId xmlns:a16="http://schemas.microsoft.com/office/drawing/2014/main" id="{BB2A7D91-D38D-4DEC-A24F-984DC5967A27}"/>
              </a:ext>
            </a:extLst>
          </p:cNvPr>
          <p:cNvSpPr/>
          <p:nvPr/>
        </p:nvSpPr>
        <p:spPr>
          <a:xfrm>
            <a:off x="3048000" y="1557059"/>
            <a:ext cx="6096000" cy="1754326"/>
          </a:xfrm>
          <a:prstGeom prst="rect">
            <a:avLst/>
          </a:prstGeom>
        </p:spPr>
        <p:txBody>
          <a:bodyPr>
            <a:spAutoFit/>
          </a:bodyPr>
          <a:lstStyle/>
          <a:p>
            <a:pPr algn="ctr" fontAlgn="base"/>
            <a:r>
              <a:rPr lang="en-US" dirty="0">
                <a:solidFill>
                  <a:schemeClr val="bg1"/>
                </a:solidFill>
                <a:latin typeface="Arial" panose="020B0604020202020204" pitchFamily="34" charset="0"/>
                <a:cs typeface="Arial" panose="020B0604020202020204" pitchFamily="34" charset="0"/>
              </a:rPr>
              <a:t>“When we sin, we turn away from God. When we repent, we turn back toward God.</a:t>
            </a:r>
          </a:p>
          <a:p>
            <a:pPr algn="ctr" fontAlgn="base"/>
            <a:r>
              <a:rPr lang="en-US" dirty="0">
                <a:solidFill>
                  <a:schemeClr val="bg1"/>
                </a:solidFill>
                <a:latin typeface="Arial" panose="020B0604020202020204" pitchFamily="34" charset="0"/>
                <a:cs typeface="Arial" panose="020B0604020202020204" pitchFamily="34" charset="0"/>
              </a:rPr>
              <a:t>“The invitation to repent is rarely a voice of chastisement but rather a loving appeal to turn around and to ‘re-turn’ toward God” (“Repent … That I May Heal You,”</a:t>
            </a:r>
            <a:r>
              <a:rPr lang="en-US" i="1" dirty="0">
                <a:solidFill>
                  <a:schemeClr val="bg1"/>
                </a:solidFill>
                <a:latin typeface="Arial" panose="020B0604020202020204" pitchFamily="34" charset="0"/>
                <a:cs typeface="Arial" panose="020B0604020202020204" pitchFamily="34" charset="0"/>
              </a:rPr>
              <a:t> Ensign</a:t>
            </a:r>
            <a:r>
              <a:rPr lang="en-US" dirty="0">
                <a:solidFill>
                  <a:schemeClr val="bg1"/>
                </a:solidFill>
                <a:latin typeface="Arial" panose="020B0604020202020204" pitchFamily="34" charset="0"/>
                <a:cs typeface="Arial" panose="020B0604020202020204" pitchFamily="34" charset="0"/>
              </a:rPr>
              <a:t> or</a:t>
            </a:r>
            <a:r>
              <a:rPr lang="en-US" i="1" dirty="0">
                <a:solidFill>
                  <a:schemeClr val="bg1"/>
                </a:solidFill>
                <a:latin typeface="Arial" panose="020B0604020202020204" pitchFamily="34" charset="0"/>
                <a:cs typeface="Arial" panose="020B0604020202020204" pitchFamily="34" charset="0"/>
              </a:rPr>
              <a:t> Liahona,</a:t>
            </a:r>
            <a:r>
              <a:rPr lang="en-US" dirty="0">
                <a:solidFill>
                  <a:schemeClr val="bg1"/>
                </a:solidFill>
                <a:latin typeface="Arial" panose="020B0604020202020204" pitchFamily="34" charset="0"/>
                <a:cs typeface="Arial" panose="020B0604020202020204" pitchFamily="34" charset="0"/>
              </a:rPr>
              <a:t> Nov. 2009, 40).</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8A222B40-F015-4B97-9E4A-CD8E612B88BB}"/>
              </a:ext>
            </a:extLst>
          </p:cNvPr>
          <p:cNvSpPr/>
          <p:nvPr/>
        </p:nvSpPr>
        <p:spPr>
          <a:xfrm>
            <a:off x="839480" y="4428384"/>
            <a:ext cx="939782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is the invitation to repent a manifestation of the Lord’s everlasting kindness?</a:t>
            </a:r>
          </a:p>
        </p:txBody>
      </p:sp>
      <p:sp>
        <p:nvSpPr>
          <p:cNvPr id="6" name="Rectángulo 5">
            <a:extLst>
              <a:ext uri="{FF2B5EF4-FFF2-40B4-BE49-F238E27FC236}">
                <a16:creationId xmlns:a16="http://schemas.microsoft.com/office/drawing/2014/main" id="{63CCDD2E-1BFD-433E-8B35-35E1B80082A5}"/>
              </a:ext>
            </a:extLst>
          </p:cNvPr>
          <p:cNvSpPr/>
          <p:nvPr/>
        </p:nvSpPr>
        <p:spPr>
          <a:xfrm>
            <a:off x="846106" y="4993619"/>
            <a:ext cx="801959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is one thing you will do to return to or come closer to the Lord?</a:t>
            </a:r>
          </a:p>
        </p:txBody>
      </p:sp>
      <p:sp>
        <p:nvSpPr>
          <p:cNvPr id="7" name="Rectángulo 6">
            <a:extLst>
              <a:ext uri="{FF2B5EF4-FFF2-40B4-BE49-F238E27FC236}">
                <a16:creationId xmlns:a16="http://schemas.microsoft.com/office/drawing/2014/main" id="{9A1235CE-12A6-4FBC-8338-6EFC3747938F}"/>
              </a:ext>
            </a:extLst>
          </p:cNvPr>
          <p:cNvSpPr/>
          <p:nvPr/>
        </p:nvSpPr>
        <p:spPr>
          <a:xfrm>
            <a:off x="576461" y="879144"/>
            <a:ext cx="6438814" cy="369332"/>
          </a:xfrm>
          <a:prstGeom prst="rect">
            <a:avLst/>
          </a:prstGeom>
        </p:spPr>
        <p:txBody>
          <a:bodyPr wrap="none">
            <a:spAutoFit/>
          </a:bodyPr>
          <a:lstStyle/>
          <a:p>
            <a:r>
              <a:rPr lang="en-US"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Elder Neil L. Andersen of the Quorum of the Twelve Apostles.</a:t>
            </a:r>
          </a:p>
        </p:txBody>
      </p:sp>
    </p:spTree>
    <p:extLst>
      <p:ext uri="{BB962C8B-B14F-4D97-AF65-F5344CB8AC3E}">
        <p14:creationId xmlns:p14="http://schemas.microsoft.com/office/powerpoint/2010/main" val="1388274958"/>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1500"/>
                                        <p:tgtEl>
                                          <p:spTgt spid="8"/>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outVertical)">
                                      <p:cBhvr>
                                        <p:cTn id="10" dur="1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25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strips(downLeft)">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2"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156BD273-67BA-4608-8C63-428F0A40D53F}"/>
              </a:ext>
            </a:extLst>
          </p:cNvPr>
          <p:cNvSpPr/>
          <p:nvPr/>
        </p:nvSpPr>
        <p:spPr>
          <a:xfrm>
            <a:off x="1070128" y="846687"/>
            <a:ext cx="1569660" cy="640136"/>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esquinas redondeadas 11">
            <a:extLst>
              <a:ext uri="{FF2B5EF4-FFF2-40B4-BE49-F238E27FC236}">
                <a16:creationId xmlns:a16="http://schemas.microsoft.com/office/drawing/2014/main" id="{6FC9C46E-A4A1-4350-88AE-05618608F7E3}"/>
              </a:ext>
            </a:extLst>
          </p:cNvPr>
          <p:cNvSpPr/>
          <p:nvPr/>
        </p:nvSpPr>
        <p:spPr>
          <a:xfrm>
            <a:off x="1070127" y="1216019"/>
            <a:ext cx="9813705" cy="865184"/>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FF00"/>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Calibri" panose="020F0502020204030204" pitchFamily="34" charset="0"/>
              </a:rPr>
              <a:t>LESSON 129</a:t>
            </a:r>
          </a:p>
        </p:txBody>
      </p:sp>
      <p:sp>
        <p:nvSpPr>
          <p:cNvPr id="2" name="Rectángulo 1">
            <a:extLst>
              <a:ext uri="{FF2B5EF4-FFF2-40B4-BE49-F238E27FC236}">
                <a16:creationId xmlns:a16="http://schemas.microsoft.com/office/drawing/2014/main" id="{C210F411-07C5-4BDB-83FD-DE8C1A4EF755}"/>
              </a:ext>
            </a:extLst>
          </p:cNvPr>
          <p:cNvSpPr/>
          <p:nvPr/>
        </p:nvSpPr>
        <p:spPr>
          <a:xfrm>
            <a:off x="1070126" y="885638"/>
            <a:ext cx="156966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Isaiah 55:8-9</a:t>
            </a:r>
          </a:p>
        </p:txBody>
      </p:sp>
      <p:sp>
        <p:nvSpPr>
          <p:cNvPr id="4" name="Rectángulo 3">
            <a:extLst>
              <a:ext uri="{FF2B5EF4-FFF2-40B4-BE49-F238E27FC236}">
                <a16:creationId xmlns:a16="http://schemas.microsoft.com/office/drawing/2014/main" id="{AE110904-05DF-48DA-908F-F6CE2352F087}"/>
              </a:ext>
            </a:extLst>
          </p:cNvPr>
          <p:cNvSpPr/>
          <p:nvPr/>
        </p:nvSpPr>
        <p:spPr>
          <a:xfrm>
            <a:off x="1113181" y="2257011"/>
            <a:ext cx="747422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the Lord teach about His ways compared to man’s ways?</a:t>
            </a:r>
          </a:p>
        </p:txBody>
      </p:sp>
      <p:sp>
        <p:nvSpPr>
          <p:cNvPr id="5" name="Rectángulo 4">
            <a:extLst>
              <a:ext uri="{FF2B5EF4-FFF2-40B4-BE49-F238E27FC236}">
                <a16:creationId xmlns:a16="http://schemas.microsoft.com/office/drawing/2014/main" id="{889EB173-C5BB-4164-8B42-B5C1BE5ECCE7}"/>
              </a:ext>
            </a:extLst>
          </p:cNvPr>
          <p:cNvSpPr/>
          <p:nvPr/>
        </p:nvSpPr>
        <p:spPr>
          <a:xfrm>
            <a:off x="1143485" y="1173697"/>
            <a:ext cx="9740347" cy="923330"/>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8 </a:t>
            </a:r>
            <a:r>
              <a:rPr lang="en-US" dirty="0">
                <a:solidFill>
                  <a:schemeClr val="bg1"/>
                </a:solidFill>
                <a:latin typeface="Arial" panose="020B0604020202020204" pitchFamily="34" charset="0"/>
                <a:cs typeface="Arial" panose="020B0604020202020204" pitchFamily="34" charset="0"/>
              </a:rPr>
              <a:t>¶ For my thoughts are not your thoughts, neither are your ways my ways, saith the Lord.</a:t>
            </a:r>
          </a:p>
          <a:p>
            <a:pPr algn="just" fontAlgn="base"/>
            <a:r>
              <a:rPr lang="en-US" b="1" dirty="0">
                <a:solidFill>
                  <a:schemeClr val="bg1"/>
                </a:solidFill>
                <a:latin typeface="Arial" panose="020B0604020202020204" pitchFamily="34" charset="0"/>
                <a:cs typeface="Arial" panose="020B0604020202020204" pitchFamily="34" charset="0"/>
              </a:rPr>
              <a:t>9 </a:t>
            </a:r>
            <a:r>
              <a:rPr lang="en-US" dirty="0">
                <a:solidFill>
                  <a:schemeClr val="bg1"/>
                </a:solidFill>
                <a:latin typeface="Arial" panose="020B0604020202020204" pitchFamily="34" charset="0"/>
                <a:cs typeface="Arial" panose="020B0604020202020204" pitchFamily="34" charset="0"/>
              </a:rPr>
              <a:t>For as the heavens are higher than the earth, so are my ways higher than your ways, and my thoughts than your thoughts.</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01E7BA5D-4F29-40E9-87C7-1A38608EDFB6}"/>
              </a:ext>
            </a:extLst>
          </p:cNvPr>
          <p:cNvSpPr/>
          <p:nvPr/>
        </p:nvSpPr>
        <p:spPr>
          <a:xfrm>
            <a:off x="1113181" y="2626343"/>
            <a:ext cx="974034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it means that the Lord’s thoughts and ways are higher than man’s thoughts and ways?</a:t>
            </a:r>
          </a:p>
        </p:txBody>
      </p:sp>
      <p:sp>
        <p:nvSpPr>
          <p:cNvPr id="7" name="Rectángulo 6">
            <a:extLst>
              <a:ext uri="{FF2B5EF4-FFF2-40B4-BE49-F238E27FC236}">
                <a16:creationId xmlns:a16="http://schemas.microsoft.com/office/drawing/2014/main" id="{34777F90-55EE-4A1E-A8F7-2724C9F0747D}"/>
              </a:ext>
            </a:extLst>
          </p:cNvPr>
          <p:cNvSpPr/>
          <p:nvPr/>
        </p:nvSpPr>
        <p:spPr>
          <a:xfrm>
            <a:off x="1113180" y="3318840"/>
            <a:ext cx="866692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are the Lord’s thoughts and ways higher than man’s thoughts and ways?</a:t>
            </a:r>
          </a:p>
        </p:txBody>
      </p:sp>
      <p:sp>
        <p:nvSpPr>
          <p:cNvPr id="8" name="Rectángulo 7">
            <a:extLst>
              <a:ext uri="{FF2B5EF4-FFF2-40B4-BE49-F238E27FC236}">
                <a16:creationId xmlns:a16="http://schemas.microsoft.com/office/drawing/2014/main" id="{481AEB20-9910-43BC-AE54-184747727D6B}"/>
              </a:ext>
            </a:extLst>
          </p:cNvPr>
          <p:cNvSpPr/>
          <p:nvPr/>
        </p:nvSpPr>
        <p:spPr>
          <a:xfrm>
            <a:off x="1155173" y="3863980"/>
            <a:ext cx="5224507" cy="369332"/>
          </a:xfrm>
          <a:prstGeom prst="rect">
            <a:avLst/>
          </a:prstGeom>
        </p:spPr>
        <p:txBody>
          <a:bodyPr wrap="none">
            <a:spAutoFit/>
          </a:bodyPr>
          <a:lstStyle/>
          <a:p>
            <a:r>
              <a:rPr lang="en-US" i="1" dirty="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Lord is all-knowing and His ways are perfect.</a:t>
            </a:r>
          </a:p>
        </p:txBody>
      </p:sp>
      <p:sp>
        <p:nvSpPr>
          <p:cNvPr id="9" name="Rectángulo 8">
            <a:extLst>
              <a:ext uri="{FF2B5EF4-FFF2-40B4-BE49-F238E27FC236}">
                <a16:creationId xmlns:a16="http://schemas.microsoft.com/office/drawing/2014/main" id="{334960A0-F1B8-4BEC-9D16-C1C225AED891}"/>
              </a:ext>
            </a:extLst>
          </p:cNvPr>
          <p:cNvSpPr/>
          <p:nvPr/>
        </p:nvSpPr>
        <p:spPr>
          <a:xfrm>
            <a:off x="1155173" y="4305224"/>
            <a:ext cx="969835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 these events show that the Lord is all-knowing and that His ways are perfect?</a:t>
            </a:r>
          </a:p>
        </p:txBody>
      </p:sp>
    </p:spTree>
    <p:extLst>
      <p:ext uri="{BB962C8B-B14F-4D97-AF65-F5344CB8AC3E}">
        <p14:creationId xmlns:p14="http://schemas.microsoft.com/office/powerpoint/2010/main" val="392503273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diamond(in)">
                                      <p:cBhvr>
                                        <p:cTn id="28" dur="1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linds(horizontal)">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545</Words>
  <Application>Microsoft Office PowerPoint</Application>
  <PresentationFormat>Panorámica</PresentationFormat>
  <Paragraphs>71</Paragraphs>
  <Slides>12</Slides>
  <Notes>0</Notes>
  <HiddenSlides>0</HiddenSlides>
  <MMClips>1</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12</vt:i4>
      </vt:variant>
    </vt:vector>
  </HeadingPairs>
  <TitlesOfParts>
    <vt:vector size="24" baseType="lpstr">
      <vt:lpstr>Arial</vt:lpstr>
      <vt:lpstr>Calibri</vt:lpstr>
      <vt:lpstr>Century Gothic</vt:lpstr>
      <vt:lpstr>Dubai</vt:lpstr>
      <vt:lpstr>McKayldsLat-Bold</vt:lpstr>
      <vt:lpstr>Rockwell</vt:lpstr>
      <vt:lpstr>Tahoma</vt:lpstr>
      <vt:lpstr>Times New Roman</vt:lpstr>
      <vt:lpstr>Trebuchet MS</vt:lpstr>
      <vt:lpstr>Wingdings 3</vt:lpstr>
      <vt:lpstr>ZoramldsLat-Bold</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5056</cp:revision>
  <dcterms:created xsi:type="dcterms:W3CDTF">2018-08-29T04:26:39Z</dcterms:created>
  <dcterms:modified xsi:type="dcterms:W3CDTF">2019-06-11T07:27:03Z</dcterms:modified>
</cp:coreProperties>
</file>