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52" r:id="rId1"/>
  </p:sldMasterIdLst>
  <p:notesMasterIdLst>
    <p:notesMasterId r:id="rId14"/>
  </p:notesMasterIdLst>
  <p:sldIdLst>
    <p:sldId id="29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ald Esquerra" initials="RE" lastIdx="2" clrIdx="0">
    <p:extLst>
      <p:ext uri="{19B8F6BF-5375-455C-9EA6-DF929625EA0E}">
        <p15:presenceInfo xmlns:p15="http://schemas.microsoft.com/office/powerpoint/2012/main" userId="cdeda1aeaf90b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F0F"/>
    <a:srgbClr val="D6E513"/>
    <a:srgbClr val="FF6600"/>
    <a:srgbClr val="B9DF63"/>
    <a:srgbClr val="59C7E9"/>
    <a:srgbClr val="E97159"/>
    <a:srgbClr val="FFD757"/>
    <a:srgbClr val="D88028"/>
    <a:srgbClr val="6F7CBF"/>
    <a:srgbClr val="637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8E6F4-4A24-4637-903E-B0B1742766B0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80BE-C61D-4FF6-A9D6-85F634C9F47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9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5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4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97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3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4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7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8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4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6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82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elgrancielo.blogspot.mx/2013/07/los-comentarios-de-isaias-el-gran-rollo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6000"/>
            <a:lum/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640873-EF0B-4AC7-AF11-57FEBA4985E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05A-D8BA-4E04-8927-7D3B765C5B2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53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  <p:sldLayoutId id="2147485964" r:id="rId12"/>
    <p:sldLayoutId id="2147485965" r:id="rId13"/>
    <p:sldLayoutId id="2147485966" r:id="rId14"/>
    <p:sldLayoutId id="2147485967" r:id="rId15"/>
    <p:sldLayoutId id="2147485968" r:id="rId16"/>
    <p:sldLayoutId id="21474859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5xtixOQRCU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5994769-E07E-4BCC-9093-02228E6D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8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D9B082-3804-4B27-8DBC-DC12E98C296E}"/>
              </a:ext>
            </a:extLst>
          </p:cNvPr>
          <p:cNvSpPr/>
          <p:nvPr/>
        </p:nvSpPr>
        <p:spPr>
          <a:xfrm>
            <a:off x="0" y="5082725"/>
            <a:ext cx="6268281" cy="1050789"/>
          </a:xfrm>
          <a:prstGeom prst="rect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3D80-1807-47DD-9F91-3E3FDD322FB6}"/>
              </a:ext>
            </a:extLst>
          </p:cNvPr>
          <p:cNvSpPr txBox="1"/>
          <p:nvPr/>
        </p:nvSpPr>
        <p:spPr>
          <a:xfrm>
            <a:off x="2073967" y="5377286"/>
            <a:ext cx="242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Rockwell" panose="02060603020205020403" pitchFamily="18" charset="0"/>
              </a:rPr>
              <a:t>Old Testament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92074B7-9427-4CD1-8CA4-1A5617BC6207}"/>
              </a:ext>
            </a:extLst>
          </p:cNvPr>
          <p:cNvSpPr txBox="1"/>
          <p:nvPr/>
        </p:nvSpPr>
        <p:spPr>
          <a:xfrm>
            <a:off x="7043530" y="3013500"/>
            <a:ext cx="393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ea typeface="Cambria" panose="02040503050406030204" pitchFamily="18" charset="0"/>
                <a:cs typeface="Dubai" panose="020B0503030403030204" pitchFamily="34" charset="-78"/>
              </a:rPr>
              <a:t>SEMINARY</a:t>
            </a:r>
          </a:p>
        </p:txBody>
      </p:sp>
    </p:spTree>
    <p:extLst>
      <p:ext uri="{BB962C8B-B14F-4D97-AF65-F5344CB8AC3E}">
        <p14:creationId xmlns:p14="http://schemas.microsoft.com/office/powerpoint/2010/main" val="1366171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EC088FE-79C8-4611-B5D8-3BF94A6BCAE4}"/>
              </a:ext>
            </a:extLst>
          </p:cNvPr>
          <p:cNvSpPr/>
          <p:nvPr/>
        </p:nvSpPr>
        <p:spPr>
          <a:xfrm>
            <a:off x="821635" y="2076699"/>
            <a:ext cx="1733200" cy="6155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101CC74-0A48-4266-9D67-32113D311347}"/>
              </a:ext>
            </a:extLst>
          </p:cNvPr>
          <p:cNvSpPr/>
          <p:nvPr/>
        </p:nvSpPr>
        <p:spPr>
          <a:xfrm>
            <a:off x="821638" y="2446031"/>
            <a:ext cx="5791198" cy="151382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7D6DCB-1D43-42A7-B470-B3657CF15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8" t="19333" r="35434" b="9908"/>
          <a:stretch/>
        </p:blipFill>
        <p:spPr>
          <a:xfrm>
            <a:off x="6877878" y="1003852"/>
            <a:ext cx="3684104" cy="485029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D64DCB2-3A75-451F-A490-9996EEE8D675}"/>
              </a:ext>
            </a:extLst>
          </p:cNvPr>
          <p:cNvSpPr/>
          <p:nvPr/>
        </p:nvSpPr>
        <p:spPr>
          <a:xfrm>
            <a:off x="781878" y="1003852"/>
            <a:ext cx="583095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think these messengers were received when they brought news that the battle had been won and peace had been established? Why?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9D33E9-B546-44DA-906B-B2CF5BA55616}"/>
              </a:ext>
            </a:extLst>
          </p:cNvPr>
          <p:cNvSpPr/>
          <p:nvPr/>
        </p:nvSpPr>
        <p:spPr>
          <a:xfrm>
            <a:off x="965937" y="2107477"/>
            <a:ext cx="1588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52:9-10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8C4DE0A-820D-43D1-8AB5-5674F1F97245}"/>
              </a:ext>
            </a:extLst>
          </p:cNvPr>
          <p:cNvSpPr/>
          <p:nvPr/>
        </p:nvSpPr>
        <p:spPr>
          <a:xfrm>
            <a:off x="848138" y="2416697"/>
            <a:ext cx="5711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Break forth into joy, sing together, ye waste places of Jerusalem: for the Lord hath comforted his people, he hath redeemed Jerusalem.</a:t>
            </a:r>
          </a:p>
          <a:p>
            <a:pPr algn="just" fontAlgn="base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Lord hath made bare his holy arm in the eyes of all the nations; and all the ends of the earth shall see the salvation of our God.</a:t>
            </a:r>
            <a:endParaRPr lang="en-US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FD79A85-6EA1-4638-B533-4551D0D44114}"/>
              </a:ext>
            </a:extLst>
          </p:cNvPr>
          <p:cNvSpPr/>
          <p:nvPr/>
        </p:nvSpPr>
        <p:spPr>
          <a:xfrm>
            <a:off x="781878" y="3975241"/>
            <a:ext cx="57116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those who receive the gospel message of redemption and salvation feel?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F4BB0E7-11FC-4BB6-B068-40DB391342B2}"/>
              </a:ext>
            </a:extLst>
          </p:cNvPr>
          <p:cNvSpPr/>
          <p:nvPr/>
        </p:nvSpPr>
        <p:spPr>
          <a:xfrm>
            <a:off x="821634" y="4665265"/>
            <a:ext cx="56719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principles can we learn from these verses about sharing the gospel with others?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A7ABFB0-5451-4396-A0D6-0046DB37418C}"/>
              </a:ext>
            </a:extLst>
          </p:cNvPr>
          <p:cNvSpPr/>
          <p:nvPr/>
        </p:nvSpPr>
        <p:spPr>
          <a:xfrm>
            <a:off x="821634" y="5355289"/>
            <a:ext cx="5711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we share the message of the gospel, we offer joy to others.</a:t>
            </a:r>
          </a:p>
        </p:txBody>
      </p:sp>
    </p:spTree>
    <p:extLst>
      <p:ext uri="{BB962C8B-B14F-4D97-AF65-F5344CB8AC3E}">
        <p14:creationId xmlns:p14="http://schemas.microsoft.com/office/powerpoint/2010/main" val="321368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/>
      <p:bldP spid="5" grpId="0"/>
      <p:bldP spid="6" grpId="0"/>
      <p:bldP spid="8" grpId="0"/>
      <p:bldP spid="9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4385CE4-19B9-40AF-AA6D-A5389DF37803}"/>
              </a:ext>
            </a:extLst>
          </p:cNvPr>
          <p:cNvSpPr/>
          <p:nvPr/>
        </p:nvSpPr>
        <p:spPr>
          <a:xfrm>
            <a:off x="970028" y="783607"/>
            <a:ext cx="1877505" cy="6155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A4353E6-2693-40B4-8BF6-CC3EE7571E0D}"/>
              </a:ext>
            </a:extLst>
          </p:cNvPr>
          <p:cNvSpPr/>
          <p:nvPr/>
        </p:nvSpPr>
        <p:spPr>
          <a:xfrm>
            <a:off x="970031" y="1152939"/>
            <a:ext cx="10108783" cy="118653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E6CA39-F849-4D50-96A6-88A29CA6A370}"/>
              </a:ext>
            </a:extLst>
          </p:cNvPr>
          <p:cNvSpPr/>
          <p:nvPr/>
        </p:nvSpPr>
        <p:spPr>
          <a:xfrm>
            <a:off x="1060175" y="792403"/>
            <a:ext cx="187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52:11-12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01A18B-5FA1-4D8A-A7E6-A75A5D0F0E46}"/>
              </a:ext>
            </a:extLst>
          </p:cNvPr>
          <p:cNvSpPr/>
          <p:nvPr/>
        </p:nvSpPr>
        <p:spPr>
          <a:xfrm>
            <a:off x="970030" y="1152939"/>
            <a:ext cx="10108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Depart ye, depart ye, go ye out from thence, touch no unclean thing; go ye out of the midst of her; be ye clean, that bear the vessels of the Lord.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ye shall not go out with haste, nor go by flight: for the Lord will go before you; and the God of Israel will be your rearward.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34C408-5D12-4BE6-A067-B3EFB356D76F}"/>
              </a:ext>
            </a:extLst>
          </p:cNvPr>
          <p:cNvSpPr/>
          <p:nvPr/>
        </p:nvSpPr>
        <p:spPr>
          <a:xfrm>
            <a:off x="970032" y="2453448"/>
            <a:ext cx="101087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to do to be clean and to come unto the Lord so we can be redeemed from our sins?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D897556-069F-44FA-9092-C500F637B034}"/>
              </a:ext>
            </a:extLst>
          </p:cNvPr>
          <p:cNvSpPr/>
          <p:nvPr/>
        </p:nvSpPr>
        <p:spPr>
          <a:xfrm>
            <a:off x="970031" y="3088438"/>
            <a:ext cx="101087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rgbClr val="21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promise is given to those who seek to leave the wickedness of the world and be clean? 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56185D2-35B7-4031-8B87-AC27344BF886}"/>
              </a:ext>
            </a:extLst>
          </p:cNvPr>
          <p:cNvSpPr/>
          <p:nvPr/>
        </p:nvSpPr>
        <p:spPr>
          <a:xfrm>
            <a:off x="970031" y="3556354"/>
            <a:ext cx="997626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would this promise be comforting to someone desiring to leave a lifestyle of sin?</a:t>
            </a:r>
          </a:p>
        </p:txBody>
      </p:sp>
    </p:spTree>
    <p:extLst>
      <p:ext uri="{BB962C8B-B14F-4D97-AF65-F5344CB8AC3E}">
        <p14:creationId xmlns:p14="http://schemas.microsoft.com/office/powerpoint/2010/main" val="1227212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pic>
        <p:nvPicPr>
          <p:cNvPr id="2" name="Elementos multimedia en línea 1" title="The Savior Wants to Forgive">
            <a:hlinkClick r:id="" action="ppaction://media"/>
            <a:extLst>
              <a:ext uri="{FF2B5EF4-FFF2-40B4-BE49-F238E27FC236}">
                <a16:creationId xmlns:a16="http://schemas.microsoft.com/office/drawing/2014/main" id="{F6BAECC7-DB1F-426A-B7D1-949010C7DB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0261" y="1152939"/>
            <a:ext cx="8766313" cy="4931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592963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3AFB3C3-1230-4F2D-B4FE-34913FD4D4AA}"/>
              </a:ext>
            </a:extLst>
          </p:cNvPr>
          <p:cNvSpPr/>
          <p:nvPr/>
        </p:nvSpPr>
        <p:spPr>
          <a:xfrm>
            <a:off x="4027965" y="3013501"/>
            <a:ext cx="41360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Isaiah 51-52</a:t>
            </a:r>
            <a:endParaRPr lang="en-US" sz="4800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9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 dir="out" hasBounce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93D0633-9681-49D1-A87B-B916C52F1AEF}"/>
              </a:ext>
            </a:extLst>
          </p:cNvPr>
          <p:cNvSpPr/>
          <p:nvPr/>
        </p:nvSpPr>
        <p:spPr>
          <a:xfrm>
            <a:off x="2219739" y="2459504"/>
            <a:ext cx="7752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1222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“The Lord calls Israel to take comfort in His salvation and righteousness”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58BA086-7A84-4BE2-9734-63CCF946053E}"/>
              </a:ext>
            </a:extLst>
          </p:cNvPr>
          <p:cNvSpPr/>
          <p:nvPr/>
        </p:nvSpPr>
        <p:spPr>
          <a:xfrm>
            <a:off x="761931" y="796859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51:1-8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eelOff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E059DE4-BCDF-4A35-8181-AB1006696A9F}"/>
              </a:ext>
            </a:extLst>
          </p:cNvPr>
          <p:cNvSpPr/>
          <p:nvPr/>
        </p:nvSpPr>
        <p:spPr>
          <a:xfrm>
            <a:off x="1113183" y="1480676"/>
            <a:ext cx="594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agree or disagree with this statement? Why?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8F6842F-DE51-4C04-B63A-3354E02B4CB2}"/>
              </a:ext>
            </a:extLst>
          </p:cNvPr>
          <p:cNvSpPr/>
          <p:nvPr/>
        </p:nvSpPr>
        <p:spPr>
          <a:xfrm>
            <a:off x="1113184" y="2684107"/>
            <a:ext cx="1569660" cy="6155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D463B5B-37E4-45D4-AC93-D77C21D5CB58}"/>
              </a:ext>
            </a:extLst>
          </p:cNvPr>
          <p:cNvSpPr/>
          <p:nvPr/>
        </p:nvSpPr>
        <p:spPr>
          <a:xfrm>
            <a:off x="1113186" y="3053439"/>
            <a:ext cx="9607823" cy="118653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4D2FC5A-F72A-49E5-8650-A16E0ED2880A}"/>
              </a:ext>
            </a:extLst>
          </p:cNvPr>
          <p:cNvSpPr/>
          <p:nvPr/>
        </p:nvSpPr>
        <p:spPr>
          <a:xfrm>
            <a:off x="1113183" y="968273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 it is hard to be righteous.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ABFF6F5-BD8A-4321-9E1D-E608179B5B43}"/>
              </a:ext>
            </a:extLst>
          </p:cNvPr>
          <p:cNvSpPr/>
          <p:nvPr/>
        </p:nvSpPr>
        <p:spPr>
          <a:xfrm>
            <a:off x="1113183" y="1943892"/>
            <a:ext cx="9607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of the challenges you have faced or you have seen others face when trying to be righteous?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EDCD330-3AAC-4C1C-8121-3C6F00635E25}"/>
              </a:ext>
            </a:extLst>
          </p:cNvPr>
          <p:cNvSpPr/>
          <p:nvPr/>
        </p:nvSpPr>
        <p:spPr>
          <a:xfrm>
            <a:off x="1113183" y="270011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51:1-2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633EB2-6EB4-41A2-A689-2310A47A2023}"/>
              </a:ext>
            </a:extLst>
          </p:cNvPr>
          <p:cNvSpPr/>
          <p:nvPr/>
        </p:nvSpPr>
        <p:spPr>
          <a:xfrm>
            <a:off x="1113183" y="3039646"/>
            <a:ext cx="9515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Hearken to me, ye that follow after righteousness, ye that seek the Lord: look unto the rock whence ye are hewn, and to the hole of the pit whence ye are digged.</a:t>
            </a:r>
          </a:p>
          <a:p>
            <a:pPr algn="just" fontAlgn="base"/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unto Abraham your father, and unto Sarah that bare you: for I called him alone, and blessed him, and increased him.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70D560-6C18-4578-86AC-759E7A2E963D}"/>
              </a:ext>
            </a:extLst>
          </p:cNvPr>
          <p:cNvSpPr/>
          <p:nvPr/>
        </p:nvSpPr>
        <p:spPr>
          <a:xfrm>
            <a:off x="1113183" y="4280245"/>
            <a:ext cx="8097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counsel those who are seeking to be righteous to do?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5ED43E-2E26-4B3B-B903-7805112E37D0}"/>
              </a:ext>
            </a:extLst>
          </p:cNvPr>
          <p:cNvSpPr/>
          <p:nvPr/>
        </p:nvSpPr>
        <p:spPr>
          <a:xfrm>
            <a:off x="1113183" y="4810958"/>
            <a:ext cx="8719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covenants or promises had the Lord made with Abraham and Sarah?</a:t>
            </a:r>
          </a:p>
        </p:txBody>
      </p:sp>
    </p:spTree>
    <p:extLst>
      <p:ext uri="{BB962C8B-B14F-4D97-AF65-F5344CB8AC3E}">
        <p14:creationId xmlns:p14="http://schemas.microsoft.com/office/powerpoint/2010/main" val="1700836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E57D1401-7897-4A9B-9FA2-BA893DE48936}"/>
              </a:ext>
            </a:extLst>
          </p:cNvPr>
          <p:cNvSpPr/>
          <p:nvPr/>
        </p:nvSpPr>
        <p:spPr>
          <a:xfrm>
            <a:off x="970029" y="783607"/>
            <a:ext cx="1422774" cy="6155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B10083B-647D-4EE5-88F4-300331AFC9C5}"/>
              </a:ext>
            </a:extLst>
          </p:cNvPr>
          <p:cNvSpPr/>
          <p:nvPr/>
        </p:nvSpPr>
        <p:spPr>
          <a:xfrm>
            <a:off x="970032" y="1152939"/>
            <a:ext cx="9989512" cy="91940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3C99713-3189-491A-83C1-5CAD6A620B04}"/>
              </a:ext>
            </a:extLst>
          </p:cNvPr>
          <p:cNvSpPr/>
          <p:nvPr/>
        </p:nvSpPr>
        <p:spPr>
          <a:xfrm>
            <a:off x="970024" y="779683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51:3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A47FD52-E632-48CD-B5C3-9BDCD50A9325}"/>
              </a:ext>
            </a:extLst>
          </p:cNvPr>
          <p:cNvSpPr/>
          <p:nvPr/>
        </p:nvSpPr>
        <p:spPr>
          <a:xfrm>
            <a:off x="911722" y="1149015"/>
            <a:ext cx="10047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 Lord shall comfort Zion: he will comfort all her waste places; and he will make her wilderness like Eden, and her desert like the garden of the Lord; joy and gladness shall be found therein, thanksgiving, and the voice of melody.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E86A5A5-FD58-42F5-990E-36FA01F3880B}"/>
              </a:ext>
            </a:extLst>
          </p:cNvPr>
          <p:cNvSpPr/>
          <p:nvPr/>
        </p:nvSpPr>
        <p:spPr>
          <a:xfrm>
            <a:off x="911721" y="2185457"/>
            <a:ext cx="10047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the Lord say He would bless those who would remember and keep the covenants He had made with Abraham and with them?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013507-A4F9-4406-87D0-42977CCE7701}"/>
              </a:ext>
            </a:extLst>
          </p:cNvPr>
          <p:cNvSpPr/>
          <p:nvPr/>
        </p:nvSpPr>
        <p:spPr>
          <a:xfrm>
            <a:off x="911721" y="3329768"/>
            <a:ext cx="1004782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words and phrases did the Lord use to describe how His people would be comforted?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3035FB7-F286-4801-AB98-6DDEF7118808}"/>
              </a:ext>
            </a:extLst>
          </p:cNvPr>
          <p:cNvSpPr/>
          <p:nvPr/>
        </p:nvSpPr>
        <p:spPr>
          <a:xfrm>
            <a:off x="911721" y="2847958"/>
            <a:ext cx="9305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we remember our covenants and keep them, the Lord will bless us and comfort us.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4AC487F-9289-46D4-8AC1-A9DF9744E8A9}"/>
              </a:ext>
            </a:extLst>
          </p:cNvPr>
          <p:cNvSpPr/>
          <p:nvPr/>
        </p:nvSpPr>
        <p:spPr>
          <a:xfrm>
            <a:off x="911720" y="3796189"/>
            <a:ext cx="10047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has the Lord comforted you (or people you know) during challenging times as you (or they) were faithful to Him through keeping covenants?</a:t>
            </a:r>
          </a:p>
        </p:txBody>
      </p:sp>
    </p:spTree>
    <p:extLst>
      <p:ext uri="{BB962C8B-B14F-4D97-AF65-F5344CB8AC3E}">
        <p14:creationId xmlns:p14="http://schemas.microsoft.com/office/powerpoint/2010/main" val="355441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116AB07-00C0-427F-AA10-508439B3C328}"/>
              </a:ext>
            </a:extLst>
          </p:cNvPr>
          <p:cNvSpPr/>
          <p:nvPr/>
        </p:nvSpPr>
        <p:spPr>
          <a:xfrm>
            <a:off x="758296" y="844389"/>
            <a:ext cx="1683026" cy="6155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7723CA8-6831-42B7-890F-79EA5469E573}"/>
              </a:ext>
            </a:extLst>
          </p:cNvPr>
          <p:cNvSpPr/>
          <p:nvPr/>
        </p:nvSpPr>
        <p:spPr>
          <a:xfrm>
            <a:off x="758298" y="1213721"/>
            <a:ext cx="10108783" cy="114516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E5127E-EE5B-49D3-B685-147A509E1C66}"/>
              </a:ext>
            </a:extLst>
          </p:cNvPr>
          <p:cNvSpPr/>
          <p:nvPr/>
        </p:nvSpPr>
        <p:spPr>
          <a:xfrm>
            <a:off x="818953" y="84464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51:7-8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6D36E2-7F70-4917-BE58-47CCD984A792}"/>
              </a:ext>
            </a:extLst>
          </p:cNvPr>
          <p:cNvSpPr/>
          <p:nvPr/>
        </p:nvSpPr>
        <p:spPr>
          <a:xfrm>
            <a:off x="752693" y="1179443"/>
            <a:ext cx="10047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¶ Hearken unto me, ye that know righteousness, the people in whose heart is my law; fear ye not the </a:t>
            </a:r>
            <a:r>
              <a:rPr lang="en-US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reproach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 men, neither be ye afraid of their </a:t>
            </a:r>
            <a:r>
              <a:rPr lang="en-US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revilings.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 moth shall eat them up like a garment, and the worm shall eat them like wool: but my righteousness shall be for ever, and my salvation from generation to generation.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F4C606-8410-40A3-B06B-869D7D08FC3F}"/>
              </a:ext>
            </a:extLst>
          </p:cNvPr>
          <p:cNvSpPr/>
          <p:nvPr/>
        </p:nvSpPr>
        <p:spPr>
          <a:xfrm>
            <a:off x="659929" y="2443137"/>
            <a:ext cx="590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not fear what others say or do to them?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3079B53-C217-4DD4-8883-FF7F835F99E6}"/>
              </a:ext>
            </a:extLst>
          </p:cNvPr>
          <p:cNvSpPr/>
          <p:nvPr/>
        </p:nvSpPr>
        <p:spPr>
          <a:xfrm>
            <a:off x="659929" y="2848913"/>
            <a:ext cx="5083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principle can we learn from this verse?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143137-83DD-4A80-92FB-9D684844081A}"/>
              </a:ext>
            </a:extLst>
          </p:cNvPr>
          <p:cNvSpPr/>
          <p:nvPr/>
        </p:nvSpPr>
        <p:spPr>
          <a:xfrm>
            <a:off x="673180" y="3342508"/>
            <a:ext cx="9332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the Lord’s law is in our hearts, then we have no need to fear the mockery of others.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FDF6678-348C-4423-9541-DD5B94DA04E0}"/>
              </a:ext>
            </a:extLst>
          </p:cNvPr>
          <p:cNvSpPr/>
          <p:nvPr/>
        </p:nvSpPr>
        <p:spPr>
          <a:xfrm>
            <a:off x="686431" y="3870904"/>
            <a:ext cx="1004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the Lord say that those with His law in their hearts did not need to fear what others say or do to them? 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D325352-3758-4FC1-BF8C-62153AB75490}"/>
              </a:ext>
            </a:extLst>
          </p:cNvPr>
          <p:cNvSpPr/>
          <p:nvPr/>
        </p:nvSpPr>
        <p:spPr>
          <a:xfrm>
            <a:off x="686431" y="4524711"/>
            <a:ext cx="9305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things we can do to invite the Lord to place His law in our hearts?</a:t>
            </a:r>
          </a:p>
        </p:txBody>
      </p:sp>
    </p:spTree>
    <p:extLst>
      <p:ext uri="{BB962C8B-B14F-4D97-AF65-F5344CB8AC3E}">
        <p14:creationId xmlns:p14="http://schemas.microsoft.com/office/powerpoint/2010/main" val="37967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0722845-1E49-4DC4-9E82-E526B8A8E92A}"/>
              </a:ext>
            </a:extLst>
          </p:cNvPr>
          <p:cNvSpPr/>
          <p:nvPr/>
        </p:nvSpPr>
        <p:spPr>
          <a:xfrm>
            <a:off x="891146" y="779683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51:9-52:6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33BA618-1625-4100-8206-B986ED2B716C}"/>
              </a:ext>
            </a:extLst>
          </p:cNvPr>
          <p:cNvSpPr/>
          <p:nvPr/>
        </p:nvSpPr>
        <p:spPr>
          <a:xfrm>
            <a:off x="2199861" y="2151727"/>
            <a:ext cx="77922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12225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“The Lord calls upon Zion to awake and remove themselves from the bands of their captivity”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97794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302D876-B0B5-4B36-8AED-E70CADC78A10}"/>
              </a:ext>
            </a:extLst>
          </p:cNvPr>
          <p:cNvSpPr/>
          <p:nvPr/>
        </p:nvSpPr>
        <p:spPr>
          <a:xfrm>
            <a:off x="958619" y="1296211"/>
            <a:ext cx="1877505" cy="8775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4E2F2EE-A718-40C9-9CC1-6C444ED27638}"/>
              </a:ext>
            </a:extLst>
          </p:cNvPr>
          <p:cNvSpPr/>
          <p:nvPr/>
        </p:nvSpPr>
        <p:spPr>
          <a:xfrm>
            <a:off x="958622" y="1665542"/>
            <a:ext cx="10108783" cy="1691577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88B3080-B17E-42E0-B295-5F45B318FB24}"/>
              </a:ext>
            </a:extLst>
          </p:cNvPr>
          <p:cNvSpPr/>
          <p:nvPr/>
        </p:nvSpPr>
        <p:spPr>
          <a:xfrm>
            <a:off x="958623" y="779683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people use alarm clocks?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539CE6-2322-4DA4-A6EE-E193FC6A4B08}"/>
              </a:ext>
            </a:extLst>
          </p:cNvPr>
          <p:cNvSpPr/>
          <p:nvPr/>
        </p:nvSpPr>
        <p:spPr>
          <a:xfrm>
            <a:off x="1038135" y="132277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52:1-3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26A452-3C77-4744-A126-014B0CED9FFB}"/>
              </a:ext>
            </a:extLst>
          </p:cNvPr>
          <p:cNvSpPr/>
          <p:nvPr/>
        </p:nvSpPr>
        <p:spPr>
          <a:xfrm>
            <a:off x="958623" y="1629298"/>
            <a:ext cx="9934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Awake, awake; put on thy strength, O Zion; put on thy beautiful garments, O Jerusalem, the holy city: for henceforth there shall no more come into thee the uncircumcised and the unclean.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Shake thyself from the dust; arise, and sit down, O Jerusalem: loose thyself from the bands of thy neck, O captive daughter of Zion.</a:t>
            </a:r>
          </a:p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thus saith the Lord, Ye have sold yourselves for nought; and ye shall be redeemed without money.</a:t>
            </a:r>
            <a:endParaRPr lang="en-US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77761A2-ED51-4912-8C4B-AA6C2D4BA640}"/>
              </a:ext>
            </a:extLst>
          </p:cNvPr>
          <p:cNvSpPr/>
          <p:nvPr/>
        </p:nvSpPr>
        <p:spPr>
          <a:xfrm>
            <a:off x="958624" y="3572903"/>
            <a:ext cx="8039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 Lord invite Israel to do to awake from their spiritual sleep?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823A8D-B0A1-45B0-9A07-73C8FC279F40}"/>
              </a:ext>
            </a:extLst>
          </p:cNvPr>
          <p:cNvSpPr/>
          <p:nvPr/>
        </p:nvSpPr>
        <p:spPr>
          <a:xfrm>
            <a:off x="958619" y="4045352"/>
            <a:ext cx="8264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phrase “shake thyself from the dust” (Isaiah 52:2) mean?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3409066-798B-4150-A724-F1B1AF628B9C}"/>
              </a:ext>
            </a:extLst>
          </p:cNvPr>
          <p:cNvSpPr/>
          <p:nvPr/>
        </p:nvSpPr>
        <p:spPr>
          <a:xfrm>
            <a:off x="958619" y="4517801"/>
            <a:ext cx="7748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need to do to rid ourselves from the effects of our sins?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F9BF3AF-7955-43F7-B29B-BEA9540AF6BC}"/>
              </a:ext>
            </a:extLst>
          </p:cNvPr>
          <p:cNvSpPr/>
          <p:nvPr/>
        </p:nvSpPr>
        <p:spPr>
          <a:xfrm>
            <a:off x="958623" y="4971796"/>
            <a:ext cx="993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Israel receive when they turned away from the Lord by sinning? What do we receive when we sin? 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D4DE82C-B8DF-4453-8359-8CA416B80007}"/>
              </a:ext>
            </a:extLst>
          </p:cNvPr>
          <p:cNvSpPr/>
          <p:nvPr/>
        </p:nvSpPr>
        <p:spPr>
          <a:xfrm>
            <a:off x="958622" y="5664293"/>
            <a:ext cx="993466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the phrase “ye shall be redeemed without money” (Isaiah 52:3) means?</a:t>
            </a:r>
          </a:p>
        </p:txBody>
      </p:sp>
    </p:spTree>
    <p:extLst>
      <p:ext uri="{BB962C8B-B14F-4D97-AF65-F5344CB8AC3E}">
        <p14:creationId xmlns:p14="http://schemas.microsoft.com/office/powerpoint/2010/main" val="2414327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D274EBD2-A341-4E0F-9792-6EA5D720BE2F}"/>
              </a:ext>
            </a:extLst>
          </p:cNvPr>
          <p:cNvSpPr txBox="1">
            <a:spLocks/>
          </p:cNvSpPr>
          <p:nvPr/>
        </p:nvSpPr>
        <p:spPr>
          <a:xfrm>
            <a:off x="9395792" y="406428"/>
            <a:ext cx="1683025" cy="7465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Mincho" panose="02020600040205080304" pitchFamily="18" charset="-128"/>
                <a:cs typeface="Calibri" panose="020F0502020204030204" pitchFamily="34" charset="0"/>
              </a:rPr>
              <a:t>LESSON 127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01E58E-04E2-4635-9078-1968664E0FE4}"/>
              </a:ext>
            </a:extLst>
          </p:cNvPr>
          <p:cNvSpPr/>
          <p:nvPr/>
        </p:nvSpPr>
        <p:spPr>
          <a:xfrm>
            <a:off x="821834" y="77968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52:7-15</a:t>
            </a:r>
            <a:endParaRPr lang="en-US" b="1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144092-2C0B-48E8-8132-947E51E6E67B}"/>
              </a:ext>
            </a:extLst>
          </p:cNvPr>
          <p:cNvSpPr/>
          <p:nvPr/>
        </p:nvSpPr>
        <p:spPr>
          <a:xfrm>
            <a:off x="1813866" y="2767280"/>
            <a:ext cx="8564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21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“Isaiah prophesies of the Lord delivering </a:t>
            </a:r>
          </a:p>
          <a:p>
            <a:pPr algn="ctr"/>
            <a:r>
              <a:rPr lang="en-US" sz="3600" dirty="0">
                <a:solidFill>
                  <a:srgbClr val="21222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captive Israel”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4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564</Words>
  <Application>Microsoft Office PowerPoint</Application>
  <PresentationFormat>Panorámica</PresentationFormat>
  <Paragraphs>66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Dubai</vt:lpstr>
      <vt:lpstr>Rockwell</vt:lpstr>
      <vt:lpstr>Tahoma</vt:lpstr>
      <vt:lpstr>Trebuchet MS</vt:lpstr>
      <vt:lpstr>Verdana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 of Salvation</dc:title>
  <dc:creator>Ronald Esquerra</dc:creator>
  <cp:lastModifiedBy>Ronald Esquerra</cp:lastModifiedBy>
  <cp:revision>5040</cp:revision>
  <dcterms:created xsi:type="dcterms:W3CDTF">2018-08-29T04:26:39Z</dcterms:created>
  <dcterms:modified xsi:type="dcterms:W3CDTF">2019-06-11T05:24:43Z</dcterms:modified>
</cp:coreProperties>
</file>